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8" r:id="rId2"/>
    <p:sldId id="281" r:id="rId3"/>
    <p:sldId id="270" r:id="rId4"/>
    <p:sldId id="265" r:id="rId5"/>
    <p:sldId id="259" r:id="rId6"/>
    <p:sldId id="285" r:id="rId7"/>
    <p:sldId id="287" r:id="rId8"/>
    <p:sldId id="288" r:id="rId9"/>
    <p:sldId id="284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434" autoAdjust="0"/>
  </p:normalViewPr>
  <p:slideViewPr>
    <p:cSldViewPr>
      <p:cViewPr varScale="1">
        <p:scale>
          <a:sx n="87" d="100"/>
          <a:sy n="87" d="100"/>
        </p:scale>
        <p:origin x="125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47077-E135-4120-A6A6-6128A94E625B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B514C-5433-4A58-9C48-762C97D9D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19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B514C-5433-4A58-9C48-762C97D9D2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B514C-5433-4A58-9C48-762C97D9D2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30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B514C-5433-4A58-9C48-762C97D9D2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90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B514C-5433-4A58-9C48-762C97D9D2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64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B514C-5433-4A58-9C48-762C97D9D2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46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23E1A-48CB-4788-A20D-A80CA519C31A}" type="datetimeFigureOut">
              <a:rPr lang="en-US"/>
              <a:pPr>
                <a:defRPr/>
              </a:pPr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95E67-D2CA-435C-B6EF-B3484984F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3DA68-BF30-440B-8539-BB8F536E68E7}" type="datetimeFigureOut">
              <a:rPr lang="en-US"/>
              <a:pPr>
                <a:defRPr/>
              </a:pPr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12B69-74CA-46F7-84C2-EF8C135479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E2B6E-CB46-41F5-BE63-C6A4524FE81E}" type="datetimeFigureOut">
              <a:rPr lang="en-US"/>
              <a:pPr>
                <a:defRPr/>
              </a:pPr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13EB7-499C-4828-8AC8-91F9583D8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86A8D-BC91-4570-A021-A5B0DCF0F62F}" type="datetimeFigureOut">
              <a:rPr lang="en-US"/>
              <a:pPr>
                <a:defRPr/>
              </a:pPr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D21CC-7C31-49F4-B3F6-416248B77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3384D-F656-4E5F-932C-B2F4AAB36DC2}" type="datetimeFigureOut">
              <a:rPr lang="en-US"/>
              <a:pPr>
                <a:defRPr/>
              </a:pPr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E7A1D-A47E-401F-96D6-23AB65B87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C9A71-01EC-4C48-A824-4049F4F3F0F5}" type="datetimeFigureOut">
              <a:rPr lang="en-US"/>
              <a:pPr>
                <a:defRPr/>
              </a:pPr>
              <a:t>11/9/2024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6FA81-8B83-4810-A0DE-FB19E1CC3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DC2DF-506B-48A3-B954-568276637C49}" type="datetimeFigureOut">
              <a:rPr lang="en-US"/>
              <a:pPr>
                <a:defRPr/>
              </a:pPr>
              <a:t>11/9/2024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D0BAA-4341-4C51-A6F6-B11CBC3A4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427F0-FD26-4F7B-92AC-8640A8D515FE}" type="datetimeFigureOut">
              <a:rPr lang="en-US"/>
              <a:pPr>
                <a:defRPr/>
              </a:pPr>
              <a:t>11/9/2024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87B81-BB48-4325-9F76-A1EDF8507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98D98-76D5-4730-AB8F-6C4C063CD47B}" type="datetimeFigureOut">
              <a:rPr lang="en-US"/>
              <a:pPr>
                <a:defRPr/>
              </a:pPr>
              <a:t>11/9/2024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16EEC-86C6-4FD0-B81C-6F39AA94B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37F09-349A-4060-AEDB-8CBE730111E0}" type="datetimeFigureOut">
              <a:rPr lang="en-US"/>
              <a:pPr>
                <a:defRPr/>
              </a:pPr>
              <a:t>11/9/2024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7C5C6-F297-4B7C-8F5B-195711442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9FB74-85A6-4F24-9FE1-3FA7D733A2B3}" type="datetimeFigureOut">
              <a:rPr lang="en-US"/>
              <a:pPr>
                <a:defRPr/>
              </a:pPr>
              <a:t>11/9/2024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C16D2-E483-4691-A18A-FE70EA36B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2A8AE9F-B8AF-46BC-AAC2-6E50F1F25D1A}" type="datetimeFigureOut">
              <a:rPr lang="en-US"/>
              <a:pPr>
                <a:defRPr/>
              </a:pPr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1DBE1DA-7F58-4227-88B2-24453CDC1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be.com/clip/UgkxvqxfO2KSKBDX-I9M2IKwEdf2iD9k1L_K?si=sfJpOefZEh05iDos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video" Target="file:///C:\Documents%20and%20Settings\user\Desktop\Skobac.wmv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v=26OeNehMCSk" TargetMode="External"/><Relationship Id="rId10" Type="http://schemas.openxmlformats.org/officeDocument/2006/relationships/hyperlink" Target="https://youtube.com/clip/Ugkxgq0x7TvuN2uoG8QZyZwOC8HiwOa5M1E2?si=HG6mB8lRiJVW6Ed6" TargetMode="External"/><Relationship Id="rId4" Type="http://schemas.openxmlformats.org/officeDocument/2006/relationships/notesSlide" Target="../notesSlides/notesSlide5.xml"/><Relationship Id="rId9" Type="http://schemas.openxmlformats.org/officeDocument/2006/relationships/hyperlink" Target="https://youtube.com/clip/UgkxxZRgzywMkrM2YBk7tmTJsjrdLwICy9Cu?si=yDwAKin1CY3aMAD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/>
              <a:t>The Prophecies of Jesus</a:t>
            </a:r>
          </a:p>
        </p:txBody>
      </p:sp>
      <p:pic>
        <p:nvPicPr>
          <p:cNvPr id="2051" name="Content Placeholder 9" descr="sofer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476375" y="1447800"/>
            <a:ext cx="6191250" cy="4286250"/>
          </a:xfrm>
        </p:spPr>
      </p:pic>
      <p:pic>
        <p:nvPicPr>
          <p:cNvPr id="2" name="how-to-prove-jesus-is-the-messiah11-15">
            <a:hlinkClick r:id="" action="ppaction://media"/>
            <a:extLst>
              <a:ext uri="{FF2B5EF4-FFF2-40B4-BE49-F238E27FC236}">
                <a16:creationId xmlns:a16="http://schemas.microsoft.com/office/drawing/2014/main" id="{70E063F1-60D5-C235-FAE7-BECA0789F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0837" y="59134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Missionaries and Anti-missionaries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790700"/>
            <a:ext cx="4191000" cy="3276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B050"/>
                </a:solidFill>
              </a:rPr>
              <a:t>Christians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8200" y="1790700"/>
            <a:ext cx="4191000" cy="3276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C00000"/>
                </a:solidFill>
              </a:rPr>
              <a:t>Jews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57200" y="1790700"/>
            <a:ext cx="8382000" cy="3252787"/>
            <a:chOff x="457200" y="1790700"/>
            <a:chExt cx="8382000" cy="3252787"/>
          </a:xfrm>
        </p:grpSpPr>
        <p:sp>
          <p:nvSpPr>
            <p:cNvPr id="7" name="Rectangle 6"/>
            <p:cNvSpPr/>
            <p:nvPr/>
          </p:nvSpPr>
          <p:spPr>
            <a:xfrm>
              <a:off x="457200" y="1790700"/>
              <a:ext cx="5562600" cy="1143000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32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>
                  <a:solidFill>
                    <a:schemeClr val="tx1"/>
                  </a:solidFill>
                </a:rPr>
                <a:t>Believe in </a:t>
              </a:r>
            </a:p>
            <a:p>
              <a:r>
                <a:rPr lang="en-US" sz="3200">
                  <a:solidFill>
                    <a:schemeClr val="tx1"/>
                  </a:solidFill>
                </a:rPr>
                <a:t>prophecies of Jesus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276600" y="3900487"/>
              <a:ext cx="5562600" cy="1143000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32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>
                  <a:solidFill>
                    <a:schemeClr val="tx1"/>
                  </a:solidFill>
                </a:rPr>
                <a:t>Disbelieve in </a:t>
              </a:r>
            </a:p>
            <a:p>
              <a:pPr algn="r"/>
              <a:r>
                <a:rPr lang="en-US" sz="3200">
                  <a:solidFill>
                    <a:schemeClr val="tx1"/>
                  </a:solidFill>
                </a:rPr>
                <a:t>prophecies of Jesus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57600" y="1943101"/>
            <a:ext cx="1981200" cy="2719387"/>
            <a:chOff x="3657600" y="1943101"/>
            <a:chExt cx="1981200" cy="2719387"/>
          </a:xfrm>
        </p:grpSpPr>
        <p:sp>
          <p:nvSpPr>
            <p:cNvPr id="10" name="Oval 9"/>
            <p:cNvSpPr/>
            <p:nvPr/>
          </p:nvSpPr>
          <p:spPr>
            <a:xfrm>
              <a:off x="3657600" y="1943101"/>
              <a:ext cx="1981200" cy="609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Missionaries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657600" y="4052888"/>
              <a:ext cx="1981200" cy="609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Anti-missionaries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6208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/>
              <a:t>Jesus is in the Jewish Bible</a:t>
            </a:r>
            <a:br>
              <a:rPr lang="en-US"/>
            </a:br>
            <a:r>
              <a:rPr lang="en-US"/>
              <a:t>According to the New Testament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8"/>
            <a:ext cx="8229600" cy="5059362"/>
          </a:xfrm>
        </p:spPr>
        <p:txBody>
          <a:bodyPr/>
          <a:lstStyle/>
          <a:p>
            <a:r>
              <a:rPr lang="en-US" sz="2400">
                <a:solidFill>
                  <a:schemeClr val="accent3">
                    <a:lumMod val="50000"/>
                  </a:schemeClr>
                </a:solidFill>
              </a:rPr>
              <a:t>“Philip found Nathanael and told him, ‘We have found the one Moses wrote about in the Law </a:t>
            </a:r>
            <a:r>
              <a:rPr lang="en-US" sz="2400" i="1">
                <a:solidFill>
                  <a:schemeClr val="accent3">
                    <a:lumMod val="50000"/>
                  </a:schemeClr>
                </a:solidFill>
              </a:rPr>
              <a:t>[Genesis, Exodus, Leviticus, Numbers, and Deuteronomy]</a:t>
            </a:r>
            <a:r>
              <a:rPr lang="en-US" sz="2400">
                <a:solidFill>
                  <a:schemeClr val="accent3">
                    <a:lumMod val="50000"/>
                  </a:schemeClr>
                </a:solidFill>
              </a:rPr>
              <a:t>, and about whom the prophets </a:t>
            </a:r>
            <a:r>
              <a:rPr lang="en-US" sz="2400" i="1">
                <a:solidFill>
                  <a:schemeClr val="accent3">
                    <a:lumMod val="50000"/>
                  </a:schemeClr>
                </a:solidFill>
              </a:rPr>
              <a:t>[Samuel, Isaiah, Jeremiah, Ezekiel, Hosea, Joel, Amos, Obadiah, Jonah, Micah, Nahum, Habakkuk, Zephaniah, Haggai, Zechariah, Malachi, and others]</a:t>
            </a:r>
            <a:r>
              <a:rPr lang="en-US" sz="2400">
                <a:solidFill>
                  <a:schemeClr val="accent3">
                    <a:lumMod val="50000"/>
                  </a:schemeClr>
                </a:solidFill>
              </a:rPr>
              <a:t> also wrote—Jesus of Nazareth, the son of Joseph.’” (John 1:45, NIV)</a:t>
            </a:r>
          </a:p>
          <a:p>
            <a:r>
              <a:rPr lang="en-US" sz="2400">
                <a:solidFill>
                  <a:schemeClr val="accent3">
                    <a:lumMod val="50000"/>
                  </a:schemeClr>
                </a:solidFill>
              </a:rPr>
              <a:t>“[Peter said,] ‘Indeed, beginning with Samuel, all the prophets who have spoken have foretold these days.’” (Acts 3:24, NIV)</a:t>
            </a:r>
          </a:p>
          <a:p>
            <a:r>
              <a:rPr lang="en-US" sz="2400">
                <a:solidFill>
                  <a:schemeClr val="accent3">
                    <a:lumMod val="50000"/>
                  </a:schemeClr>
                </a:solidFill>
              </a:rPr>
              <a:t>“[Jesus] said to them, ‘This is what I told you while I was still with you: Everything must be fulfilled that is written about me in the Law of Moses, the Prophets and the Psalms.’” (Luke 24:44, NIV)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/>
              <a:t>The Messiah is in the Jewish Bible</a:t>
            </a:r>
            <a:br>
              <a:rPr lang="en-US"/>
            </a:br>
            <a:r>
              <a:rPr lang="en-US"/>
              <a:t>According to the Jewish Writings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312420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800">
                <a:solidFill>
                  <a:schemeClr val="accent3">
                    <a:lumMod val="50000"/>
                  </a:schemeClr>
                </a:solidFill>
              </a:rPr>
              <a:t>“None of the prophets prophesied except of the days of Messiah.” (Babylonian Talmud, Sanhedrin 99a)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US" sz="2800">
                <a:solidFill>
                  <a:schemeClr val="accent3">
                    <a:lumMod val="50000"/>
                  </a:schemeClr>
                </a:solidFill>
              </a:rPr>
              <a:t>“This belief in the Messiah is in accordance with the prophecies concerning him, by all the prophets, from our master Moses until Malachi, peace be unto them.” (Rambam, 12</a:t>
            </a:r>
            <a:r>
              <a:rPr lang="en-US" sz="2800" baseline="30000">
                <a:solidFill>
                  <a:schemeClr val="accent3">
                    <a:lumMod val="50000"/>
                  </a:schemeClr>
                </a:solidFill>
              </a:rPr>
              <a:t>th</a:t>
            </a:r>
            <a:r>
              <a:rPr lang="en-US" sz="2800">
                <a:solidFill>
                  <a:schemeClr val="accent3">
                    <a:lumMod val="50000"/>
                  </a:schemeClr>
                </a:solidFill>
              </a:rPr>
              <a:t> century AD)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 eaLnBrk="1" hangingPunct="1"/>
            <a:r>
              <a:rPr lang="en-US"/>
              <a:t>The prophecies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334000"/>
          </a:xfrm>
        </p:spPr>
        <p:txBody>
          <a:bodyPr/>
          <a:lstStyle/>
          <a:p>
            <a:pPr marL="514350" indent="-514350" eaLnBrk="1" hangingPunct="1">
              <a:buFont typeface="Arial" charset="0"/>
              <a:buNone/>
            </a:pPr>
            <a:r>
              <a:rPr lang="en-US" sz="2200" b="1">
                <a:solidFill>
                  <a:srgbClr val="7030A0"/>
                </a:solidFill>
              </a:rPr>
              <a:t>Lesson 2: Genesis 3:15			Victory over Satan</a:t>
            </a:r>
          </a:p>
          <a:p>
            <a:pPr marL="514350" indent="-514350" eaLnBrk="1" hangingPunct="1">
              <a:buNone/>
            </a:pPr>
            <a:r>
              <a:rPr lang="en-US" sz="2200" b="1">
                <a:solidFill>
                  <a:srgbClr val="7030A0"/>
                </a:solidFill>
              </a:rPr>
              <a:t>Lesson 3: Isaiah 7:14			Virgin birth</a:t>
            </a:r>
          </a:p>
          <a:p>
            <a:pPr marL="514350" indent="-514350" eaLnBrk="1" hangingPunct="1">
              <a:buNone/>
            </a:pPr>
            <a:r>
              <a:rPr lang="en-US" sz="2200" b="1">
                <a:solidFill>
                  <a:srgbClr val="7030A0"/>
                </a:solidFill>
              </a:rPr>
              <a:t>Lesson 4: Daniel 9:25-26a		The triumphal entry</a:t>
            </a:r>
          </a:p>
          <a:p>
            <a:pPr marL="514350" indent="-514350" eaLnBrk="1" hangingPunct="1">
              <a:buNone/>
            </a:pPr>
            <a:r>
              <a:rPr lang="en-US" sz="2200" b="1">
                <a:solidFill>
                  <a:srgbClr val="7030A0"/>
                </a:solidFill>
              </a:rPr>
              <a:t>Lesson 5: Jeremiah 33:15		Descendant of David</a:t>
            </a:r>
          </a:p>
          <a:p>
            <a:pPr marL="514350" indent="-514350" eaLnBrk="1" hangingPunct="1">
              <a:buNone/>
            </a:pPr>
            <a:r>
              <a:rPr lang="en-US" sz="2200" b="1">
                <a:solidFill>
                  <a:srgbClr val="7030A0"/>
                </a:solidFill>
              </a:rPr>
              <a:t>Lesson 6: Deuteronomy 18:18		Prophet</a:t>
            </a:r>
            <a:endParaRPr lang="en-US" sz="2200"/>
          </a:p>
          <a:p>
            <a:pPr marL="514350" indent="-514350" eaLnBrk="1" hangingPunct="1">
              <a:buNone/>
            </a:pPr>
            <a:r>
              <a:rPr lang="en-US" sz="2200" b="1">
                <a:solidFill>
                  <a:srgbClr val="7030A0"/>
                </a:solidFill>
              </a:rPr>
              <a:t>Lesson 7: Isaiah 35:5-6a			Healing the sick</a:t>
            </a:r>
          </a:p>
          <a:p>
            <a:pPr marL="514350" indent="-514350" eaLnBrk="1" hangingPunct="1">
              <a:buNone/>
            </a:pPr>
            <a:r>
              <a:rPr lang="en-US" sz="2200" b="1">
                <a:solidFill>
                  <a:srgbClr val="7030A0"/>
                </a:solidFill>
              </a:rPr>
              <a:t>Lesson 8: Psalm 22			The cross</a:t>
            </a:r>
          </a:p>
          <a:p>
            <a:pPr marL="514350" indent="-514350" eaLnBrk="1" hangingPunct="1">
              <a:buNone/>
            </a:pPr>
            <a:r>
              <a:rPr lang="en-US" sz="2200" b="1">
                <a:solidFill>
                  <a:srgbClr val="7030A0"/>
                </a:solidFill>
              </a:rPr>
              <a:t>Lesson 9: Isaiah 52:13-15, 53		Two thieves, burial</a:t>
            </a:r>
          </a:p>
          <a:p>
            <a:pPr marL="514350" indent="-514350" eaLnBrk="1" hangingPunct="1">
              <a:buNone/>
            </a:pPr>
            <a:r>
              <a:rPr lang="en-US" sz="2200" b="1">
                <a:solidFill>
                  <a:srgbClr val="7030A0"/>
                </a:solidFill>
              </a:rPr>
              <a:t>Lesson 10: Jeremiah 31:31-34		The new covenant</a:t>
            </a:r>
          </a:p>
          <a:p>
            <a:pPr marL="514350" indent="-514350" eaLnBrk="1" hangingPunct="1">
              <a:buNone/>
            </a:pPr>
            <a:r>
              <a:rPr lang="en-US" sz="2200" b="1">
                <a:solidFill>
                  <a:srgbClr val="7030A0"/>
                </a:solidFill>
              </a:rPr>
              <a:t>Lesson 11: </a:t>
            </a:r>
          </a:p>
          <a:p>
            <a:pPr marL="514350" indent="-514350" eaLnBrk="1" hangingPunct="1">
              <a:buNone/>
            </a:pPr>
            <a:r>
              <a:rPr lang="en-US" sz="2200" b="1">
                <a:solidFill>
                  <a:srgbClr val="7030A0"/>
                </a:solidFill>
              </a:rPr>
              <a:t>		Zechariah 9:9-10		King riding on a donkey</a:t>
            </a:r>
          </a:p>
          <a:p>
            <a:pPr marL="514350" indent="-514350" eaLnBrk="1" hangingPunct="1">
              <a:buNone/>
            </a:pPr>
            <a:r>
              <a:rPr lang="en-US" sz="2200" b="1">
                <a:solidFill>
                  <a:srgbClr val="7030A0"/>
                </a:solidFill>
              </a:rPr>
              <a:t>		Zechariah 12:10		Pierced</a:t>
            </a:r>
          </a:p>
          <a:p>
            <a:pPr marL="514350" indent="-514350" eaLnBrk="1" hangingPunct="1">
              <a:buNone/>
            </a:pPr>
            <a:r>
              <a:rPr lang="en-US" sz="2200" b="1">
                <a:solidFill>
                  <a:srgbClr val="7030A0"/>
                </a:solidFill>
              </a:rPr>
              <a:t>		Psalm 16:10, 22			The resurrection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229600" cy="1020762"/>
          </a:xfrm>
        </p:spPr>
        <p:txBody>
          <a:bodyPr/>
          <a:lstStyle/>
          <a:p>
            <a:pPr eaLnBrk="1" hangingPunct="1"/>
            <a:r>
              <a:rPr lang="en-US"/>
              <a:t>The Short List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5638800"/>
          </a:xfrm>
        </p:spPr>
        <p:txBody>
          <a:bodyPr/>
          <a:lstStyle/>
          <a:p>
            <a:pPr marL="514350" indent="-514350" eaLnBrk="1" hangingPunct="1">
              <a:buFont typeface="Arial" charset="0"/>
              <a:buNone/>
            </a:pPr>
            <a:r>
              <a:rPr lang="en-US" sz="2200"/>
              <a:t>Genesis 49:10			From the tribe of Judah</a:t>
            </a:r>
          </a:p>
          <a:p>
            <a:pPr marL="514350" indent="-514350" eaLnBrk="1" hangingPunct="1">
              <a:buFont typeface="Arial" charset="0"/>
              <a:buNone/>
            </a:pPr>
            <a:r>
              <a:rPr lang="en-US" sz="2200"/>
              <a:t>Isaiah 9:6			Called “Mighty God”</a:t>
            </a:r>
          </a:p>
          <a:p>
            <a:pPr marL="514350" indent="-514350" eaLnBrk="1" hangingPunct="1">
              <a:buFont typeface="Arial" charset="0"/>
              <a:buNone/>
            </a:pPr>
            <a:r>
              <a:rPr lang="en-US" sz="2200"/>
              <a:t>Psalm 2:7			Divine messiah</a:t>
            </a:r>
          </a:p>
          <a:p>
            <a:pPr marL="514350" indent="-514350" eaLnBrk="1" hangingPunct="1">
              <a:buFont typeface="Arial" charset="0"/>
              <a:buNone/>
            </a:pPr>
            <a:r>
              <a:rPr lang="en-US" sz="2200"/>
              <a:t>Micah 5:1			Born in Bethlehem</a:t>
            </a:r>
          </a:p>
          <a:p>
            <a:pPr marL="514350" indent="-514350" eaLnBrk="1" hangingPunct="1">
              <a:buFont typeface="Arial" charset="0"/>
              <a:buNone/>
            </a:pPr>
            <a:r>
              <a:rPr lang="en-US" sz="2200"/>
              <a:t>Micah 5:2			Eternal origins</a:t>
            </a:r>
          </a:p>
          <a:p>
            <a:pPr marL="514350" indent="-514350" eaLnBrk="1" hangingPunct="1">
              <a:buFont typeface="Arial" charset="0"/>
              <a:buNone/>
            </a:pPr>
            <a:r>
              <a:rPr lang="en-US" sz="2200"/>
              <a:t>Numbers 24:17,19		Descendant of Jacob</a:t>
            </a:r>
          </a:p>
          <a:p>
            <a:pPr marL="514350" indent="-514350" eaLnBrk="1" hangingPunct="1">
              <a:buFont typeface="Arial" charset="0"/>
              <a:buNone/>
            </a:pPr>
            <a:r>
              <a:rPr lang="en-US" sz="2200"/>
              <a:t>Genesis 49:10			Descendant of Judah</a:t>
            </a:r>
          </a:p>
          <a:p>
            <a:pPr marL="514350" indent="-514350" eaLnBrk="1" hangingPunct="1">
              <a:buNone/>
            </a:pPr>
            <a:r>
              <a:rPr lang="en-US" sz="2200"/>
              <a:t>Isaiah 11:1-10			Descendant of Jesse</a:t>
            </a:r>
          </a:p>
          <a:p>
            <a:pPr marL="514350" indent="-514350" eaLnBrk="1" hangingPunct="1">
              <a:buFont typeface="Arial" charset="0"/>
              <a:buNone/>
            </a:pPr>
            <a:r>
              <a:rPr lang="en-US" sz="2200"/>
              <a:t>Psalm 132:11			Descendant of David</a:t>
            </a:r>
          </a:p>
          <a:p>
            <a:pPr marL="514350" indent="-514350" eaLnBrk="1" hangingPunct="1">
              <a:buFont typeface="Arial" charset="0"/>
              <a:buNone/>
            </a:pPr>
            <a:r>
              <a:rPr lang="en-US" sz="2200"/>
              <a:t>Psalms 2:7			Son of God</a:t>
            </a:r>
          </a:p>
          <a:p>
            <a:pPr marL="514350" indent="-514350" eaLnBrk="1" hangingPunct="1">
              <a:buFont typeface="Arial" charset="0"/>
              <a:buNone/>
            </a:pPr>
            <a:r>
              <a:rPr lang="en-US" sz="2200"/>
              <a:t>Zechariah 11			Judas’s betrayal</a:t>
            </a:r>
          </a:p>
          <a:p>
            <a:pPr marL="514350" indent="-514350" eaLnBrk="1" hangingPunct="1">
              <a:buFont typeface="Arial" charset="0"/>
              <a:buNone/>
            </a:pPr>
            <a:r>
              <a:rPr lang="en-US" sz="2200"/>
              <a:t>Jeremiah 31:15			Massacre of the infants</a:t>
            </a:r>
          </a:p>
          <a:p>
            <a:pPr marL="514350" indent="-514350" eaLnBrk="1" hangingPunct="1">
              <a:buFont typeface="Arial" charset="0"/>
              <a:buNone/>
            </a:pPr>
            <a:r>
              <a:rPr lang="en-US" sz="2200"/>
              <a:t>Hosea 5:1			Flight to Egypt</a:t>
            </a:r>
          </a:p>
          <a:p>
            <a:pPr marL="514350" indent="-514350" eaLnBrk="1" hangingPunct="1">
              <a:buFont typeface="Arial" charset="0"/>
              <a:buNone/>
            </a:pPr>
            <a:r>
              <a:rPr lang="en-US" sz="2200"/>
              <a:t>Zechariah 12:10			Pierced</a:t>
            </a:r>
          </a:p>
          <a:p>
            <a:pPr marL="514350" indent="-514350" eaLnBrk="1" hangingPunct="1">
              <a:buFont typeface="Arial" charset="0"/>
              <a:buNone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203530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F11A0-DC55-3146-3FE8-78F20C1D5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This a prophecy of Jesus?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31573-12FD-6394-C418-A19254B86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47799"/>
          </a:xfrm>
        </p:spPr>
        <p:txBody>
          <a:bodyPr/>
          <a:lstStyle/>
          <a:p>
            <a:pPr marL="0" indent="0">
              <a:buNone/>
            </a:pPr>
            <a:r>
              <a:rPr lang="en-US" sz="2800" i="0" u="none" strike="noStrike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[God said,] “When Israel was a child, I loved him, and out of Egypt I called my son.”</a:t>
            </a:r>
          </a:p>
          <a:p>
            <a:pPr marL="0" indent="0">
              <a:buNone/>
            </a:pPr>
            <a:r>
              <a:rPr lang="en-US" sz="2800">
                <a:solidFill>
                  <a:schemeClr val="accent3">
                    <a:lumMod val="50000"/>
                  </a:schemeClr>
                </a:solidFill>
              </a:rPr>
              <a:t>(Hosea 11:1)</a:t>
            </a:r>
          </a:p>
        </p:txBody>
      </p:sp>
    </p:spTree>
    <p:extLst>
      <p:ext uri="{BB962C8B-B14F-4D97-AF65-F5344CB8AC3E}">
        <p14:creationId xmlns:p14="http://schemas.microsoft.com/office/powerpoint/2010/main" val="2801391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>
              <a:lnSpc>
                <a:spcPts val="4800"/>
              </a:lnSpc>
            </a:pPr>
            <a:r>
              <a:rPr lang="en-US"/>
              <a:t>The Anti-missionaries Reject</a:t>
            </a:r>
            <a:br>
              <a:rPr lang="en-US"/>
            </a:br>
            <a:r>
              <a:rPr lang="en-US"/>
              <a:t>The New Testament</a:t>
            </a:r>
          </a:p>
        </p:txBody>
      </p:sp>
      <p:sp>
        <p:nvSpPr>
          <p:cNvPr id="2" name="TextBox 1">
            <a:hlinkClick r:id="rId5"/>
            <a:extLst>
              <a:ext uri="{FF2B5EF4-FFF2-40B4-BE49-F238E27FC236}">
                <a16:creationId xmlns:a16="http://schemas.microsoft.com/office/drawing/2014/main" id="{67007A4C-0E37-F160-7860-8C3020069C70}"/>
              </a:ext>
            </a:extLst>
          </p:cNvPr>
          <p:cNvSpPr txBox="1"/>
          <p:nvPr/>
        </p:nvSpPr>
        <p:spPr>
          <a:xfrm>
            <a:off x="1866740" y="6477000"/>
            <a:ext cx="541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>
                <a:solidFill>
                  <a:srgbClr val="0070C0"/>
                </a:solidFill>
              </a:rPr>
              <a:t>https://www.youtube.com/watch?v=26OeNehMCSk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981EFB-0CDF-DEB3-A0C0-366E78ABDFBA}"/>
              </a:ext>
            </a:extLst>
          </p:cNvPr>
          <p:cNvGrpSpPr/>
          <p:nvPr/>
        </p:nvGrpSpPr>
        <p:grpSpPr>
          <a:xfrm>
            <a:off x="372639" y="2623066"/>
            <a:ext cx="8398723" cy="3821668"/>
            <a:chOff x="431800" y="2623066"/>
            <a:chExt cx="8398723" cy="382166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F5B67E4-D4C3-504F-F1B6-09105C2BE1C8}"/>
                </a:ext>
              </a:extLst>
            </p:cNvPr>
            <p:cNvGrpSpPr/>
            <p:nvPr/>
          </p:nvGrpSpPr>
          <p:grpSpPr>
            <a:xfrm>
              <a:off x="431800" y="2623066"/>
              <a:ext cx="4208318" cy="3821668"/>
              <a:chOff x="431800" y="2655332"/>
              <a:chExt cx="4208318" cy="3821668"/>
            </a:xfrm>
          </p:grpSpPr>
          <p:pic>
            <p:nvPicPr>
              <p:cNvPr id="11" name="Skobac.wmv">
                <a:hlinkClick r:id="" action="ppaction://media"/>
                <a:extLst>
                  <a:ext uri="{FF2B5EF4-FFF2-40B4-BE49-F238E27FC236}">
                    <a16:creationId xmlns:a16="http://schemas.microsoft.com/office/drawing/2014/main" id="{CB74A65D-8255-47EA-57C2-2DBA8AF67046}"/>
                  </a:ext>
                </a:extLst>
              </p:cNvPr>
              <p:cNvPicPr>
                <a:picLocks noRot="1" noChangeAspect="1"/>
              </p:cNvPicPr>
              <p:nvPr>
                <a:videoFile r:link="rId2"/>
              </p:nvPr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31800" y="2655332"/>
                <a:ext cx="4208318" cy="31562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07819256-B7E8-9D1C-D144-BAD5767A69F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31800" y="5769487"/>
                <a:ext cx="4208318" cy="7075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algn="ctr" eaLnBrk="0" hangingPunct="0">
                  <a:spcBef>
                    <a:spcPct val="20000"/>
                  </a:spcBef>
                  <a:buFont typeface="Arial" charset="0"/>
                  <a:buNone/>
                </a:pPr>
                <a:r>
                  <a:rPr lang="en-US" sz="2000">
                    <a:latin typeface="Calibri" pitchFamily="34" charset="0"/>
                  </a:rPr>
                  <a:t>Rabbi Michael </a:t>
                </a:r>
                <a:r>
                  <a:rPr lang="en-US" sz="2000" err="1">
                    <a:latin typeface="Calibri" pitchFamily="34" charset="0"/>
                  </a:rPr>
                  <a:t>Skobac</a:t>
                </a:r>
                <a:endParaRPr lang="en-US" sz="2000">
                  <a:latin typeface="Calibri" pitchFamily="34" charset="0"/>
                </a:endParaRPr>
              </a:p>
              <a:p>
                <a:pPr marL="342900" indent="-342900" algn="ctr" eaLnBrk="0" hangingPunct="0">
                  <a:spcBef>
                    <a:spcPct val="20000"/>
                  </a:spcBef>
                  <a:buFont typeface="Arial" charset="0"/>
                  <a:buNone/>
                </a:pPr>
                <a:r>
                  <a:rPr lang="en-US" sz="2000">
                    <a:latin typeface="Calibri" pitchFamily="34" charset="0"/>
                  </a:rPr>
                  <a:t>Jews for Judaism</a:t>
                </a:r>
                <a:endParaRPr lang="en-US">
                  <a:latin typeface="Calibri" pitchFamily="34" charset="0"/>
                </a:endParaRPr>
              </a:p>
            </p:txBody>
          </p:sp>
        </p:grpSp>
        <p:pic>
          <p:nvPicPr>
            <p:cNvPr id="6" name="Content Placeholder 9" descr="target and arrow1.jpg">
              <a:extLst>
                <a:ext uri="{FF2B5EF4-FFF2-40B4-BE49-F238E27FC236}">
                  <a16:creationId xmlns:a16="http://schemas.microsoft.com/office/drawing/2014/main" id="{48CC4E80-F2E5-E2D4-8AD1-F1DC0D51D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34000" y="2785639"/>
              <a:ext cx="3496523" cy="3496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DEA8D64-C17A-6A32-A44D-86A6A7804FDD}"/>
              </a:ext>
            </a:extLst>
          </p:cNvPr>
          <p:cNvSpPr txBox="1"/>
          <p:nvPr/>
        </p:nvSpPr>
        <p:spPr>
          <a:xfrm>
            <a:off x="3554418" y="1487220"/>
            <a:ext cx="20351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u="sng">
                <a:solidFill>
                  <a:srgbClr val="0070C0"/>
                </a:solidFill>
                <a:hlinkClick r:id="rId8"/>
              </a:rPr>
              <a:t>32:48.4 – 33:44.2</a:t>
            </a:r>
            <a:endParaRPr lang="en-US" u="sng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D7E00-C299-6D69-8B56-006984FC190F}"/>
              </a:ext>
            </a:extLst>
          </p:cNvPr>
          <p:cNvSpPr txBox="1"/>
          <p:nvPr/>
        </p:nvSpPr>
        <p:spPr>
          <a:xfrm>
            <a:off x="3581985" y="2143511"/>
            <a:ext cx="198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>
                <a:solidFill>
                  <a:srgbClr val="0070C0"/>
                </a:solidFill>
                <a:hlinkClick r:id="rId9"/>
              </a:rPr>
              <a:t>34:35.3 – 34:57.6</a:t>
            </a:r>
            <a:endParaRPr lang="en-US" u="sng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0464DD-3FAA-C1E9-F634-BD7E4273B3F4}"/>
              </a:ext>
            </a:extLst>
          </p:cNvPr>
          <p:cNvSpPr txBox="1"/>
          <p:nvPr/>
        </p:nvSpPr>
        <p:spPr>
          <a:xfrm>
            <a:off x="3581986" y="1820633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>
                <a:solidFill>
                  <a:srgbClr val="0070C0"/>
                </a:solidFill>
                <a:hlinkClick r:id="rId10"/>
              </a:rPr>
              <a:t>33:44.2 – 34:35.3</a:t>
            </a:r>
            <a:endParaRPr lang="en-US" u="sng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7053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>
              <a:lnSpc>
                <a:spcPts val="4800"/>
              </a:lnSpc>
            </a:pPr>
            <a:r>
              <a:rPr lang="en-US"/>
              <a:t>Why Jesus Didn't Fulfill the prophecies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3810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600" u="sng"/>
              <a:t>The Tampering Theory</a:t>
            </a:r>
            <a:r>
              <a:rPr lang="en-US" sz="2600"/>
              <a:t>: The apostles rewrote the Jewish Bible to make it match Jesus' life.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2200"/>
              <a:t>But the Dead Sea scrolls were written before Jesus was born.</a:t>
            </a:r>
          </a:p>
          <a:p>
            <a:pPr>
              <a:spcBef>
                <a:spcPts val="1200"/>
              </a:spcBef>
            </a:pPr>
            <a:r>
              <a:rPr lang="en-US" sz="2600" u="sng"/>
              <a:t>The Hoax Theory</a:t>
            </a:r>
            <a:r>
              <a:rPr lang="en-US" sz="2600"/>
              <a:t>: The authors of the Gospels lied.</a:t>
            </a:r>
            <a:endParaRPr lang="en-US" sz="2200"/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2200"/>
              <a:t>But they wouldn't be willing to die for a lie.</a:t>
            </a:r>
          </a:p>
          <a:p>
            <a:pPr>
              <a:spcBef>
                <a:spcPts val="1200"/>
              </a:spcBef>
            </a:pPr>
            <a:r>
              <a:rPr lang="en-US" sz="2600" u="sng"/>
              <a:t>The Con Game Theory</a:t>
            </a:r>
            <a:r>
              <a:rPr lang="en-US" sz="2600"/>
              <a:t>: Jesus lived his life in accordance with the prophecies.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2200"/>
              <a:t>But he didn't have enough control over his life.</a:t>
            </a:r>
          </a:p>
        </p:txBody>
      </p:sp>
      <p:pic>
        <p:nvPicPr>
          <p:cNvPr id="2" name="how-to-prove-jesus-is-the-messiah16-22">
            <a:hlinkClick r:id="" action="ppaction://media"/>
            <a:extLst>
              <a:ext uri="{FF2B5EF4-FFF2-40B4-BE49-F238E27FC236}">
                <a16:creationId xmlns:a16="http://schemas.microsoft.com/office/drawing/2014/main" id="{1E3A5EE5-03E8-83C8-FAFF-9663C98D72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133560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85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3.1|8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2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6|70.2|80|93.7|33.8|62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12892</TotalTime>
  <Words>671</Words>
  <Application>Microsoft Office PowerPoint</Application>
  <PresentationFormat>On-screen Show (4:3)</PresentationFormat>
  <Paragraphs>68</Paragraphs>
  <Slides>9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The Prophecies of Jesus</vt:lpstr>
      <vt:lpstr>Missionaries and Anti-missionaries</vt:lpstr>
      <vt:lpstr>Jesus is in the Jewish Bible According to the New Testament</vt:lpstr>
      <vt:lpstr>The Messiah is in the Jewish Bible According to the Jewish Writings</vt:lpstr>
      <vt:lpstr>The prophecies</vt:lpstr>
      <vt:lpstr>The Short List</vt:lpstr>
      <vt:lpstr>Is This a prophecy of Jesus?</vt:lpstr>
      <vt:lpstr>The Anti-missionaries Reject The New Testament</vt:lpstr>
      <vt:lpstr>Why Jesus Didn't Fulfill the prophecies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Stephen</dc:creator>
  <cp:lastModifiedBy>Ken Samuel</cp:lastModifiedBy>
  <cp:revision>179</cp:revision>
  <dcterms:created xsi:type="dcterms:W3CDTF">2009-09-15T09:09:42Z</dcterms:created>
  <dcterms:modified xsi:type="dcterms:W3CDTF">2024-11-09T19:23:30Z</dcterms:modified>
</cp:coreProperties>
</file>