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3" r:id="rId2"/>
    <p:sldId id="272" r:id="rId3"/>
    <p:sldId id="274" r:id="rId4"/>
    <p:sldId id="284" r:id="rId5"/>
    <p:sldId id="276" r:id="rId6"/>
    <p:sldId id="278" r:id="rId7"/>
    <p:sldId id="277" r:id="rId8"/>
    <p:sldId id="275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1" autoAdjust="0"/>
  </p:normalViewPr>
  <p:slideViewPr>
    <p:cSldViewPr snapToGrid="0">
      <p:cViewPr varScale="1">
        <p:scale>
          <a:sx n="82" d="100"/>
          <a:sy n="82" d="100"/>
        </p:scale>
        <p:origin x="893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F4942-5FC8-4810-8200-05FE78C1435A}" type="datetimeFigureOut">
              <a:rPr lang="en-US" smtClean="0"/>
              <a:t>7/6/2024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C387F-873D-49A5-939D-952BF1ECAD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17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C387F-873D-49A5-939D-952BF1ECAD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10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C387F-873D-49A5-939D-952BF1ECAD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51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C387F-873D-49A5-939D-952BF1ECAD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2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B5022-9F7B-4029-8503-AA0712FCA094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ACAEF-5091-4735-A2D7-E9C64FD7D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31651-8EA4-465D-B0B0-A580D122486B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9B4C-5A8E-4845-9167-CFDFD9629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4BB93-3975-4778-9588-0C982D43EED6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818AF-1ADA-4D85-B45D-EDACBF54E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618B7-EE83-431C-8633-85BF338B8910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13588-0296-42FD-B153-809EA1161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AB43D-D180-469E-87DB-FFEB03878E9F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E829A-A15F-4632-A1D7-F1D408DD8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ED1BE-967F-410D-A6CF-A59F5E8A2F12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40F1A-CDBE-4FC1-AEEE-10A35AC7E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21A89-9071-4249-BEE3-06FB87DB7A8D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81C36-1F9B-4447-A364-591587E55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897DF-228E-4E87-8165-1C51C1689335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08F95-4112-4730-8822-F478D8D7E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DD3D0-4728-4A30-A289-DF2681F2E174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0B476-D62F-4AC0-BBF6-BF37212DC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082F0-8AC4-4B60-9995-253AAD4F0503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2F0DF-21F7-4C76-9C17-4ABAC38C7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6693D-EFBB-4ACC-8351-37EE7DBCC115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1EAA1-9727-41D0-9733-D2BA49C01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947FE73-22AC-4283-A439-FFCFC7E1945D}" type="datetimeFigureOut">
              <a:rPr lang="en-US"/>
              <a:pPr>
                <a:defRPr/>
              </a:pPr>
              <a:t>7/6/2024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1FFF01B-8609-4124-83AE-1A401CE96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-22225"/>
            <a:ext cx="7772400" cy="1470025"/>
          </a:xfrm>
        </p:spPr>
        <p:txBody>
          <a:bodyPr/>
          <a:lstStyle/>
          <a:p>
            <a:r>
              <a:rPr lang="en-US" sz="8000"/>
              <a:t>GENESIS 3:15</a:t>
            </a:r>
          </a:p>
        </p:txBody>
      </p:sp>
      <p:pic>
        <p:nvPicPr>
          <p:cNvPr id="6" name="Picture 5" descr="Adam.Eve.serpent.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05100" y="1195307"/>
            <a:ext cx="3733800" cy="56132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5400"/>
              <a:t>In Conclusion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/>
              <a:t>You may decide who to believe.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230968" y="5167587"/>
            <a:ext cx="5151966" cy="1505710"/>
            <a:chOff x="1981200" y="5474731"/>
            <a:chExt cx="5151966" cy="150571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TextBox 17"/>
            <p:cNvSpPr txBox="1"/>
            <p:nvPr/>
          </p:nvSpPr>
          <p:spPr>
            <a:xfrm>
              <a:off x="3103166" y="6611109"/>
              <a:ext cx="2908168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Jesus's death on the cross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81200" y="5474731"/>
              <a:ext cx="5151966" cy="644173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>
              <a:cxnSpLocks/>
              <a:stCxn id="19" idx="2"/>
              <a:endCxn id="18" idx="0"/>
            </p:cNvCxnSpPr>
            <p:nvPr/>
          </p:nvCxnSpPr>
          <p:spPr>
            <a:xfrm>
              <a:off x="4557183" y="6118904"/>
              <a:ext cx="67" cy="492205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3866" y="4459596"/>
            <a:ext cx="6544734" cy="2213834"/>
            <a:chOff x="609600" y="5350229"/>
            <a:chExt cx="6544734" cy="221383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7" name="TextBox 26"/>
            <p:cNvSpPr txBox="1"/>
            <p:nvPr/>
          </p:nvSpPr>
          <p:spPr>
            <a:xfrm>
              <a:off x="609600" y="6363734"/>
              <a:ext cx="1295400" cy="1200329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Jesus's ultimate victory over Satan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05000" y="5350229"/>
              <a:ext cx="5249334" cy="644174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>
              <a:cxnSpLocks/>
              <a:stCxn id="28" idx="1"/>
              <a:endCxn id="27" idx="0"/>
            </p:cNvCxnSpPr>
            <p:nvPr/>
          </p:nvCxnSpPr>
          <p:spPr>
            <a:xfrm flipH="1">
              <a:off x="1257300" y="5672316"/>
              <a:ext cx="647700" cy="691418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7504503" y="2620438"/>
            <a:ext cx="1454244" cy="1689094"/>
            <a:chOff x="7345680" y="4730234"/>
            <a:chExt cx="1454244" cy="168909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4" name="TextBox 3"/>
            <p:cNvSpPr txBox="1"/>
            <p:nvPr/>
          </p:nvSpPr>
          <p:spPr>
            <a:xfrm>
              <a:off x="7345680" y="4730234"/>
              <a:ext cx="1454244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Jesus Christ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7345680" y="5908127"/>
              <a:ext cx="979097" cy="511201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cxnSpLocks/>
              <a:stCxn id="5" idx="0"/>
              <a:endCxn id="4" idx="2"/>
            </p:cNvCxnSpPr>
            <p:nvPr/>
          </p:nvCxnSpPr>
          <p:spPr>
            <a:xfrm flipV="1">
              <a:off x="7835229" y="5099566"/>
              <a:ext cx="237573" cy="808561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57200" y="3429000"/>
            <a:ext cx="6062132" cy="992308"/>
            <a:chOff x="-586318" y="4390468"/>
            <a:chExt cx="6062132" cy="99230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8" name="TextBox 7"/>
            <p:cNvSpPr txBox="1"/>
            <p:nvPr/>
          </p:nvSpPr>
          <p:spPr>
            <a:xfrm>
              <a:off x="-586318" y="4390468"/>
              <a:ext cx="787395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Satan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0399" y="4724399"/>
              <a:ext cx="2275415" cy="658377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>
              <a:cxnSpLocks/>
              <a:stCxn id="9" idx="1"/>
              <a:endCxn id="8" idx="3"/>
            </p:cNvCxnSpPr>
            <p:nvPr/>
          </p:nvCxnSpPr>
          <p:spPr>
            <a:xfrm flipH="1" flipV="1">
              <a:off x="201077" y="4575134"/>
              <a:ext cx="2999322" cy="478454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5400"/>
              <a:t>Genesis 3:15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298223-235B-25B7-E6DD-CD9E964BEC6B}"/>
              </a:ext>
            </a:extLst>
          </p:cNvPr>
          <p:cNvSpPr txBox="1"/>
          <p:nvPr/>
        </p:nvSpPr>
        <p:spPr>
          <a:xfrm>
            <a:off x="345523" y="1656776"/>
            <a:ext cx="845295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[The Lord God said to the serpent,]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“I will put enmity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between you and the woman,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and between your seed and hers;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he will crush your head,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and you will strike his heel.”</a:t>
            </a:r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5400"/>
              <a:t>The Missionaries’ Interpretation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330" y="1496007"/>
            <a:ext cx="9144000" cy="5334000"/>
          </a:xfrm>
        </p:spPr>
        <p:txBody>
          <a:bodyPr/>
          <a:lstStyle/>
          <a:p>
            <a:r>
              <a:rPr lang="en-US" sz="2800"/>
              <a:t>“</a:t>
            </a:r>
            <a:r>
              <a:rPr lang="en-US" sz="2800">
                <a:solidFill>
                  <a:srgbClr val="7030A0"/>
                </a:solidFill>
              </a:rPr>
              <a:t>her [seed]</a:t>
            </a:r>
            <a:r>
              <a:rPr lang="en-US" sz="2800"/>
              <a:t>” (Eve’s descendant) refers to Jesus Christ.</a:t>
            </a:r>
          </a:p>
          <a:p>
            <a:r>
              <a:rPr lang="en-US" sz="2800"/>
              <a:t>“</a:t>
            </a:r>
            <a:r>
              <a:rPr lang="en-US" sz="2800">
                <a:solidFill>
                  <a:srgbClr val="7030A0"/>
                </a:solidFill>
              </a:rPr>
              <a:t>your seed</a:t>
            </a:r>
            <a:r>
              <a:rPr lang="en-US" sz="2800"/>
              <a:t>” (the serpent’s successor) is Satan.</a:t>
            </a:r>
          </a:p>
          <a:p>
            <a:r>
              <a:rPr lang="en-US" sz="2800"/>
              <a:t>“</a:t>
            </a:r>
            <a:r>
              <a:rPr lang="en-US" sz="2800">
                <a:solidFill>
                  <a:srgbClr val="7030A0"/>
                </a:solidFill>
              </a:rPr>
              <a:t>you will strike his heel</a:t>
            </a:r>
            <a:r>
              <a:rPr lang="en-US" sz="2800"/>
              <a:t>” refers to Jesus' death on the cross.</a:t>
            </a:r>
          </a:p>
          <a:p>
            <a:pPr lvl="1"/>
            <a:r>
              <a:rPr lang="en-US" sz="2400"/>
              <a:t>A wounded heel can heal — Jesus was resurrected.</a:t>
            </a:r>
          </a:p>
          <a:p>
            <a:r>
              <a:rPr lang="en-US" sz="2800"/>
              <a:t>“</a:t>
            </a:r>
            <a:r>
              <a:rPr lang="en-US" sz="2800">
                <a:solidFill>
                  <a:srgbClr val="7030A0"/>
                </a:solidFill>
              </a:rPr>
              <a:t>he will crush your head</a:t>
            </a:r>
            <a:r>
              <a:rPr lang="en-US" sz="2800"/>
              <a:t>” refers to Jesus’ ultimate victory over Satan in the future.</a:t>
            </a:r>
          </a:p>
          <a:p>
            <a:pPr lvl="1"/>
            <a:r>
              <a:rPr lang="en-US" sz="2400"/>
              <a:t>A crushed head is fatal; you cannot recover.</a:t>
            </a:r>
          </a:p>
          <a:p>
            <a:r>
              <a:rPr lang="en-US" sz="2800"/>
              <a:t>The verse hints at the virgin birth of Jesus.</a:t>
            </a:r>
          </a:p>
          <a:p>
            <a:pPr lvl="1"/>
            <a:r>
              <a:rPr lang="en-US" sz="2400"/>
              <a:t>Genealogies (seed) are normally through men, not women.</a:t>
            </a:r>
          </a:p>
          <a:p>
            <a:pPr lvl="1"/>
            <a:r>
              <a:rPr lang="en-US" sz="2400"/>
              <a:t>Jesus’ human seed came from his mother, not his father`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1771" y="0"/>
            <a:ext cx="9144000" cy="1143000"/>
          </a:xfrm>
        </p:spPr>
        <p:txBody>
          <a:bodyPr/>
          <a:lstStyle/>
          <a:p>
            <a:r>
              <a:rPr lang="en-US" sz="5400"/>
              <a:t>Genesis 3:15 Revisited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FA314D-5F54-2A6E-F87A-078F3F3C4B24}"/>
              </a:ext>
            </a:extLst>
          </p:cNvPr>
          <p:cNvGrpSpPr/>
          <p:nvPr/>
        </p:nvGrpSpPr>
        <p:grpSpPr>
          <a:xfrm>
            <a:off x="2230968" y="5167587"/>
            <a:ext cx="5151966" cy="1492235"/>
            <a:chOff x="1981200" y="5474731"/>
            <a:chExt cx="5151966" cy="1492235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6C6A3FF-B547-2430-6816-EA70383D2818}"/>
                </a:ext>
              </a:extLst>
            </p:cNvPr>
            <p:cNvSpPr txBox="1"/>
            <p:nvPr/>
          </p:nvSpPr>
          <p:spPr>
            <a:xfrm>
              <a:off x="3872026" y="6597634"/>
              <a:ext cx="1351652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snake bites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75DAEA2-5967-658E-6720-361C83155A15}"/>
                </a:ext>
              </a:extLst>
            </p:cNvPr>
            <p:cNvSpPr/>
            <p:nvPr/>
          </p:nvSpPr>
          <p:spPr>
            <a:xfrm>
              <a:off x="1981200" y="5474731"/>
              <a:ext cx="5151966" cy="644173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44ED74DA-29BF-F6B1-C854-30E2626365A6}"/>
                </a:ext>
              </a:extLst>
            </p:cNvPr>
            <p:cNvCxnSpPr>
              <a:cxnSpLocks/>
              <a:stCxn id="15" idx="2"/>
              <a:endCxn id="14" idx="0"/>
            </p:cNvCxnSpPr>
            <p:nvPr/>
          </p:nvCxnSpPr>
          <p:spPr>
            <a:xfrm flipH="1">
              <a:off x="4547852" y="6118904"/>
              <a:ext cx="9331" cy="478730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AE16B65-4E92-C400-E004-C18CD433CF81}"/>
              </a:ext>
            </a:extLst>
          </p:cNvPr>
          <p:cNvGrpSpPr/>
          <p:nvPr/>
        </p:nvGrpSpPr>
        <p:grpSpPr>
          <a:xfrm>
            <a:off x="33866" y="4459596"/>
            <a:ext cx="6544734" cy="1659836"/>
            <a:chOff x="609600" y="5350229"/>
            <a:chExt cx="6544734" cy="1659836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B68E9B6-AA08-16A4-9D98-DFBDD5EE273C}"/>
                </a:ext>
              </a:extLst>
            </p:cNvPr>
            <p:cNvSpPr txBox="1"/>
            <p:nvPr/>
          </p:nvSpPr>
          <p:spPr>
            <a:xfrm>
              <a:off x="609600" y="6363734"/>
              <a:ext cx="1295400" cy="646331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stepping on snakes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61AA55C-2466-BBF8-27D1-CA1E78D7C115}"/>
                </a:ext>
              </a:extLst>
            </p:cNvPr>
            <p:cNvSpPr/>
            <p:nvPr/>
          </p:nvSpPr>
          <p:spPr>
            <a:xfrm>
              <a:off x="1905000" y="5350229"/>
              <a:ext cx="5249334" cy="644174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551BD1EC-7D01-5D32-BB45-FF88AC05D70D}"/>
                </a:ext>
              </a:extLst>
            </p:cNvPr>
            <p:cNvCxnSpPr>
              <a:cxnSpLocks/>
              <a:stCxn id="22" idx="1"/>
              <a:endCxn id="21" idx="0"/>
            </p:cNvCxnSpPr>
            <p:nvPr/>
          </p:nvCxnSpPr>
          <p:spPr>
            <a:xfrm flipH="1">
              <a:off x="1257300" y="5672316"/>
              <a:ext cx="647700" cy="691418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59D28F9-1FB7-341E-3CC4-E2D0A433A7AC}"/>
              </a:ext>
            </a:extLst>
          </p:cNvPr>
          <p:cNvGrpSpPr/>
          <p:nvPr/>
        </p:nvGrpSpPr>
        <p:grpSpPr>
          <a:xfrm>
            <a:off x="7504503" y="2620438"/>
            <a:ext cx="1005403" cy="1689094"/>
            <a:chOff x="7345680" y="4730234"/>
            <a:chExt cx="1005403" cy="168909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46859A-37FE-6998-268C-A87D012ED185}"/>
                </a:ext>
              </a:extLst>
            </p:cNvPr>
            <p:cNvSpPr txBox="1"/>
            <p:nvPr/>
          </p:nvSpPr>
          <p:spPr>
            <a:xfrm>
              <a:off x="7345680" y="4730234"/>
              <a:ext cx="1005403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humans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AE7A5EE-07B0-742A-D917-B5587E4AEF48}"/>
                </a:ext>
              </a:extLst>
            </p:cNvPr>
            <p:cNvSpPr/>
            <p:nvPr/>
          </p:nvSpPr>
          <p:spPr>
            <a:xfrm>
              <a:off x="7345680" y="5908127"/>
              <a:ext cx="979097" cy="511201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1095CD59-DB51-DEAD-25FA-B906AFA93033}"/>
                </a:ext>
              </a:extLst>
            </p:cNvPr>
            <p:cNvCxnSpPr>
              <a:cxnSpLocks/>
              <a:stCxn id="26" idx="0"/>
              <a:endCxn id="25" idx="2"/>
            </p:cNvCxnSpPr>
            <p:nvPr/>
          </p:nvCxnSpPr>
          <p:spPr>
            <a:xfrm flipV="1">
              <a:off x="7835229" y="5099566"/>
              <a:ext cx="13153" cy="808561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55D6F8-5EAC-7C0E-B75A-43A861E34498}"/>
              </a:ext>
            </a:extLst>
          </p:cNvPr>
          <p:cNvGrpSpPr/>
          <p:nvPr/>
        </p:nvGrpSpPr>
        <p:grpSpPr>
          <a:xfrm>
            <a:off x="279918" y="3429000"/>
            <a:ext cx="6239414" cy="992308"/>
            <a:chOff x="-763600" y="4390468"/>
            <a:chExt cx="6239414" cy="99230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7E6D675-74DB-8A28-27A2-5F46C8EC0C8C}"/>
                </a:ext>
              </a:extLst>
            </p:cNvPr>
            <p:cNvSpPr txBox="1"/>
            <p:nvPr/>
          </p:nvSpPr>
          <p:spPr>
            <a:xfrm>
              <a:off x="-763600" y="4390468"/>
              <a:ext cx="964677" cy="36933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>
                  <a:solidFill>
                    <a:srgbClr val="002060"/>
                  </a:solidFill>
                </a:rPr>
                <a:t>snakes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092A616-E655-235B-FDBE-88C8E6A34495}"/>
                </a:ext>
              </a:extLst>
            </p:cNvPr>
            <p:cNvSpPr/>
            <p:nvPr/>
          </p:nvSpPr>
          <p:spPr>
            <a:xfrm>
              <a:off x="3200399" y="4724399"/>
              <a:ext cx="2275415" cy="658377"/>
            </a:xfrm>
            <a:prstGeom prst="rect">
              <a:avLst/>
            </a:prstGeom>
            <a:grpFill/>
            <a:ln w="952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DAC31BA8-0452-CFAA-78A9-D1A2D7E1300E}"/>
                </a:ext>
              </a:extLst>
            </p:cNvPr>
            <p:cNvCxnSpPr>
              <a:cxnSpLocks/>
              <a:stCxn id="33" idx="1"/>
              <a:endCxn id="32" idx="3"/>
            </p:cNvCxnSpPr>
            <p:nvPr/>
          </p:nvCxnSpPr>
          <p:spPr>
            <a:xfrm flipH="1" flipV="1">
              <a:off x="201077" y="4575134"/>
              <a:ext cx="2999322" cy="478454"/>
            </a:xfrm>
            <a:prstGeom prst="straightConnector1">
              <a:avLst/>
            </a:prstGeom>
            <a:grpFill/>
            <a:ln>
              <a:solidFill>
                <a:srgbClr val="00206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B1D74438-B3AC-E2C4-D4D5-B0AACF26A5A7}"/>
              </a:ext>
            </a:extLst>
          </p:cNvPr>
          <p:cNvSpPr txBox="1"/>
          <p:nvPr/>
        </p:nvSpPr>
        <p:spPr>
          <a:xfrm>
            <a:off x="345523" y="1656776"/>
            <a:ext cx="845295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[The Lord God said to the serpent,]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“I will put enmity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between you and the woman,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and between your seed and hers;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he will crush your head,</a:t>
            </a:r>
          </a:p>
          <a:p>
            <a:r>
              <a:rPr lang="en-US" sz="440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and you will strike his heel.”</a:t>
            </a:r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37522"/>
          </a:xfrm>
        </p:spPr>
        <p:txBody>
          <a:bodyPr/>
          <a:lstStyle/>
          <a:p>
            <a:r>
              <a:rPr lang="en-US" sz="5400"/>
              <a:t>The Anti-missionaries’ Interpretation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4800" y="1699730"/>
            <a:ext cx="8534400" cy="4724400"/>
          </a:xfrm>
        </p:spPr>
        <p:txBody>
          <a:bodyPr/>
          <a:lstStyle/>
          <a:p>
            <a:r>
              <a:rPr lang="en-US"/>
              <a:t>The verse simply speaks of the enmity that exists between mankind and snakes</a:t>
            </a:r>
          </a:p>
          <a:p>
            <a:pPr lvl="1"/>
            <a:r>
              <a:rPr lang="en-US"/>
              <a:t>there is enmity because snakes are pests to humans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683" t="8067" r="9366" b="10756"/>
          <a:stretch>
            <a:fillRect/>
          </a:stretch>
        </p:blipFill>
        <p:spPr bwMode="auto">
          <a:xfrm>
            <a:off x="1828800" y="3452330"/>
            <a:ext cx="5565775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93641"/>
            <a:ext cx="9144000" cy="4343400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/>
              <a:t>In this verse, “</a:t>
            </a:r>
            <a:r>
              <a:rPr lang="he-IL">
                <a:solidFill>
                  <a:schemeClr val="accent6">
                    <a:lumMod val="50000"/>
                  </a:schemeClr>
                </a:solidFill>
                <a:cs typeface="RmzVilna" pitchFamily="2" charset="-79"/>
              </a:rPr>
              <a:t>זַרְעָהּ</a:t>
            </a:r>
            <a:r>
              <a:rPr lang="en-US"/>
              <a:t>” (</a:t>
            </a:r>
            <a:r>
              <a:rPr lang="en-US">
                <a:solidFill>
                  <a:srgbClr val="7030A0"/>
                </a:solidFill>
              </a:rPr>
              <a:t>her seed</a:t>
            </a:r>
            <a:r>
              <a:rPr lang="en-US"/>
              <a:t>) is plural, not singular</a:t>
            </a:r>
          </a:p>
          <a:p>
            <a:pPr lvl="1">
              <a:spcBef>
                <a:spcPts val="180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/>
              <a:t>It refers to mankind in general, not to one man.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/>
              <a:t>“</a:t>
            </a:r>
            <a:r>
              <a:rPr lang="en-US">
                <a:solidFill>
                  <a:srgbClr val="7030A0"/>
                </a:solidFill>
              </a:rPr>
              <a:t>seed</a:t>
            </a:r>
            <a:r>
              <a:rPr lang="en-US"/>
              <a:t>” is </a:t>
            </a:r>
            <a:r>
              <a:rPr lang="en-US" u="sng"/>
              <a:t>always</a:t>
            </a:r>
            <a:r>
              <a:rPr lang="en-US"/>
              <a:t> physical and </a:t>
            </a:r>
            <a:r>
              <a:rPr lang="en-US" u="sng"/>
              <a:t>never</a:t>
            </a:r>
            <a:r>
              <a:rPr lang="en-US"/>
              <a:t> spiritual.</a:t>
            </a:r>
          </a:p>
          <a:p>
            <a:pPr lvl="1"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/>
              <a:t>The verse is talking about literal snakes, not Satan.</a:t>
            </a: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z="5400"/>
              <a:t>The Anti-missionaries’ Counter Arguments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44831"/>
          </a:xfrm>
        </p:spPr>
        <p:txBody>
          <a:bodyPr/>
          <a:lstStyle/>
          <a:p>
            <a:r>
              <a:rPr lang="en-US" sz="5400"/>
              <a:t>The Missionaries’</a:t>
            </a:r>
            <a:br>
              <a:rPr lang="en-US" sz="5400"/>
            </a:br>
            <a:r>
              <a:rPr lang="en-US" sz="5400"/>
              <a:t>“Counter-Counter”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33328"/>
            <a:ext cx="8534400" cy="5324672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/>
              <a:t>“</a:t>
            </a:r>
            <a:r>
              <a:rPr lang="en-US">
                <a:solidFill>
                  <a:srgbClr val="7030A0"/>
                </a:solidFill>
              </a:rPr>
              <a:t>Seed</a:t>
            </a:r>
            <a:r>
              <a:rPr lang="en-US"/>
              <a:t>” is </a:t>
            </a:r>
            <a:r>
              <a:rPr lang="en-US" u="sng"/>
              <a:t>not</a:t>
            </a:r>
            <a:r>
              <a:rPr lang="en-US"/>
              <a:t> always simply physical.</a:t>
            </a:r>
          </a:p>
          <a:p>
            <a:pPr marL="457200" lvl="1" indent="0">
              <a:buNone/>
              <a:defRPr/>
            </a:pPr>
            <a:r>
              <a:rPr lang="en-US" sz="2400">
                <a:solidFill>
                  <a:srgbClr val="7030A0"/>
                </a:solidFill>
              </a:rPr>
              <a:t>Oh, sinful nation [Israel],</a:t>
            </a:r>
          </a:p>
          <a:p>
            <a:pPr marL="457200" lvl="1" indent="0">
              <a:buNone/>
              <a:defRPr/>
            </a:pPr>
            <a:r>
              <a:rPr lang="en-US" sz="2400">
                <a:solidFill>
                  <a:srgbClr val="7030A0"/>
                </a:solidFill>
              </a:rPr>
              <a:t>People weighed down with guilt,</a:t>
            </a:r>
          </a:p>
          <a:p>
            <a:pPr marL="457200" lvl="1" indent="0">
              <a:buNone/>
              <a:defRPr/>
            </a:pPr>
            <a:r>
              <a:rPr lang="en-US" sz="2400" u="sng">
                <a:solidFill>
                  <a:srgbClr val="7030A0"/>
                </a:solidFill>
              </a:rPr>
              <a:t>Seed</a:t>
            </a:r>
            <a:r>
              <a:rPr lang="en-US" sz="2400">
                <a:solidFill>
                  <a:srgbClr val="7030A0"/>
                </a:solidFill>
              </a:rPr>
              <a:t> of evildoers,</a:t>
            </a:r>
          </a:p>
          <a:p>
            <a:pPr marL="457200" lvl="1" indent="0">
              <a:buNone/>
              <a:defRPr/>
            </a:pPr>
            <a:r>
              <a:rPr lang="en-US" sz="2400">
                <a:solidFill>
                  <a:srgbClr val="7030A0"/>
                </a:solidFill>
              </a:rPr>
              <a:t>Sons who act corruptly!</a:t>
            </a:r>
          </a:p>
          <a:p>
            <a:pPr marL="457200" lvl="1" indent="0">
              <a:buNone/>
              <a:defRPr/>
            </a:pPr>
            <a:r>
              <a:rPr lang="en-US" sz="2400">
                <a:solidFill>
                  <a:srgbClr val="7030A0"/>
                </a:solidFill>
              </a:rPr>
              <a:t>[Isaiah 1:4a, NIV]</a:t>
            </a:r>
            <a:endParaRPr lang="en-US" sz="3000">
              <a:solidFill>
                <a:srgbClr val="7030A0"/>
              </a:solidFill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/>
              <a:t>Jesus said to the Jews, </a:t>
            </a:r>
            <a:r>
              <a:rPr lang="en-US">
                <a:solidFill>
                  <a:srgbClr val="7030A0"/>
                </a:solidFill>
              </a:rPr>
              <a:t>“You are of your father the devil…”</a:t>
            </a:r>
            <a:r>
              <a:rPr lang="en-US"/>
              <a:t> </a:t>
            </a:r>
            <a:r>
              <a:rPr lang="en-US">
                <a:solidFill>
                  <a:srgbClr val="7030A0"/>
                </a:solidFill>
              </a:rPr>
              <a:t>[John 8:44a, NIV]</a:t>
            </a:r>
            <a:endParaRPr lang="en-US"/>
          </a:p>
          <a:p>
            <a:pPr>
              <a:buFont typeface="Arial" pitchFamily="34" charset="0"/>
              <a:buChar char="•"/>
              <a:defRPr/>
            </a:pPr>
            <a:r>
              <a:rPr lang="en-US"/>
              <a:t>The context of Genesis 3 speaks in favor of a spiritual, not simply physical, interpretation.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/>
              <a:t>temptation, disobedience, sin, etc.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1554162"/>
          </a:xfrm>
        </p:spPr>
        <p:txBody>
          <a:bodyPr/>
          <a:lstStyle/>
          <a:p>
            <a:r>
              <a:rPr lang="en-US" sz="5400"/>
              <a:t>The Missionaries’</a:t>
            </a:r>
            <a:br>
              <a:rPr lang="en-US" sz="5400"/>
            </a:br>
            <a:r>
              <a:rPr lang="en-US" sz="5400"/>
              <a:t>“Counter-Counter” Argument</a:t>
            </a:r>
            <a:endParaRPr lang="en-US" sz="5400" i="1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840627"/>
            <a:ext cx="9144000" cy="4830763"/>
          </a:xfrm>
        </p:spPr>
        <p:txBody>
          <a:bodyPr/>
          <a:lstStyle/>
          <a:p>
            <a:pPr>
              <a:defRPr/>
            </a:pPr>
            <a:r>
              <a:rPr lang="en-US" sz="2400"/>
              <a:t>“</a:t>
            </a:r>
            <a:r>
              <a:rPr lang="he-IL" sz="2400">
                <a:solidFill>
                  <a:schemeClr val="accent6">
                    <a:lumMod val="50000"/>
                  </a:schemeClr>
                </a:solidFill>
                <a:cs typeface="RmzVilna" pitchFamily="2" charset="-79"/>
              </a:rPr>
              <a:t>זֶַרַע</a:t>
            </a:r>
            <a:r>
              <a:rPr lang="en-US" sz="2400"/>
              <a:t>” can be singular.</a:t>
            </a:r>
          </a:p>
          <a:p>
            <a:pPr lvl="1">
              <a:defRPr/>
            </a:pPr>
            <a:r>
              <a:rPr lang="en-US" sz="2000">
                <a:solidFill>
                  <a:srgbClr val="7030A0"/>
                </a:solidFill>
              </a:rPr>
              <a:t>Adam had relations with his wife again; and she gave birth to a son, and named him Seth, for, she said, “God has appointed me another child (</a:t>
            </a:r>
            <a:r>
              <a:rPr lang="he-IL" sz="2000">
                <a:solidFill>
                  <a:schemeClr val="accent6">
                    <a:lumMod val="50000"/>
                  </a:schemeClr>
                </a:solidFill>
                <a:cs typeface="RmzVilna" pitchFamily="2" charset="-79"/>
              </a:rPr>
              <a:t>זֶַרַע</a:t>
            </a:r>
            <a:r>
              <a:rPr lang="en-US" sz="2000">
                <a:solidFill>
                  <a:srgbClr val="7030A0"/>
                </a:solidFill>
              </a:rPr>
              <a:t>) in place of Abel, because Cain killed him.”</a:t>
            </a:r>
          </a:p>
          <a:p>
            <a:pPr lvl="2">
              <a:buNone/>
              <a:defRPr/>
            </a:pPr>
            <a:r>
              <a:rPr lang="en-US" sz="1800">
                <a:solidFill>
                  <a:srgbClr val="7030A0"/>
                </a:solidFill>
              </a:rPr>
              <a:t>[Genesis 4:25, NIV]</a:t>
            </a:r>
          </a:p>
          <a:p>
            <a:pPr>
              <a:defRPr/>
            </a:pPr>
            <a:r>
              <a:rPr lang="en-US" sz="2400"/>
              <a:t>Is it singular or plural in Genesis 3:15?</a:t>
            </a:r>
          </a:p>
          <a:p>
            <a:pPr lvl="1">
              <a:defRPr/>
            </a:pPr>
            <a:r>
              <a:rPr lang="en-US" sz="2000">
                <a:solidFill>
                  <a:srgbClr val="7030A0"/>
                </a:solidFill>
              </a:rPr>
              <a:t>…</a:t>
            </a:r>
            <a:r>
              <a:rPr lang="en-US" sz="2000" u="sng">
                <a:solidFill>
                  <a:srgbClr val="7030A0"/>
                </a:solidFill>
              </a:rPr>
              <a:t>he</a:t>
            </a:r>
            <a:r>
              <a:rPr lang="en-US" sz="2000">
                <a:solidFill>
                  <a:srgbClr val="7030A0"/>
                </a:solidFill>
              </a:rPr>
              <a:t> will crush your head, and you will strike </a:t>
            </a:r>
            <a:r>
              <a:rPr lang="en-US" sz="2000" u="sng">
                <a:solidFill>
                  <a:srgbClr val="7030A0"/>
                </a:solidFill>
              </a:rPr>
              <a:t>his</a:t>
            </a:r>
            <a:r>
              <a:rPr lang="en-US" sz="2000">
                <a:solidFill>
                  <a:srgbClr val="7030A0"/>
                </a:solidFill>
              </a:rPr>
              <a:t> heel. </a:t>
            </a:r>
            <a:r>
              <a:rPr lang="en-US" sz="1800">
                <a:solidFill>
                  <a:srgbClr val="7030A0"/>
                </a:solidFill>
              </a:rPr>
              <a:t>[Genesis 3:15b, NIV]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5400"/>
              <a:t>Earlier Jewish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517"/>
            <a:ext cx="8229600" cy="4043265"/>
          </a:xfrm>
        </p:spPr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sz="2100"/>
              <a:t>	</a:t>
            </a:r>
            <a:r>
              <a:rPr lang="en-US" sz="2100">
                <a:solidFill>
                  <a:schemeClr val="accent3">
                    <a:lumMod val="75000"/>
                  </a:schemeClr>
                </a:solidFill>
              </a:rPr>
              <a:t>“And I will put enmity between thee and the woman, and between the seed of thy son, and the seed of her sons; and it shall be when the sons of the woman keep the commandments of the law, they will be prepared to smite thee upon thy head; but when they forsake the commandments of the law, thou wilt be ready to wound them in their heel. Nevertheless for them there shall be a medicine, but for thee there will be no medicine; and they shall make a remedy for the heel in the days of the </a:t>
            </a:r>
            <a:r>
              <a:rPr lang="en-US" sz="2100" u="sng">
                <a:solidFill>
                  <a:schemeClr val="accent3">
                    <a:lumMod val="75000"/>
                  </a:schemeClr>
                </a:solidFill>
              </a:rPr>
              <a:t>King Meshiha</a:t>
            </a:r>
            <a:r>
              <a:rPr lang="en-US" sz="2100">
                <a:solidFill>
                  <a:schemeClr val="accent3">
                    <a:lumMod val="75000"/>
                  </a:schemeClr>
                </a:solidFill>
              </a:rPr>
              <a:t>.” [Targum Jonathan on Genesis 3]</a:t>
            </a:r>
          </a:p>
          <a:p>
            <a:pPr>
              <a:buFont typeface="Arial" pitchFamily="34" charset="0"/>
              <a:buNone/>
              <a:defRPr/>
            </a:pPr>
            <a:endParaRPr lang="en-US" sz="1400"/>
          </a:p>
          <a:p>
            <a:pPr>
              <a:buFont typeface="Arial" pitchFamily="34" charset="0"/>
              <a:buNone/>
              <a:defRPr/>
            </a:pPr>
            <a:r>
              <a:rPr lang="en-US" sz="210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en-US" sz="2100"/>
              <a:t>In the Septuagint, the Jewish translators translated “</a:t>
            </a:r>
            <a:r>
              <a:rPr lang="he-IL" sz="2100">
                <a:solidFill>
                  <a:schemeClr val="accent6">
                    <a:lumMod val="50000"/>
                  </a:schemeClr>
                </a:solidFill>
              </a:rPr>
              <a:t>זַרְעֲךָ</a:t>
            </a:r>
            <a:r>
              <a:rPr lang="en-US" sz="2100"/>
              <a:t>” into “</a:t>
            </a:r>
            <a:r>
              <a:rPr lang="el-GR" sz="2100">
                <a:solidFill>
                  <a:srgbClr val="7030A0"/>
                </a:solidFill>
              </a:rPr>
              <a:t>σπέρματος</a:t>
            </a:r>
            <a:r>
              <a:rPr lang="en-US" sz="2100"/>
              <a:t>,” which is singular.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2|4.6|4|7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10.1|7|8.4|7|11.5|8|6|1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|5.6|6.2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2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24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40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6271</TotalTime>
  <Words>663</Words>
  <Application>Microsoft Office PowerPoint</Application>
  <PresentationFormat>On-screen Show (4:3)</PresentationFormat>
  <Paragraphs>66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RmzVilna</vt:lpstr>
      <vt:lpstr>Aptos</vt:lpstr>
      <vt:lpstr>Arial</vt:lpstr>
      <vt:lpstr>Calibri</vt:lpstr>
      <vt:lpstr>Times New Roman</vt:lpstr>
      <vt:lpstr>Office Theme</vt:lpstr>
      <vt:lpstr>GENESIS 3:15</vt:lpstr>
      <vt:lpstr>Genesis 3:15</vt:lpstr>
      <vt:lpstr>The Missionaries’ Interpretation</vt:lpstr>
      <vt:lpstr>Genesis 3:15 Revisited</vt:lpstr>
      <vt:lpstr>The Anti-missionaries’ Interpretation</vt:lpstr>
      <vt:lpstr>The Anti-missionaries’ Counter Arguments</vt:lpstr>
      <vt:lpstr>The Missionaries’ “Counter-Counter” Argument</vt:lpstr>
      <vt:lpstr>The Missionaries’ “Counter-Counter” Argument</vt:lpstr>
      <vt:lpstr>Earlier Jewish Sources</vt:lpstr>
      <vt:lpstr>In 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Ken Samuel</cp:lastModifiedBy>
  <cp:revision>232</cp:revision>
  <dcterms:created xsi:type="dcterms:W3CDTF">2009-09-15T09:09:42Z</dcterms:created>
  <dcterms:modified xsi:type="dcterms:W3CDTF">2024-07-07T12:55:04Z</dcterms:modified>
</cp:coreProperties>
</file>