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4" r:id="rId2"/>
    <p:sldId id="272" r:id="rId3"/>
    <p:sldId id="274" r:id="rId4"/>
    <p:sldId id="289" r:id="rId5"/>
    <p:sldId id="313" r:id="rId6"/>
    <p:sldId id="290" r:id="rId7"/>
    <p:sldId id="309" r:id="rId8"/>
    <p:sldId id="310" r:id="rId9"/>
    <p:sldId id="311" r:id="rId10"/>
    <p:sldId id="294" r:id="rId11"/>
    <p:sldId id="291" r:id="rId12"/>
    <p:sldId id="307" r:id="rId13"/>
    <p:sldId id="305" r:id="rId14"/>
    <p:sldId id="31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 Samuel" initials="KBS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 autoAdjust="0"/>
    <p:restoredTop sz="95711" autoAdjust="0"/>
  </p:normalViewPr>
  <p:slideViewPr>
    <p:cSldViewPr snapToGrid="0">
      <p:cViewPr varScale="1">
        <p:scale>
          <a:sx n="95" d="100"/>
          <a:sy n="95" d="100"/>
        </p:scale>
        <p:origin x="1090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CA00B-5D4B-4265-81A2-EAEFBF2FCBD5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EEA5B-0EA0-4763-B651-AAD72385B6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EEA5B-0EA0-4763-B651-AAD72385B69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EEA5B-0EA0-4763-B651-AAD72385B69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15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E3FDC-329A-4340-8FC8-436A84B18A8B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F3892-AAE2-445D-BE11-94E5869DD7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2C37-FD75-4415-9895-91869E2FB12C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D60CB-BCFE-4069-863E-77F944029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87BEF-6235-423E-8C2B-B55640125E96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C4931-B552-4176-8A30-B0A65E4FE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ABB6A-C40A-476C-954C-890F4B9C7363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F8D3-0DF4-4C1B-B803-B9663717A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142D-6B82-4FDF-852E-64DA97B1DF3A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58AE-3B44-4F3A-AFED-70E4C13E0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B2CB-F759-4808-836E-D79F18D17B26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E313-2A93-4E79-8AB1-7EA1E59671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5000C-3E27-47EE-96DD-921375B6168D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1EB49-0467-455D-8E1A-74F8B035BB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D8B0-D176-4A05-88A7-C24711D7F035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B8FBE-AE8D-4DBE-A943-2718F538AF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EF3CD-E587-46DF-A8FB-2CB490BD4055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8DB34-49A6-44FB-8D7D-A6BA07204D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B0D3C-8137-4A39-9C55-8BFB2F612EFC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D8ED-40F8-452A-878C-5B8290A5E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5706C-0D72-4B52-BD1C-86DA66189415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AE1C7-6FC0-49F1-9B9E-4C47BB76DB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8B1CEDD-E8D3-4250-BA44-B2F000C05634}" type="datetimeFigureOut">
              <a:rPr lang="en-US"/>
              <a:pPr>
                <a:defRPr/>
              </a:pPr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A4481AC-D38B-42CA-935D-5BA9B76EE5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dictionary?langpair=el|en&amp;q=%CF%80%CE%B1%CF%81%CE%B8%CE%B5%CE%BD%CE%BF%CE%BD+&amp;hl=en&amp;aq=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-22225"/>
            <a:ext cx="7772400" cy="1470025"/>
          </a:xfrm>
        </p:spPr>
        <p:txBody>
          <a:bodyPr/>
          <a:lstStyle/>
          <a:p>
            <a:r>
              <a:rPr lang="en-US" sz="8000" dirty="0"/>
              <a:t>ISAIAH 7:14</a:t>
            </a:r>
          </a:p>
        </p:txBody>
      </p:sp>
      <p:pic>
        <p:nvPicPr>
          <p:cNvPr id="5" name="Picture 4" descr="Mary_and_baby_Jesus.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3100" y="1371600"/>
            <a:ext cx="52578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084"/>
          </a:xfrm>
        </p:spPr>
        <p:txBody>
          <a:bodyPr/>
          <a:lstStyle/>
          <a:p>
            <a:r>
              <a:rPr lang="en-US" sz="5400" b="1" dirty="0"/>
              <a:t>An Anti-missionaries’ Argument</a:t>
            </a:r>
            <a:r>
              <a:rPr lang="en-US" sz="5400" b="1"/>
              <a:t>: Son</a:t>
            </a:r>
            <a:endParaRPr lang="en-US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14440BF0-704D-5A34-7863-45A871938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146518"/>
              </p:ext>
            </p:extLst>
          </p:nvPr>
        </p:nvGraphicFramePr>
        <p:xfrm>
          <a:off x="342900" y="3842084"/>
          <a:ext cx="845820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3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Isaiah 7:14-17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Isaiah 8:3-4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“The </a:t>
                      </a:r>
                      <a:r>
                        <a:rPr lang="he-IL" sz="180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עַלְמָה</a:t>
                      </a: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 will conceive and give birth to a son...”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charset="0"/>
                        <a:buNone/>
                      </a:pP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… the prophetess... conceived and gave birth</a:t>
                      </a:r>
                      <a:r>
                        <a:rPr lang="en-US" sz="1800" baseline="0" dirty="0">
                          <a:solidFill>
                            <a:srgbClr val="7030A0"/>
                          </a:solidFill>
                        </a:rPr>
                        <a:t> to </a:t>
                      </a: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a son.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“...</a:t>
                      </a:r>
                      <a:r>
                        <a:rPr lang="en-US" baseline="0" dirty="0">
                          <a:solidFill>
                            <a:srgbClr val="7030A0"/>
                          </a:solidFill>
                        </a:rPr>
                        <a:t> f</a:t>
                      </a:r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or before the boy knows enough to reject the wrong and choose the right...”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“For before the boy knows how to say ‘My father’ or ‘My mother...’”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“... Assyria will destroy Aram and Israel.”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“… the wealth of Damascus and the plunder of Samaria will be carried off by the king of Assyria.”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D06297-B627-3A22-7F35-F688DC36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4276"/>
            <a:ext cx="9144000" cy="181509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fulfillment of a prophecy cannot happen before its sign occurs. 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birth of the son must have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occurred before:</a:t>
            </a:r>
          </a:p>
          <a:p>
            <a:pPr lvl="2">
              <a:spcBef>
                <a:spcPts val="3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Assyrian conquest in 721 BC and</a:t>
            </a:r>
          </a:p>
          <a:p>
            <a:pPr lvl="2">
              <a:spcBef>
                <a:spcPts val="3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death of King Ahaz in 727 BC.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son was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Isaiah’s son, who was born in 732 BC.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0358"/>
          </a:xfrm>
        </p:spPr>
        <p:txBody>
          <a:bodyPr/>
          <a:lstStyle/>
          <a:p>
            <a:r>
              <a:rPr lang="en-US" sz="5400" b="1"/>
              <a:t>A Missionaries’</a:t>
            </a:r>
            <a:br>
              <a:rPr lang="en-US" sz="5400" b="1"/>
            </a:br>
            <a:r>
              <a:rPr lang="en-US" sz="5400" b="1"/>
              <a:t>Counter-Argument</a:t>
            </a:r>
            <a:r>
              <a:rPr lang="en-US" sz="5400" b="1" dirty="0"/>
              <a:t>: </a:t>
            </a:r>
            <a:r>
              <a:rPr lang="he-IL" sz="5400" b="1">
                <a:cs typeface="RmzVilna" pitchFamily="2" charset="-79"/>
              </a:rPr>
              <a:t>עַלְמָה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2089"/>
            <a:ext cx="9144000" cy="3233822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Septuagint was created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by 72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Jewish rabbis.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interpreted the word as </a:t>
            </a:r>
            <a:r>
              <a:rPr lang="el-GR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παρθένος</a:t>
            </a:r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(parthenos).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παρθένος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means  “virgin,” according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Translate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Rashi said that “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means “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בְּתוּלָה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 Song of Solomon 1:3.</a:t>
            </a:r>
          </a:p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this took place to fulfill what the Lord had said through the prophet: ‘The virgin will conceive and give birth to a son, and they will call him Immanuel’ (which means ‘God with us’). [Matthew 1:22-23, NIV]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Matthew’s audience was Jewish.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wouldn't expect them to believe in pagan myths.</a:t>
            </a:r>
          </a:p>
          <a:p>
            <a:pPr lvl="2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708485"/>
          </a:xfrm>
        </p:spPr>
        <p:txBody>
          <a:bodyPr/>
          <a:lstStyle/>
          <a:p>
            <a:r>
              <a:rPr lang="en-US" sz="5400" b="1"/>
              <a:t>A Missionaries’</a:t>
            </a:r>
            <a:br>
              <a:rPr lang="en-US" sz="5400" b="1"/>
            </a:br>
            <a:r>
              <a:rPr lang="en-US" sz="5400" b="1"/>
              <a:t>Counter-Argument</a:t>
            </a:r>
            <a:r>
              <a:rPr lang="en-US" sz="5400" b="1" dirty="0"/>
              <a:t>: Son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2375233"/>
            <a:ext cx="9144000" cy="2107534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sign should be supernatural.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“Ask the Lord your God for a sign, whether in the deepest depths or in the highest heights.” [Isaiah 7:11]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a young woman getting pregnant fit that description if she’s not a virgin?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“Therefore the Lord himself will give you a sign: Somebody will enter Union Station sometime this week.”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r>
              <a:rPr lang="en-US" sz="54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286000"/>
            <a:ext cx="9143999" cy="2286000"/>
          </a:xfrm>
        </p:spPr>
        <p:txBody>
          <a:bodyPr/>
          <a:lstStyle/>
          <a:p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doesn’t mean “virgin.” It means “young woman.”</a:t>
            </a:r>
          </a:p>
          <a:p>
            <a:pPr lvl="1"/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translated into </a:t>
            </a:r>
            <a:r>
              <a:rPr lang="el-GR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παρθένος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Septagint.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 births are pagan.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Matthew wrote his Gospel for Jews.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 is the birth of Isaiah’s son.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not a miracle. A virgin birth is.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7888"/>
          </a:xfrm>
        </p:spPr>
        <p:txBody>
          <a:bodyPr/>
          <a:lstStyle/>
          <a:p>
            <a:r>
              <a:rPr lang="en-US" sz="5400" b="1" dirty="0"/>
              <a:t>In Conclusion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800727" y="3170321"/>
            <a:ext cx="5542546" cy="5173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You may decide who to believe.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3493AE7C-407B-01BF-1FF5-7AC2C8451613}"/>
              </a:ext>
            </a:extLst>
          </p:cNvPr>
          <p:cNvGrpSpPr/>
          <p:nvPr/>
        </p:nvGrpSpPr>
        <p:grpSpPr>
          <a:xfrm>
            <a:off x="3235852" y="3748934"/>
            <a:ext cx="2223686" cy="1534795"/>
            <a:chOff x="500100" y="3696785"/>
            <a:chExt cx="2223686" cy="1534795"/>
          </a:xfrm>
        </p:grpSpPr>
        <p:sp>
          <p:nvSpPr>
            <p:cNvPr id="24" name="Rectangle 23"/>
            <p:cNvSpPr/>
            <p:nvPr/>
          </p:nvSpPr>
          <p:spPr>
            <a:xfrm>
              <a:off x="761999" y="3696785"/>
              <a:ext cx="1699889" cy="46746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100" y="4862248"/>
              <a:ext cx="2223686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God (Jesus) with us</a:t>
              </a:r>
            </a:p>
          </p:txBody>
        </p:sp>
        <p:cxnSp>
          <p:nvCxnSpPr>
            <p:cNvPr id="26" name="Straight Arrow Connector 25"/>
            <p:cNvCxnSpPr>
              <a:cxnSpLocks/>
              <a:stCxn id="24" idx="2"/>
              <a:endCxn id="25" idx="0"/>
            </p:cNvCxnSpPr>
            <p:nvPr/>
          </p:nvCxnSpPr>
          <p:spPr>
            <a:xfrm flipH="1">
              <a:off x="1611943" y="4164251"/>
              <a:ext cx="1" cy="697997"/>
            </a:xfrm>
            <a:prstGeom prst="straightConnector1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F302231-2A8B-868B-5DEE-EC413E78E330}"/>
              </a:ext>
            </a:extLst>
          </p:cNvPr>
          <p:cNvGrpSpPr/>
          <p:nvPr/>
        </p:nvGrpSpPr>
        <p:grpSpPr>
          <a:xfrm>
            <a:off x="7177766" y="3367933"/>
            <a:ext cx="1454244" cy="1382131"/>
            <a:chOff x="5560194" y="3384549"/>
            <a:chExt cx="1454244" cy="1382131"/>
          </a:xfrm>
        </p:grpSpPr>
        <p:sp>
          <p:nvSpPr>
            <p:cNvPr id="7" name="Rectangle 6"/>
            <p:cNvSpPr/>
            <p:nvPr/>
          </p:nvSpPr>
          <p:spPr>
            <a:xfrm>
              <a:off x="5814578" y="3384549"/>
              <a:ext cx="945476" cy="381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60194" y="4397348"/>
              <a:ext cx="1454244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Jesus Christ</a:t>
              </a:r>
            </a:p>
          </p:txBody>
        </p:sp>
        <p:cxnSp>
          <p:nvCxnSpPr>
            <p:cNvPr id="8" name="Straight Arrow Connector 7"/>
            <p:cNvCxnSpPr>
              <a:cxnSpLocks/>
              <a:stCxn id="7" idx="2"/>
              <a:endCxn id="6" idx="0"/>
            </p:cNvCxnSpPr>
            <p:nvPr/>
          </p:nvCxnSpPr>
          <p:spPr>
            <a:xfrm>
              <a:off x="6287316" y="3765549"/>
              <a:ext cx="0" cy="631799"/>
            </a:xfrm>
            <a:prstGeom prst="straightConnector1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D3B638-D8A0-1A89-45C4-3582A43A845C}"/>
              </a:ext>
            </a:extLst>
          </p:cNvPr>
          <p:cNvGrpSpPr/>
          <p:nvPr/>
        </p:nvGrpSpPr>
        <p:grpSpPr>
          <a:xfrm>
            <a:off x="17945" y="3301425"/>
            <a:ext cx="2397511" cy="1191491"/>
            <a:chOff x="17945" y="3301425"/>
            <a:chExt cx="2397511" cy="1191491"/>
          </a:xfrm>
        </p:grpSpPr>
        <p:sp>
          <p:nvSpPr>
            <p:cNvPr id="11" name="Rectangle 10"/>
            <p:cNvSpPr/>
            <p:nvPr/>
          </p:nvSpPr>
          <p:spPr>
            <a:xfrm>
              <a:off x="715571" y="3301425"/>
              <a:ext cx="1699885" cy="46746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945" y="4123584"/>
              <a:ext cx="697627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Mary</a:t>
              </a:r>
            </a:p>
          </p:txBody>
        </p:sp>
        <p:cxnSp>
          <p:nvCxnSpPr>
            <p:cNvPr id="12" name="Straight Arrow Connector 11"/>
            <p:cNvCxnSpPr>
              <a:cxnSpLocks/>
              <a:stCxn id="11" idx="1"/>
              <a:endCxn id="10" idx="0"/>
            </p:cNvCxnSpPr>
            <p:nvPr/>
          </p:nvCxnSpPr>
          <p:spPr>
            <a:xfrm flipH="1">
              <a:off x="366759" y="3535158"/>
              <a:ext cx="348812" cy="588426"/>
            </a:xfrm>
            <a:prstGeom prst="straightConnector1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9916"/>
          </a:xfrm>
        </p:spPr>
        <p:txBody>
          <a:bodyPr/>
          <a:lstStyle/>
          <a:p>
            <a:r>
              <a:rPr lang="en-US" sz="5400" b="1" dirty="0"/>
              <a:t>Isaiah 7:14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42900" y="2641600"/>
            <a:ext cx="8458200" cy="1574800"/>
          </a:xfrm>
        </p:spPr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7030A0"/>
                </a:solidFill>
              </a:rPr>
              <a:t>“Therefore the Lord himself will give you a sign: </a:t>
            </a:r>
          </a:p>
          <a:p>
            <a:pPr>
              <a:buNone/>
              <a:defRPr/>
            </a:pPr>
            <a:r>
              <a:rPr lang="en-US" dirty="0">
                <a:solidFill>
                  <a:srgbClr val="7030A0"/>
                </a:solidFill>
              </a:rPr>
              <a:t>	The virgin will conceive and give birth to a son, and will call him Immanuel.”[NIV]</a:t>
            </a:r>
            <a:endParaRPr lang="en-US" sz="4000" dirty="0">
              <a:cs typeface="RmzVilna" pitchFamily="2" charset="-79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/>
          <a:lstStyle/>
          <a:p>
            <a:r>
              <a:rPr lang="en-US" sz="5400" b="1" dirty="0"/>
              <a:t>The Missionaries’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4390"/>
            <a:ext cx="9144000" cy="1989221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virgin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refers to Mother Mary, the only virgin to ever conceive and give birth to a son.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refers to Jesus, the firstborn son of Mary.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Immanuel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means “God with us,” and Jesus is God.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4">
            <a:extLst>
              <a:ext uri="{FF2B5EF4-FFF2-40B4-BE49-F238E27FC236}">
                <a16:creationId xmlns:a16="http://schemas.microsoft.com/office/drawing/2014/main" id="{939C2C89-82B8-32E9-288C-BBD97248978C}"/>
              </a:ext>
            </a:extLst>
          </p:cNvPr>
          <p:cNvGrpSpPr/>
          <p:nvPr/>
        </p:nvGrpSpPr>
        <p:grpSpPr>
          <a:xfrm>
            <a:off x="7362040" y="3681685"/>
            <a:ext cx="1410039" cy="1304144"/>
            <a:chOff x="9159025" y="4754880"/>
            <a:chExt cx="1410039" cy="130414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088" name="Rectangle 3087">
              <a:extLst>
                <a:ext uri="{FF2B5EF4-FFF2-40B4-BE49-F238E27FC236}">
                  <a16:creationId xmlns:a16="http://schemas.microsoft.com/office/drawing/2014/main" id="{1D7AF8CC-A693-FFE6-471E-B3754ED87AA6}"/>
                </a:ext>
              </a:extLst>
            </p:cNvPr>
            <p:cNvSpPr/>
            <p:nvPr/>
          </p:nvSpPr>
          <p:spPr>
            <a:xfrm>
              <a:off x="9414032" y="4754880"/>
              <a:ext cx="861206" cy="381000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89" name="Straight Arrow Connector 3088">
              <a:extLst>
                <a:ext uri="{FF2B5EF4-FFF2-40B4-BE49-F238E27FC236}">
                  <a16:creationId xmlns:a16="http://schemas.microsoft.com/office/drawing/2014/main" id="{9F7A7438-1F9F-4956-D63A-08D5A441DD0A}"/>
                </a:ext>
              </a:extLst>
            </p:cNvPr>
            <p:cNvCxnSpPr>
              <a:cxnSpLocks/>
              <a:stCxn id="3088" idx="2"/>
              <a:endCxn id="3090" idx="0"/>
            </p:cNvCxnSpPr>
            <p:nvPr/>
          </p:nvCxnSpPr>
          <p:spPr>
            <a:xfrm>
              <a:off x="9844635" y="5135880"/>
              <a:ext cx="19410" cy="553812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0" name="TextBox 3089">
              <a:extLst>
                <a:ext uri="{FF2B5EF4-FFF2-40B4-BE49-F238E27FC236}">
                  <a16:creationId xmlns:a16="http://schemas.microsoft.com/office/drawing/2014/main" id="{EF42A1F8-E035-F288-FC1E-9F4401051DB3}"/>
                </a:ext>
              </a:extLst>
            </p:cNvPr>
            <p:cNvSpPr txBox="1"/>
            <p:nvPr/>
          </p:nvSpPr>
          <p:spPr>
            <a:xfrm>
              <a:off x="9159025" y="5689692"/>
              <a:ext cx="1410039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Isaiah’s son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6872670" y="1851456"/>
            <a:ext cx="1967902" cy="1680111"/>
            <a:chOff x="9957364" y="2856590"/>
            <a:chExt cx="1967902" cy="1680111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Rectangle 6"/>
            <p:cNvSpPr/>
            <p:nvPr/>
          </p:nvSpPr>
          <p:spPr>
            <a:xfrm>
              <a:off x="10456042" y="4101258"/>
              <a:ext cx="970546" cy="435443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Arrow Connector 7"/>
            <p:cNvCxnSpPr>
              <a:cxnSpLocks/>
              <a:stCxn id="7" idx="0"/>
              <a:endCxn id="6" idx="2"/>
            </p:cNvCxnSpPr>
            <p:nvPr/>
          </p:nvCxnSpPr>
          <p:spPr>
            <a:xfrm flipV="1">
              <a:off x="10941315" y="3779920"/>
              <a:ext cx="0" cy="321338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9957364" y="2856590"/>
              <a:ext cx="1967902" cy="923330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that Israel and Aram will not attack Judah</a:t>
              </a:r>
            </a:p>
          </p:txBody>
        </p:sp>
      </p:grpSp>
      <p:grpSp>
        <p:nvGrpSpPr>
          <p:cNvPr id="4" name="Group 8"/>
          <p:cNvGrpSpPr/>
          <p:nvPr/>
        </p:nvGrpSpPr>
        <p:grpSpPr>
          <a:xfrm>
            <a:off x="1154969" y="3609244"/>
            <a:ext cx="1620957" cy="1574800"/>
            <a:chOff x="6049920" y="-934811"/>
            <a:chExt cx="1620957" cy="15748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1" name="Rectangle 10"/>
            <p:cNvSpPr/>
            <p:nvPr/>
          </p:nvSpPr>
          <p:spPr>
            <a:xfrm>
              <a:off x="6357736" y="-934811"/>
              <a:ext cx="1032401" cy="485255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49920" y="270657"/>
              <a:ext cx="1620957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young woman</a:t>
              </a:r>
            </a:p>
          </p:txBody>
        </p:sp>
        <p:cxnSp>
          <p:nvCxnSpPr>
            <p:cNvPr id="12" name="Straight Arrow Connector 11"/>
            <p:cNvCxnSpPr>
              <a:cxnSpLocks/>
              <a:stCxn id="11" idx="2"/>
              <a:endCxn id="10" idx="0"/>
            </p:cNvCxnSpPr>
            <p:nvPr/>
          </p:nvCxnSpPr>
          <p:spPr>
            <a:xfrm flipH="1">
              <a:off x="6860399" y="-449556"/>
              <a:ext cx="13538" cy="720213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882"/>
            <a:ext cx="9144000" cy="1634044"/>
          </a:xfrm>
        </p:spPr>
        <p:txBody>
          <a:bodyPr/>
          <a:lstStyle/>
          <a:p>
            <a:r>
              <a:rPr lang="en-US" sz="5400" b="1" dirty="0"/>
              <a:t>The Anti-missionaries’ Interpretation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321884" y="4094500"/>
            <a:ext cx="2249334" cy="1400113"/>
            <a:chOff x="4300442" y="4495000"/>
            <a:chExt cx="2249334" cy="140011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Rectangle 13"/>
            <p:cNvSpPr/>
            <p:nvPr/>
          </p:nvSpPr>
          <p:spPr>
            <a:xfrm>
              <a:off x="4569744" y="4495000"/>
              <a:ext cx="1710730" cy="442740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00442" y="5525781"/>
              <a:ext cx="2249334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God with us (Judah)</a:t>
              </a:r>
            </a:p>
          </p:txBody>
        </p:sp>
        <p:cxnSp>
          <p:nvCxnSpPr>
            <p:cNvPr id="16" name="Straight Arrow Connector 15"/>
            <p:cNvCxnSpPr>
              <a:cxnSpLocks/>
              <a:stCxn id="14" idx="2"/>
              <a:endCxn id="15" idx="0"/>
            </p:cNvCxnSpPr>
            <p:nvPr/>
          </p:nvCxnSpPr>
          <p:spPr>
            <a:xfrm>
              <a:off x="5425109" y="4937740"/>
              <a:ext cx="0" cy="588041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4">
            <a:extLst>
              <a:ext uri="{FF2B5EF4-FFF2-40B4-BE49-F238E27FC236}">
                <a16:creationId xmlns:a16="http://schemas.microsoft.com/office/drawing/2014/main" id="{7952DB39-61D0-3AF8-6255-D6D91FFDD27D}"/>
              </a:ext>
            </a:extLst>
          </p:cNvPr>
          <p:cNvGrpSpPr/>
          <p:nvPr/>
        </p:nvGrpSpPr>
        <p:grpSpPr>
          <a:xfrm>
            <a:off x="5571218" y="1846360"/>
            <a:ext cx="1745681" cy="1685206"/>
            <a:chOff x="10475982" y="3160622"/>
            <a:chExt cx="1745681" cy="1685206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1A1E6F1-02F0-DEE3-9010-A90738C770B1}"/>
                </a:ext>
              </a:extLst>
            </p:cNvPr>
            <p:cNvSpPr/>
            <p:nvPr/>
          </p:nvSpPr>
          <p:spPr>
            <a:xfrm>
              <a:off x="11559958" y="4410385"/>
              <a:ext cx="661705" cy="435443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F459121D-8487-7C1B-49DB-56DDDC8CC882}"/>
                </a:ext>
              </a:extLst>
            </p:cNvPr>
            <p:cNvCxnSpPr>
              <a:cxnSpLocks/>
              <a:stCxn id="28" idx="0"/>
              <a:endCxn id="30" idx="2"/>
            </p:cNvCxnSpPr>
            <p:nvPr/>
          </p:nvCxnSpPr>
          <p:spPr>
            <a:xfrm flipH="1" flipV="1">
              <a:off x="11094606" y="3529954"/>
              <a:ext cx="796205" cy="880431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0B35FD4-AD26-EB8C-0CCE-C49F41A1E816}"/>
                </a:ext>
              </a:extLst>
            </p:cNvPr>
            <p:cNvSpPr txBox="1"/>
            <p:nvPr/>
          </p:nvSpPr>
          <p:spPr>
            <a:xfrm>
              <a:off x="10475982" y="3160622"/>
              <a:ext cx="1237247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King Ahaz</a:t>
              </a:r>
            </a:p>
          </p:txBody>
        </p:sp>
      </p:grp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F74F604C-5302-7D1B-3DFF-E7A3C0903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962440"/>
            <a:ext cx="8458200" cy="1574800"/>
          </a:xfrm>
        </p:spPr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“Therefore the Lord himself will give you a sign: </a:t>
            </a:r>
          </a:p>
          <a:p>
            <a:pPr>
              <a:buNone/>
              <a:defRPr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virgin will conceive and give birth to a son, and will call him Immanuel.” [NIV]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52337"/>
          </a:xfrm>
        </p:spPr>
        <p:txBody>
          <a:bodyPr/>
          <a:lstStyle/>
          <a:p>
            <a:r>
              <a:rPr lang="en-US" sz="5400" b="1" dirty="0"/>
              <a:t>The Anti-Missionaries’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4390"/>
            <a:ext cx="9144000" cy="3043989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actually means “young woman,” not “virgin.”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Isaiah is speaking to king Ahaz of Judah (“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”), and the purpose of the 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is to demonstrate that a prophecy, Israel and Aram would not attack Judah, would be fulfilled.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refers to Isaiah’s son.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Immanuel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means “God with us,” where “us” is referring to the people of Judah.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328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12233"/>
          </a:xfrm>
        </p:spPr>
        <p:txBody>
          <a:bodyPr/>
          <a:lstStyle/>
          <a:p>
            <a:r>
              <a:rPr lang="en-US" sz="5400" b="1" dirty="0"/>
              <a:t>An Anti-missionaries’ Argument: </a:t>
            </a:r>
            <a:r>
              <a:rPr lang="he-IL" sz="5400" b="1">
                <a:cs typeface="RmzVilna" pitchFamily="2" charset="-79"/>
              </a:rPr>
              <a:t>עַלְמָה</a:t>
            </a:r>
            <a:endParaRPr lang="en-US" sz="5400" b="1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2012833"/>
            <a:ext cx="9144000" cy="4388408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verse is mistranslated.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he-IL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doesn’t mean “virgin.”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means “young woman” or “maiden” or “damsel” or “girl.”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generally deals with adolescence.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to do with age and sexual development.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would be very strange to refer to a 50-year-old virgin as an </a:t>
            </a:r>
            <a:r>
              <a:rPr lang="he-IL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NIV translates “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עַלְמָה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as: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 woman/women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 Genesis 24:43, Proverbs 30:19, Psalm 68:25, and Song of Solomon 1:3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 Exodus 2:8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 of a virgin birth is not Jewish, it’s pagan.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Greek and Roman religions had myths about gods having sex with humans.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0358"/>
          </a:xfrm>
        </p:spPr>
        <p:txBody>
          <a:bodyPr/>
          <a:lstStyle/>
          <a:p>
            <a:r>
              <a:rPr lang="en-US" sz="5400" b="1" dirty="0"/>
              <a:t>An Anti-missionaries’ Argument</a:t>
            </a:r>
            <a:r>
              <a:rPr lang="en-US" sz="5400" b="1"/>
              <a:t>: </a:t>
            </a:r>
            <a:r>
              <a:rPr lang="he-IL" sz="5400" b="1">
                <a:cs typeface="RmzVilna" pitchFamily="2" charset="-79"/>
              </a:rPr>
              <a:t>בְּתוּלָה</a:t>
            </a:r>
            <a:endParaRPr lang="en-US" sz="5400" b="1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2047040"/>
            <a:ext cx="9144000" cy="2763921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Isaiah wanted to say “virgin” he would have used the word 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בְּתוּלָה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betulah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Genesis 24:16 makes this clear.</a:t>
            </a:r>
          </a:p>
          <a:p>
            <a:pPr lvl="2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woman was very beautiful, a virgin (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בְּתוּלָה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no man had ever slept with her. She went down to the spring, filled her jar and came up again. [NIV]</a:t>
            </a:r>
          </a:p>
          <a:p>
            <a:pPr>
              <a:spcBef>
                <a:spcPts val="3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Judges 19:24 also has the word “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בְּתוּלָה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</a:p>
          <a:p>
            <a:pPr lvl="2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“Look, here is my virgin (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בְּתוּלָה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daughter, and his concubine. I will bring them out to you now, and you can use them and do to them whatever you wish. But as for this man, don’t do such an outrageous thing.” [NIV]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6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502px-Israel_and_Judah.830B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69114" y="646330"/>
            <a:ext cx="5205772" cy="6211670"/>
          </a:xfrm>
          <a:ln>
            <a:noFill/>
          </a:ln>
        </p:spPr>
      </p:pic>
      <p:cxnSp>
        <p:nvCxnSpPr>
          <p:cNvPr id="9" name="Straight Arrow Connector 8"/>
          <p:cNvCxnSpPr>
            <a:cxnSpLocks/>
            <a:stCxn id="7" idx="1"/>
          </p:cNvCxnSpPr>
          <p:nvPr/>
        </p:nvCxnSpPr>
        <p:spPr>
          <a:xfrm flipH="1" flipV="1">
            <a:off x="4326467" y="4619472"/>
            <a:ext cx="1591733" cy="657599"/>
          </a:xfrm>
          <a:prstGeom prst="straightConnector1">
            <a:avLst/>
          </a:prstGeom>
          <a:solidFill>
            <a:srgbClr val="0070C0"/>
          </a:solidFill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18200" y="5092405"/>
            <a:ext cx="307013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king of Judah was Ahaz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5029200" y="1676400"/>
            <a:ext cx="3861686" cy="1222033"/>
            <a:chOff x="4299303" y="3386698"/>
            <a:chExt cx="3244497" cy="1222033"/>
          </a:xfrm>
          <a:solidFill>
            <a:schemeClr val="tx2">
              <a:lumMod val="40000"/>
              <a:lumOff val="60000"/>
            </a:schemeClr>
          </a:solidFill>
        </p:grpSpPr>
        <p:cxnSp>
          <p:nvCxnSpPr>
            <p:cNvPr id="13" name="Straight Arrow Connector 12"/>
            <p:cNvCxnSpPr>
              <a:cxnSpLocks/>
              <a:stCxn id="12" idx="1"/>
            </p:cNvCxnSpPr>
            <p:nvPr/>
          </p:nvCxnSpPr>
          <p:spPr>
            <a:xfrm flipH="1">
              <a:off x="4299303" y="4285566"/>
              <a:ext cx="958498" cy="323165"/>
            </a:xfrm>
            <a:prstGeom prst="straightConnector1">
              <a:avLst/>
            </a:prstGeom>
            <a:grpFill/>
            <a:ln w="50800">
              <a:solidFill>
                <a:schemeClr val="tx2">
                  <a:lumMod val="40000"/>
                  <a:lumOff val="6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cxnSpLocks/>
              <a:stCxn id="12" idx="0"/>
            </p:cNvCxnSpPr>
            <p:nvPr/>
          </p:nvCxnSpPr>
          <p:spPr>
            <a:xfrm flipH="1" flipV="1">
              <a:off x="5629526" y="3386698"/>
              <a:ext cx="771274" cy="575702"/>
            </a:xfrm>
            <a:prstGeom prst="straightConnector1">
              <a:avLst/>
            </a:prstGeom>
            <a:grpFill/>
            <a:ln w="50800">
              <a:solidFill>
                <a:schemeClr val="tx2">
                  <a:lumMod val="40000"/>
                  <a:lumOff val="6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257801" y="3962400"/>
              <a:ext cx="2285999" cy="64633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Israel and Aram planned to attack Judah.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636055A-B3FF-A01F-C919-3E12DF81D25E}"/>
              </a:ext>
            </a:extLst>
          </p:cNvPr>
          <p:cNvSpPr txBox="1"/>
          <p:nvPr/>
        </p:nvSpPr>
        <p:spPr>
          <a:xfrm>
            <a:off x="0" y="5934670"/>
            <a:ext cx="91439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“Aram, Ephraim and Remaliah’s son have plotted your ruin, saying, ‘Let us invade Judah; let us tear it apart and divide it among ourselves, and make the son of Tabeel king over it.’” [Isaiah 7:5-6, NIV]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4A7C46A-4005-8A73-1198-A55136BB7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466"/>
            <a:ext cx="9144000" cy="646331"/>
          </a:xfrm>
        </p:spPr>
        <p:txBody>
          <a:bodyPr/>
          <a:lstStyle/>
          <a:p>
            <a:r>
              <a:rPr lang="en-US" sz="5400" b="1" dirty="0"/>
              <a:t>Israel and Aram</a:t>
            </a:r>
          </a:p>
        </p:txBody>
      </p:sp>
    </p:spTree>
    <p:extLst>
      <p:ext uri="{BB962C8B-B14F-4D97-AF65-F5344CB8AC3E}">
        <p14:creationId xmlns:p14="http://schemas.microsoft.com/office/powerpoint/2010/main" val="63006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502px-Israel_and_Judah.830BC.png">
            <a:extLst>
              <a:ext uri="{FF2B5EF4-FFF2-40B4-BE49-F238E27FC236}">
                <a16:creationId xmlns:a16="http://schemas.microsoft.com/office/drawing/2014/main" id="{5F72C17E-63B6-EC78-B53D-E2E4D48A6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4629" y="762694"/>
            <a:ext cx="5134742" cy="6126914"/>
          </a:xfrm>
          <a:ln>
            <a:noFill/>
          </a:ln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E88AEFAF-703D-6957-0526-BBD0B6942A62}"/>
              </a:ext>
            </a:extLst>
          </p:cNvPr>
          <p:cNvGrpSpPr/>
          <p:nvPr/>
        </p:nvGrpSpPr>
        <p:grpSpPr>
          <a:xfrm>
            <a:off x="6774412" y="1091309"/>
            <a:ext cx="2137867" cy="1545904"/>
            <a:chOff x="6718265" y="1075267"/>
            <a:chExt cx="2137867" cy="1545904"/>
          </a:xfrm>
        </p:grpSpPr>
        <p:sp>
          <p:nvSpPr>
            <p:cNvPr id="37" name="TextBox 36"/>
            <p:cNvSpPr txBox="1"/>
            <p:nvPr/>
          </p:nvSpPr>
          <p:spPr>
            <a:xfrm>
              <a:off x="6718265" y="1697841"/>
              <a:ext cx="2137867" cy="92333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Assyria conquered Aram and Israel in 721 BC</a:t>
              </a:r>
            </a:p>
          </p:txBody>
        </p:sp>
        <p:cxnSp>
          <p:nvCxnSpPr>
            <p:cNvPr id="40" name="Straight Arrow Connector 39"/>
            <p:cNvCxnSpPr>
              <a:cxnSpLocks/>
              <a:stCxn id="37" idx="0"/>
            </p:cNvCxnSpPr>
            <p:nvPr/>
          </p:nvCxnSpPr>
          <p:spPr>
            <a:xfrm flipH="1" flipV="1">
              <a:off x="6841067" y="1075267"/>
              <a:ext cx="946132" cy="622574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636055A-B3FF-A01F-C919-3E12DF81D25E}"/>
              </a:ext>
            </a:extLst>
          </p:cNvPr>
          <p:cNvSpPr txBox="1"/>
          <p:nvPr/>
        </p:nvSpPr>
        <p:spPr>
          <a:xfrm>
            <a:off x="1" y="5969000"/>
            <a:ext cx="91439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Yet this is what the Sovereign Lord says: “‘It will not take place, it will not happen, for the head of Aram is Damascus, and the head of Damascus is only Rezin. Within sixty-five years Ephraim will be too shattered to be a people.’” [Isaiah 7:7-8, NIV]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45ED24E-7E1A-9B9F-DA1C-326AE22D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467"/>
            <a:ext cx="9144000" cy="622574"/>
          </a:xfrm>
        </p:spPr>
        <p:txBody>
          <a:bodyPr/>
          <a:lstStyle/>
          <a:p>
            <a:r>
              <a:rPr lang="en-US" sz="5400" b="1" dirty="0"/>
              <a:t>Assyria</a:t>
            </a:r>
          </a:p>
        </p:txBody>
      </p:sp>
    </p:spTree>
    <p:extLst>
      <p:ext uri="{BB962C8B-B14F-4D97-AF65-F5344CB8AC3E}">
        <p14:creationId xmlns:p14="http://schemas.microsoft.com/office/powerpoint/2010/main" val="11363852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3.7|4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2.1|1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7|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7.1|8.9|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22.2|7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3.6|1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16.3|1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27.4|18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6645</TotalTime>
  <Words>1037</Words>
  <Application>Microsoft Office PowerPoint</Application>
  <PresentationFormat>On-screen Show (4:3)</PresentationFormat>
  <Paragraphs>86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RmzVilna</vt:lpstr>
      <vt:lpstr>Arial</vt:lpstr>
      <vt:lpstr>Calibri</vt:lpstr>
      <vt:lpstr>Times New Roman</vt:lpstr>
      <vt:lpstr>Office Theme</vt:lpstr>
      <vt:lpstr>ISAIAH 7:14</vt:lpstr>
      <vt:lpstr>Isaiah 7:14</vt:lpstr>
      <vt:lpstr>The Missionaries’ Interpretation</vt:lpstr>
      <vt:lpstr>The Anti-missionaries’ Interpretation</vt:lpstr>
      <vt:lpstr>The Anti-Missionaries’ Interpretation</vt:lpstr>
      <vt:lpstr>An Anti-missionaries’ Argument: עַלְמָה</vt:lpstr>
      <vt:lpstr>An Anti-missionaries’ Argument: בְּתוּלָה</vt:lpstr>
      <vt:lpstr>Israel and Aram</vt:lpstr>
      <vt:lpstr>Assyria</vt:lpstr>
      <vt:lpstr>An Anti-missionaries’ Argument: Son</vt:lpstr>
      <vt:lpstr>A Missionaries’ Counter-Argument: עַלְמָה</vt:lpstr>
      <vt:lpstr>A Missionaries’ Counter-Argument: Son</vt:lpstr>
      <vt:lpstr>Summary</vt:lpstr>
      <vt:lpstr>In 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Ken Samuel</cp:lastModifiedBy>
  <cp:revision>568</cp:revision>
  <dcterms:created xsi:type="dcterms:W3CDTF">2009-09-15T09:09:42Z</dcterms:created>
  <dcterms:modified xsi:type="dcterms:W3CDTF">2024-07-17T09:23:52Z</dcterms:modified>
</cp:coreProperties>
</file>