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2.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3.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84" r:id="rId2"/>
    <p:sldId id="272" r:id="rId3"/>
    <p:sldId id="274" r:id="rId4"/>
    <p:sldId id="319" r:id="rId5"/>
    <p:sldId id="289" r:id="rId6"/>
    <p:sldId id="313" r:id="rId7"/>
    <p:sldId id="321" r:id="rId8"/>
    <p:sldId id="324" r:id="rId9"/>
    <p:sldId id="290" r:id="rId10"/>
    <p:sldId id="325" r:id="rId11"/>
    <p:sldId id="326" r:id="rId12"/>
    <p:sldId id="314" r:id="rId13"/>
    <p:sldId id="315" r:id="rId14"/>
    <p:sldId id="316" r:id="rId15"/>
    <p:sldId id="327" r:id="rId16"/>
    <p:sldId id="328" r:id="rId17"/>
    <p:sldId id="309" r:id="rId18"/>
    <p:sldId id="312"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en Samuel" initials="KBS" lastIdx="20"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5" autoAdjust="0"/>
    <p:restoredTop sz="95706" autoAdjust="0"/>
  </p:normalViewPr>
  <p:slideViewPr>
    <p:cSldViewPr snapToGrid="0">
      <p:cViewPr varScale="1">
        <p:scale>
          <a:sx n="95" d="100"/>
          <a:sy n="95" d="100"/>
        </p:scale>
        <p:origin x="533" y="9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ACA00B-5D4B-4265-81A2-EAEFBF2FCBD5}" type="datetimeFigureOut">
              <a:rPr lang="en-US" smtClean="0"/>
              <a:pPr/>
              <a:t>7/24/2024</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BEEA5B-0EA0-4763-B651-AAD72385B69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BEEA5B-0EA0-4763-B651-AAD72385B69C}" type="slidenum">
              <a:rPr lang="en-US" smtClean="0"/>
              <a:pPr/>
              <a:t>1</a:t>
            </a:fld>
            <a:endParaRPr lang="en-US" dirty="0"/>
          </a:p>
        </p:txBody>
      </p:sp>
    </p:spTree>
    <p:extLst>
      <p:ext uri="{BB962C8B-B14F-4D97-AF65-F5344CB8AC3E}">
        <p14:creationId xmlns:p14="http://schemas.microsoft.com/office/powerpoint/2010/main" val="37967388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6BEEA5B-0EA0-4763-B651-AAD72385B69C}" type="slidenum">
              <a:rPr lang="en-US" smtClean="0"/>
              <a:pPr/>
              <a:t>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BEEA5B-0EA0-4763-B651-AAD72385B69C}" type="slidenum">
              <a:rPr lang="en-US" smtClean="0"/>
              <a:pPr/>
              <a:t>8</a:t>
            </a:fld>
            <a:endParaRPr lang="en-US" dirty="0"/>
          </a:p>
        </p:txBody>
      </p:sp>
    </p:spTree>
    <p:extLst>
      <p:ext uri="{BB962C8B-B14F-4D97-AF65-F5344CB8AC3E}">
        <p14:creationId xmlns:p14="http://schemas.microsoft.com/office/powerpoint/2010/main" val="5436119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BEEA5B-0EA0-4763-B651-AAD72385B69C}" type="slidenum">
              <a:rPr lang="en-US" smtClean="0"/>
              <a:pPr/>
              <a:t>17</a:t>
            </a:fld>
            <a:endParaRPr lang="en-US" dirty="0"/>
          </a:p>
        </p:txBody>
      </p:sp>
    </p:spTree>
    <p:extLst>
      <p:ext uri="{BB962C8B-B14F-4D97-AF65-F5344CB8AC3E}">
        <p14:creationId xmlns:p14="http://schemas.microsoft.com/office/powerpoint/2010/main" val="1872515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924E3FDC-329A-4340-8FC8-436A84B18A8B}" type="datetimeFigureOut">
              <a:rPr lang="en-US"/>
              <a:pPr>
                <a:defRPr/>
              </a:pPr>
              <a:t>7/24/2024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ED6F3892-AAE2-445D-BE11-94E5869DD7E4}"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501D2C37-FD75-4415-9895-91869E2FB12C}" type="datetimeFigureOut">
              <a:rPr lang="en-US"/>
              <a:pPr>
                <a:defRPr/>
              </a:pPr>
              <a:t>7/24/2024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94BD60CB-BCFE-4069-863E-77F94402948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A687BEF-6235-423E-8C2B-B55640125E96}" type="datetimeFigureOut">
              <a:rPr lang="en-US"/>
              <a:pPr>
                <a:defRPr/>
              </a:pPr>
              <a:t>7/24/2024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CC0C4931-B552-4176-8A30-B0A65E4FE609}"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11AABB6A-C40A-476C-954C-890F4B9C7363}" type="datetimeFigureOut">
              <a:rPr lang="en-US"/>
              <a:pPr>
                <a:defRPr/>
              </a:pPr>
              <a:t>7/24/2024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1533F8D3-0DF4-4C1B-B803-B9663717AD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430142D-6B82-4FDF-852E-64DA97B1DF3A}" type="datetimeFigureOut">
              <a:rPr lang="en-US"/>
              <a:pPr>
                <a:defRPr/>
              </a:pPr>
              <a:t>7/24/2024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30E58AE-3B44-4F3A-AFED-70E4C13E0F7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6566B2CB-F759-4808-836E-D79F18D17B26}" type="datetimeFigureOut">
              <a:rPr lang="en-US"/>
              <a:pPr>
                <a:defRPr/>
              </a:pPr>
              <a:t>7/24/2024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0F6E313-2A93-4E79-8AB1-7EA1E596710C}"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EF85000C-3E27-47EE-96DD-921375B6168D}" type="datetimeFigureOut">
              <a:rPr lang="en-US"/>
              <a:pPr>
                <a:defRPr/>
              </a:pPr>
              <a:t>7/24/2024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041EB49-0467-455D-8E1A-74F8B035BBF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D16D8B0-D176-4A05-88A7-C24711D7F035}" type="datetimeFigureOut">
              <a:rPr lang="en-US"/>
              <a:pPr>
                <a:defRPr/>
              </a:pPr>
              <a:t>7/24/2024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A0BB8FBE-AE8D-4DBE-A943-2718F538AFD7}"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41EF3CD-E587-46DF-A8FB-2CB490BD4055}" type="datetimeFigureOut">
              <a:rPr lang="en-US"/>
              <a:pPr>
                <a:defRPr/>
              </a:pPr>
              <a:t>7/24/2024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06D8DB34-49A6-44FB-8D7D-A6BA07204D75}"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92B0D3C-8137-4A39-9C55-8BFB2F612EFC}" type="datetimeFigureOut">
              <a:rPr lang="en-US"/>
              <a:pPr>
                <a:defRPr/>
              </a:pPr>
              <a:t>7/24/2024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337D8ED-40F8-452A-878C-5B8290A5EBF5}"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FB5706C-0D72-4B52-BD1C-86DA66189415}" type="datetimeFigureOut">
              <a:rPr lang="en-US"/>
              <a:pPr>
                <a:defRPr/>
              </a:pPr>
              <a:t>7/24/2024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37AE1C7-6FC0-49F1-9B9E-4C47BB76DB9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latin typeface="Calibri" pitchFamily="34" charset="0"/>
              </a:defRPr>
            </a:lvl1pPr>
          </a:lstStyle>
          <a:p>
            <a:pPr>
              <a:defRPr/>
            </a:pPr>
            <a:fld id="{B8B1CEDD-E8D3-4250-BA44-B2F000C05634}" type="datetimeFigureOut">
              <a:rPr lang="en-US"/>
              <a:pPr>
                <a:defRPr/>
              </a:pPr>
              <a:t>7/24/2024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latin typeface="Calibri" pitchFamily="34" charset="0"/>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latin typeface="Calibri" pitchFamily="34" charset="0"/>
              </a:defRPr>
            </a:lvl1pPr>
          </a:lstStyle>
          <a:p>
            <a:pPr>
              <a:defRPr/>
            </a:pPr>
            <a:fld id="{9A4481AC-D38B-42CA-935D-5BA9B76EE57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22225"/>
            <a:ext cx="7772400" cy="1470025"/>
          </a:xfrm>
        </p:spPr>
        <p:txBody>
          <a:bodyPr/>
          <a:lstStyle/>
          <a:p>
            <a:r>
              <a:rPr lang="en-US" sz="8000" dirty="0"/>
              <a:t>DANIEL 9:25-26a</a:t>
            </a:r>
          </a:p>
        </p:txBody>
      </p:sp>
      <p:pic>
        <p:nvPicPr>
          <p:cNvPr id="2" name="Picture 1" descr="Triumphant_Entry.2.bmp">
            <a:extLst>
              <a:ext uri="{FF2B5EF4-FFF2-40B4-BE49-F238E27FC236}">
                <a16:creationId xmlns:a16="http://schemas.microsoft.com/office/drawing/2014/main" id="{BB270449-E97B-5D98-4FD8-304644424FE6}"/>
              </a:ext>
            </a:extLst>
          </p:cNvPr>
          <p:cNvPicPr>
            <a:picLocks noChangeAspect="1"/>
          </p:cNvPicPr>
          <p:nvPr/>
        </p:nvPicPr>
        <p:blipFill>
          <a:blip r:embed="rId3" cstate="print"/>
          <a:stretch>
            <a:fillRect/>
          </a:stretch>
        </p:blipFill>
        <p:spPr>
          <a:xfrm>
            <a:off x="1695450" y="1371600"/>
            <a:ext cx="5753100" cy="5381132"/>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356D51D-AE62-515D-BB62-3C8D9C91D418}"/>
              </a:ext>
            </a:extLst>
          </p:cNvPr>
          <p:cNvSpPr>
            <a:spLocks noGrp="1"/>
          </p:cNvSpPr>
          <p:nvPr>
            <p:ph type="title"/>
          </p:nvPr>
        </p:nvSpPr>
        <p:spPr>
          <a:xfrm>
            <a:off x="0" y="0"/>
            <a:ext cx="9144000" cy="794084"/>
          </a:xfrm>
        </p:spPr>
        <p:txBody>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The Decree</a:t>
            </a:r>
          </a:p>
        </p:txBody>
      </p:sp>
      <p:sp>
        <p:nvSpPr>
          <p:cNvPr id="7" name="Content Placeholder 2">
            <a:extLst>
              <a:ext uri="{FF2B5EF4-FFF2-40B4-BE49-F238E27FC236}">
                <a16:creationId xmlns:a16="http://schemas.microsoft.com/office/drawing/2014/main" id="{D39D7891-5A65-5D8D-A73C-BF9E077BE82E}"/>
              </a:ext>
            </a:extLst>
          </p:cNvPr>
          <p:cNvSpPr>
            <a:spLocks noGrp="1"/>
          </p:cNvSpPr>
          <p:nvPr>
            <p:ph idx="1"/>
          </p:nvPr>
        </p:nvSpPr>
        <p:spPr>
          <a:xfrm>
            <a:off x="0" y="886327"/>
            <a:ext cx="9144000" cy="5085347"/>
          </a:xfrm>
        </p:spPr>
        <p:txBody>
          <a:bodyPr>
            <a:noAutofit/>
          </a:bodyPr>
          <a:lstStyle/>
          <a:p>
            <a:pPr lvl="0">
              <a:spcBef>
                <a:spcPts val="600"/>
              </a:spcBef>
            </a:pPr>
            <a:r>
              <a:rPr lang="en-US" sz="2000" dirty="0">
                <a:latin typeface="Times New Roman" pitchFamily="18" charset="0"/>
                <a:cs typeface="Times New Roman" pitchFamily="18" charset="0"/>
              </a:rPr>
              <a:t>A misinterpretation</a:t>
            </a:r>
          </a:p>
          <a:p>
            <a:pPr lvl="1">
              <a:spcBef>
                <a:spcPts val="600"/>
              </a:spcBef>
            </a:pPr>
            <a:r>
              <a:rPr lang="en-US" sz="2000" dirty="0">
                <a:latin typeface="Times New Roman" pitchFamily="18" charset="0"/>
                <a:cs typeface="Times New Roman" pitchFamily="18" charset="0"/>
              </a:rPr>
              <a:t>The start date isn’t the time of Artaxerxes’ decree. It was Cyrus’ decree.</a:t>
            </a:r>
          </a:p>
          <a:p>
            <a:pPr>
              <a:spcBef>
                <a:spcPts val="600"/>
              </a:spcBef>
              <a:buNone/>
            </a:pPr>
            <a:r>
              <a:rPr lang="en-US" dirty="0">
                <a:solidFill>
                  <a:srgbClr val="7030A0"/>
                </a:solidFill>
              </a:rPr>
              <a:t>In the first year of Cyrus king of Persia, in order to fulfill the word of the </a:t>
            </a:r>
            <a:r>
              <a:rPr lang="en-US" cap="small" dirty="0">
                <a:solidFill>
                  <a:srgbClr val="7030A0"/>
                </a:solidFill>
              </a:rPr>
              <a:t>Lord</a:t>
            </a:r>
            <a:r>
              <a:rPr lang="en-US" dirty="0">
                <a:solidFill>
                  <a:srgbClr val="7030A0"/>
                </a:solidFill>
              </a:rPr>
              <a:t> spoken by Jeremiah, the </a:t>
            </a:r>
            <a:r>
              <a:rPr lang="en-US" cap="small" dirty="0">
                <a:solidFill>
                  <a:srgbClr val="7030A0"/>
                </a:solidFill>
              </a:rPr>
              <a:t>Lord</a:t>
            </a:r>
            <a:r>
              <a:rPr lang="en-US" dirty="0">
                <a:solidFill>
                  <a:srgbClr val="7030A0"/>
                </a:solidFill>
              </a:rPr>
              <a:t> moved the heart of Cyrus king of Persia to make a proclamation throughout his realm and also to put it in writing: … “‘The </a:t>
            </a:r>
            <a:r>
              <a:rPr lang="en-US" cap="small" dirty="0">
                <a:solidFill>
                  <a:srgbClr val="7030A0"/>
                </a:solidFill>
              </a:rPr>
              <a:t>Lord</a:t>
            </a:r>
            <a:r>
              <a:rPr lang="en-US" dirty="0">
                <a:solidFill>
                  <a:srgbClr val="7030A0"/>
                </a:solidFill>
              </a:rPr>
              <a:t>, the God of heaven, has given me all the kingdoms of the earth and he has appointed me to build a temple for him at Jerusalem in Judah.’” [Ezra 1:1-2b, NIV]</a:t>
            </a:r>
          </a:p>
          <a:p>
            <a:pPr lvl="1">
              <a:spcBef>
                <a:spcPts val="600"/>
              </a:spcBef>
            </a:pPr>
            <a:r>
              <a:rPr lang="en-US" sz="2000" dirty="0">
                <a:latin typeface="Times New Roman" pitchFamily="18" charset="0"/>
                <a:cs typeface="Times New Roman" pitchFamily="18" charset="0"/>
              </a:rPr>
              <a:t>The beginning of the time period in the prophecy is 539 BC, not 444 BC.</a:t>
            </a:r>
          </a:p>
        </p:txBody>
      </p:sp>
    </p:spTree>
    <p:custDataLst>
      <p:tags r:id="rId1"/>
    </p:custDataLst>
    <p:extLst>
      <p:ext uri="{BB962C8B-B14F-4D97-AF65-F5344CB8AC3E}">
        <p14:creationId xmlns:p14="http://schemas.microsoft.com/office/powerpoint/2010/main" val="10680125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356D51D-AE62-515D-BB62-3C8D9C91D418}"/>
              </a:ext>
            </a:extLst>
          </p:cNvPr>
          <p:cNvSpPr>
            <a:spLocks noGrp="1"/>
          </p:cNvSpPr>
          <p:nvPr>
            <p:ph type="title"/>
          </p:nvPr>
        </p:nvSpPr>
        <p:spPr>
          <a:xfrm>
            <a:off x="0" y="0"/>
            <a:ext cx="9144000" cy="826168"/>
          </a:xfrm>
        </p:spPr>
        <p:txBody>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Two Anointed Ones</a:t>
            </a:r>
          </a:p>
        </p:txBody>
      </p:sp>
      <p:sp>
        <p:nvSpPr>
          <p:cNvPr id="7" name="Content Placeholder 2">
            <a:extLst>
              <a:ext uri="{FF2B5EF4-FFF2-40B4-BE49-F238E27FC236}">
                <a16:creationId xmlns:a16="http://schemas.microsoft.com/office/drawing/2014/main" id="{D39D7891-5A65-5D8D-A73C-BF9E077BE82E}"/>
              </a:ext>
            </a:extLst>
          </p:cNvPr>
          <p:cNvSpPr>
            <a:spLocks noGrp="1"/>
          </p:cNvSpPr>
          <p:nvPr>
            <p:ph idx="1"/>
          </p:nvPr>
        </p:nvSpPr>
        <p:spPr>
          <a:xfrm>
            <a:off x="0" y="2033337"/>
            <a:ext cx="9144000" cy="2791326"/>
          </a:xfrm>
        </p:spPr>
        <p:txBody>
          <a:bodyPr>
            <a:noAutofit/>
          </a:bodyPr>
          <a:lstStyle/>
          <a:p>
            <a:pPr lvl="0">
              <a:spcBef>
                <a:spcPts val="600"/>
              </a:spcBef>
            </a:pPr>
            <a:r>
              <a:rPr lang="en-US" sz="2000" dirty="0">
                <a:latin typeface="Times New Roman" pitchFamily="18" charset="0"/>
                <a:cs typeface="Times New Roman" pitchFamily="18" charset="0"/>
              </a:rPr>
              <a:t>A misinterpretation</a:t>
            </a:r>
          </a:p>
          <a:p>
            <a:pPr lvl="1">
              <a:spcBef>
                <a:spcPts val="600"/>
              </a:spcBef>
            </a:pPr>
            <a:r>
              <a:rPr lang="en-US" sz="2000" dirty="0">
                <a:latin typeface="Times New Roman" pitchFamily="18" charset="0"/>
                <a:cs typeface="Times New Roman" pitchFamily="18" charset="0"/>
              </a:rPr>
              <a:t>Why would the angel say “7 sevens and 62 sevens” if he meant “69 sevens?”</a:t>
            </a:r>
          </a:p>
          <a:p>
            <a:pPr lvl="1">
              <a:spcBef>
                <a:spcPts val="600"/>
              </a:spcBef>
            </a:pPr>
            <a:r>
              <a:rPr lang="en-US" sz="2000" dirty="0">
                <a:latin typeface="Times New Roman" pitchFamily="18" charset="0"/>
                <a:cs typeface="Times New Roman" pitchFamily="18" charset="0"/>
              </a:rPr>
              <a:t>Why would he say “an anointed one” twice?</a:t>
            </a:r>
          </a:p>
          <a:p>
            <a:pPr lvl="1">
              <a:spcBef>
                <a:spcPts val="600"/>
              </a:spcBef>
            </a:pPr>
            <a:r>
              <a:rPr lang="en-US" sz="2000" dirty="0">
                <a:latin typeface="Times New Roman" pitchFamily="18" charset="0"/>
                <a:cs typeface="Times New Roman" pitchFamily="18" charset="0"/>
              </a:rPr>
              <a:t>There are two anointed ones.</a:t>
            </a:r>
          </a:p>
          <a:p>
            <a:pPr lvl="2">
              <a:spcBef>
                <a:spcPts val="600"/>
              </a:spcBef>
            </a:pPr>
            <a:r>
              <a:rPr lang="en-US" sz="2000" dirty="0">
                <a:latin typeface="Times New Roman" pitchFamily="18" charset="0"/>
                <a:cs typeface="Times New Roman" pitchFamily="18" charset="0"/>
              </a:rPr>
              <a:t>After 7 sevens: King Cyrus</a:t>
            </a:r>
          </a:p>
          <a:p>
            <a:pPr lvl="2">
              <a:spcBef>
                <a:spcPts val="600"/>
              </a:spcBef>
            </a:pPr>
            <a:r>
              <a:rPr lang="en-US" sz="2000" dirty="0">
                <a:latin typeface="Times New Roman" pitchFamily="18" charset="0"/>
                <a:cs typeface="Times New Roman" pitchFamily="18" charset="0"/>
              </a:rPr>
              <a:t>After another 62 sevens: King Agrippa</a:t>
            </a:r>
          </a:p>
          <a:p>
            <a:pPr lvl="1">
              <a:spcBef>
                <a:spcPts val="600"/>
              </a:spcBef>
            </a:pPr>
            <a:r>
              <a:rPr lang="en-US" sz="2000" dirty="0">
                <a:latin typeface="Times New Roman" pitchFamily="18" charset="0"/>
                <a:cs typeface="Times New Roman" pitchFamily="18" charset="0"/>
              </a:rPr>
              <a:t>And Jesus was never anointed.</a:t>
            </a:r>
          </a:p>
        </p:txBody>
      </p:sp>
    </p:spTree>
    <p:custDataLst>
      <p:tags r:id="rId1"/>
    </p:custDataLst>
    <p:extLst>
      <p:ext uri="{BB962C8B-B14F-4D97-AF65-F5344CB8AC3E}">
        <p14:creationId xmlns:p14="http://schemas.microsoft.com/office/powerpoint/2010/main" val="233895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63C0F6-484C-8513-C702-44F81BD14AF7}"/>
              </a:ext>
            </a:extLst>
          </p:cNvPr>
          <p:cNvSpPr txBox="1">
            <a:spLocks/>
          </p:cNvSpPr>
          <p:nvPr/>
        </p:nvSpPr>
        <p:spPr>
          <a:xfrm>
            <a:off x="0" y="0"/>
            <a:ext cx="9144000" cy="721895"/>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b="1" dirty="0"/>
              <a:t>The Missionaries’ Rebuttal</a:t>
            </a:r>
          </a:p>
        </p:txBody>
      </p:sp>
      <p:sp>
        <p:nvSpPr>
          <p:cNvPr id="3" name="Content Placeholder 2">
            <a:extLst>
              <a:ext uri="{FF2B5EF4-FFF2-40B4-BE49-F238E27FC236}">
                <a16:creationId xmlns:a16="http://schemas.microsoft.com/office/drawing/2014/main" id="{07CE5C43-DB3A-4866-8D9C-422451EC209E}"/>
              </a:ext>
            </a:extLst>
          </p:cNvPr>
          <p:cNvSpPr txBox="1">
            <a:spLocks/>
          </p:cNvSpPr>
          <p:nvPr/>
        </p:nvSpPr>
        <p:spPr>
          <a:xfrm>
            <a:off x="0" y="1859280"/>
            <a:ext cx="9144000" cy="4389120"/>
          </a:xfrm>
          <a:prstGeom prst="rect">
            <a:avLst/>
          </a:prstGeom>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Bef>
                <a:spcPts val="600"/>
              </a:spcBef>
            </a:pPr>
            <a:r>
              <a:rPr lang="en-US" sz="2000" dirty="0">
                <a:latin typeface="Times New Roman" pitchFamily="18" charset="0"/>
                <a:cs typeface="Times New Roman" pitchFamily="18" charset="0"/>
              </a:rPr>
              <a:t>A mistranslation</a:t>
            </a:r>
          </a:p>
          <a:p>
            <a:pPr lvl="1">
              <a:spcBef>
                <a:spcPts val="600"/>
              </a:spcBef>
            </a:pPr>
            <a:r>
              <a:rPr lang="en-US" sz="2000" dirty="0">
                <a:latin typeface="Times New Roman" pitchFamily="18" charset="0"/>
                <a:cs typeface="Times New Roman" pitchFamily="18" charset="0"/>
              </a:rPr>
              <a:t>The Bible never says “</a:t>
            </a:r>
            <a:r>
              <a:rPr lang="en-US" sz="2000" u="sng" dirty="0">
                <a:latin typeface="Times New Roman" pitchFamily="18" charset="0"/>
                <a:cs typeface="Times New Roman" pitchFamily="18" charset="0"/>
              </a:rPr>
              <a:t>the</a:t>
            </a:r>
            <a:r>
              <a:rPr lang="en-US" sz="2000" dirty="0">
                <a:latin typeface="Times New Roman" pitchFamily="18" charset="0"/>
                <a:cs typeface="Times New Roman" pitchFamily="18" charset="0"/>
              </a:rPr>
              <a:t> anointed one” except for four times </a:t>
            </a:r>
            <a:r>
              <a:rPr lang="en-US" sz="2000">
                <a:latin typeface="Times New Roman" pitchFamily="18" charset="0"/>
                <a:cs typeface="Times New Roman" pitchFamily="18" charset="0"/>
              </a:rPr>
              <a:t>in Exodus, </a:t>
            </a:r>
            <a:r>
              <a:rPr lang="en-US" sz="2000" dirty="0">
                <a:latin typeface="Times New Roman" pitchFamily="18" charset="0"/>
                <a:cs typeface="Times New Roman" pitchFamily="18" charset="0"/>
              </a:rPr>
              <a:t>all referring to Aaron the priest.</a:t>
            </a:r>
          </a:p>
          <a:p>
            <a:pPr lvl="1">
              <a:spcBef>
                <a:spcPts val="600"/>
              </a:spcBef>
            </a:pPr>
            <a:r>
              <a:rPr lang="en-US" sz="2000" dirty="0">
                <a:latin typeface="Times New Roman" pitchFamily="18" charset="0"/>
                <a:cs typeface="Times New Roman" pitchFamily="18" charset="0"/>
              </a:rPr>
              <a:t>Jesus qualifies as “an anointed </a:t>
            </a:r>
            <a:r>
              <a:rPr lang="en-US" sz="2000">
                <a:latin typeface="Times New Roman" pitchFamily="18" charset="0"/>
                <a:cs typeface="Times New Roman" pitchFamily="18" charset="0"/>
              </a:rPr>
              <a:t>one.”</a:t>
            </a:r>
          </a:p>
          <a:p>
            <a:pPr lvl="1"/>
            <a:r>
              <a:rPr lang="en-US" sz="2000">
                <a:latin typeface="Times New Roman" pitchFamily="18" charset="0"/>
                <a:cs typeface="Times New Roman" pitchFamily="18" charset="0"/>
              </a:rPr>
              <a:t>Jesus was anointed.</a:t>
            </a:r>
          </a:p>
          <a:p>
            <a:pPr marL="0" indent="0">
              <a:buNone/>
            </a:pPr>
            <a:r>
              <a:rPr lang="en-US" sz="2000" b="1">
                <a:solidFill>
                  <a:srgbClr val="7030A0"/>
                </a:solidFill>
                <a:latin typeface="Times New Roman" panose="02020603050405020304" pitchFamily="18" charset="0"/>
                <a:cs typeface="Times New Roman" panose="02020603050405020304" pitchFamily="18" charset="0"/>
              </a:rPr>
              <a:t>While he was in Bethany, reclining at the table in the home of Simon the Leper, a woman came with an alabaster jar of very expensive perfume, made of pure nard. She broke the jar and poured the perfume on his head. [Mark 14:3, NIV]</a:t>
            </a:r>
            <a:endParaRPr lang="en-US" sz="2000" dirty="0">
              <a:latin typeface="Times New Roman" pitchFamily="18" charset="0"/>
              <a:cs typeface="Times New Roman" pitchFamily="18" charset="0"/>
            </a:endParaRPr>
          </a:p>
          <a:p>
            <a:pPr lvl="1">
              <a:spcBef>
                <a:spcPts val="600"/>
              </a:spcBef>
            </a:pPr>
            <a:r>
              <a:rPr lang="en-US" sz="2000" dirty="0">
                <a:latin typeface="Times New Roman" pitchFamily="18" charset="0"/>
                <a:cs typeface="Times New Roman" pitchFamily="18" charset="0"/>
              </a:rPr>
              <a:t>A new year</a:t>
            </a:r>
          </a:p>
          <a:p>
            <a:pPr lvl="2">
              <a:spcBef>
                <a:spcPts val="600"/>
              </a:spcBef>
            </a:pPr>
            <a:r>
              <a:rPr lang="en-US" sz="2000" dirty="0">
                <a:latin typeface="Times New Roman" pitchFamily="18" charset="0"/>
                <a:cs typeface="Times New Roman" pitchFamily="18" charset="0"/>
              </a:rPr>
              <a:t>Abraham used a 360-day calendar.</a:t>
            </a:r>
          </a:p>
          <a:p>
            <a:pPr lvl="2">
              <a:spcBef>
                <a:spcPts val="600"/>
              </a:spcBef>
            </a:pPr>
            <a:r>
              <a:rPr lang="en-US" sz="2000" dirty="0">
                <a:latin typeface="Times New Roman" pitchFamily="18" charset="0"/>
                <a:cs typeface="Times New Roman" pitchFamily="18" charset="0"/>
              </a:rPr>
              <a:t>The Egyptians used a 360-day calendar when the Israelites were there.</a:t>
            </a:r>
          </a:p>
          <a:p>
            <a:pPr lvl="2">
              <a:spcBef>
                <a:spcPts val="600"/>
              </a:spcBef>
            </a:pPr>
            <a:r>
              <a:rPr lang="en-US" sz="2000" dirty="0">
                <a:latin typeface="Times New Roman" pitchFamily="18" charset="0"/>
                <a:cs typeface="Times New Roman" pitchFamily="18" charset="0"/>
              </a:rPr>
              <a:t>There is Scriptural evidence for the prophetic (360-day) year.</a:t>
            </a:r>
          </a:p>
        </p:txBody>
      </p:sp>
    </p:spTree>
    <p:custDataLst>
      <p:tags r:id="rId1"/>
    </p:custDataLst>
    <p:extLst>
      <p:ext uri="{BB962C8B-B14F-4D97-AF65-F5344CB8AC3E}">
        <p14:creationId xmlns:p14="http://schemas.microsoft.com/office/powerpoint/2010/main" val="3273579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2">
            <a:extLst>
              <a:ext uri="{FF2B5EF4-FFF2-40B4-BE49-F238E27FC236}">
                <a16:creationId xmlns:a16="http://schemas.microsoft.com/office/drawing/2014/main" id="{A0791ED7-B388-88FC-68E7-82DEDBFCAA4E}"/>
              </a:ext>
            </a:extLst>
          </p:cNvPr>
          <p:cNvSpPr txBox="1">
            <a:spLocks/>
          </p:cNvSpPr>
          <p:nvPr/>
        </p:nvSpPr>
        <p:spPr>
          <a:xfrm>
            <a:off x="0" y="1236134"/>
            <a:ext cx="9144000" cy="5284982"/>
          </a:xfrm>
          <a:prstGeom prst="rect">
            <a:avLst/>
          </a:prstGeom>
        </p:spPr>
        <p:txBody>
          <a:bodyPr>
            <a:normAutofit fontScale="92500" lnSpcReduction="20000"/>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US" sz="2200" dirty="0">
                <a:latin typeface="Times New Roman" panose="02020603050405020304" pitchFamily="18" charset="0"/>
                <a:cs typeface="Times New Roman" panose="02020603050405020304" pitchFamily="18" charset="0"/>
              </a:rPr>
              <a:t>The time that Noah’s ark floated on water:</a:t>
            </a:r>
          </a:p>
          <a:p>
            <a:pPr lvl="1"/>
            <a:r>
              <a:rPr lang="en-US" sz="3200" dirty="0">
                <a:solidFill>
                  <a:srgbClr val="7030A0"/>
                </a:solidFill>
                <a:cs typeface="Times New Roman" panose="02020603050405020304" pitchFamily="18" charset="0"/>
              </a:rPr>
              <a:t>In the six hundredth year of Noah’s life, on </a:t>
            </a:r>
            <a:r>
              <a:rPr lang="en-US" sz="3200" u="sng" dirty="0">
                <a:solidFill>
                  <a:srgbClr val="7030A0"/>
                </a:solidFill>
                <a:cs typeface="Times New Roman" panose="02020603050405020304" pitchFamily="18" charset="0"/>
              </a:rPr>
              <a:t>the seventeenth day of the second month</a:t>
            </a:r>
            <a:r>
              <a:rPr lang="en-US" sz="3200" dirty="0">
                <a:solidFill>
                  <a:srgbClr val="7030A0"/>
                </a:solidFill>
                <a:cs typeface="Times New Roman" panose="02020603050405020304" pitchFamily="18" charset="0"/>
              </a:rPr>
              <a:t>—on that day all the springs of the great deep burst forth, and the floodgates of the heavens were opened. [Genesis 7:11]</a:t>
            </a:r>
          </a:p>
          <a:p>
            <a:pPr lvl="1"/>
            <a:r>
              <a:rPr lang="en-US" sz="3200" dirty="0">
                <a:solidFill>
                  <a:srgbClr val="7030A0"/>
                </a:solidFill>
                <a:cs typeface="Times New Roman" panose="02020603050405020304" pitchFamily="18" charset="0"/>
              </a:rPr>
              <a:t>The water receded steadily from the earth. At the end of the </a:t>
            </a:r>
            <a:r>
              <a:rPr lang="en-US" sz="3200" u="sng" dirty="0">
                <a:solidFill>
                  <a:srgbClr val="7030A0"/>
                </a:solidFill>
                <a:cs typeface="Times New Roman" panose="02020603050405020304" pitchFamily="18" charset="0"/>
              </a:rPr>
              <a:t>hundred and fifty days </a:t>
            </a:r>
            <a:r>
              <a:rPr lang="en-US" sz="3200" dirty="0">
                <a:solidFill>
                  <a:srgbClr val="7030A0"/>
                </a:solidFill>
                <a:cs typeface="Times New Roman" panose="02020603050405020304" pitchFamily="18" charset="0"/>
              </a:rPr>
              <a:t>the water had gone down… [Genesis 8:3]</a:t>
            </a:r>
          </a:p>
          <a:p>
            <a:pPr lvl="1"/>
            <a:r>
              <a:rPr lang="en-US" sz="3200" dirty="0">
                <a:solidFill>
                  <a:srgbClr val="7030A0"/>
                </a:solidFill>
                <a:cs typeface="Times New Roman" panose="02020603050405020304" pitchFamily="18" charset="0"/>
              </a:rPr>
              <a:t>and on the </a:t>
            </a:r>
            <a:r>
              <a:rPr lang="en-US" sz="3200" u="sng" dirty="0">
                <a:solidFill>
                  <a:srgbClr val="7030A0"/>
                </a:solidFill>
                <a:cs typeface="Times New Roman" panose="02020603050405020304" pitchFamily="18" charset="0"/>
              </a:rPr>
              <a:t>seventeenth day of the seventh month</a:t>
            </a:r>
            <a:r>
              <a:rPr lang="en-US" sz="3200" dirty="0">
                <a:solidFill>
                  <a:srgbClr val="7030A0"/>
                </a:solidFill>
                <a:cs typeface="Times New Roman" panose="02020603050405020304" pitchFamily="18" charset="0"/>
              </a:rPr>
              <a:t> the ark came to rest on the mountains of Ararat. [Genesis 8:4]</a:t>
            </a:r>
          </a:p>
          <a:p>
            <a:pPr marL="0" indent="0">
              <a:buFont typeface="Arial" charset="0"/>
              <a:buNone/>
            </a:pPr>
            <a:r>
              <a:rPr lang="en-US" sz="2200" dirty="0">
                <a:latin typeface="Times New Roman" panose="02020603050405020304" pitchFamily="18" charset="0"/>
                <a:cs typeface="Times New Roman" panose="02020603050405020304" pitchFamily="18" charset="0"/>
              </a:rPr>
              <a:t>150 days ÷ 5 months = 30 days/month</a:t>
            </a:r>
          </a:p>
          <a:p>
            <a:pPr marL="0" indent="0">
              <a:buFont typeface="Arial" charset="0"/>
              <a:buNone/>
            </a:pPr>
            <a:r>
              <a:rPr lang="en-US" sz="2200" dirty="0">
                <a:latin typeface="Times New Roman" panose="02020603050405020304" pitchFamily="18" charset="0"/>
                <a:cs typeface="Times New Roman" panose="02020603050405020304" pitchFamily="18" charset="0"/>
              </a:rPr>
              <a:t>30 days/month × 12 months/year = 360 days/year</a:t>
            </a:r>
          </a:p>
        </p:txBody>
      </p:sp>
      <p:sp>
        <p:nvSpPr>
          <p:cNvPr id="3" name="Title 1">
            <a:extLst>
              <a:ext uri="{FF2B5EF4-FFF2-40B4-BE49-F238E27FC236}">
                <a16:creationId xmlns:a16="http://schemas.microsoft.com/office/drawing/2014/main" id="{53F53B8F-1F69-D0E5-2076-C95D505174D1}"/>
              </a:ext>
            </a:extLst>
          </p:cNvPr>
          <p:cNvSpPr txBox="1">
            <a:spLocks/>
          </p:cNvSpPr>
          <p:nvPr/>
        </p:nvSpPr>
        <p:spPr>
          <a:xfrm>
            <a:off x="0" y="0"/>
            <a:ext cx="9144000" cy="668867"/>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Prophetic Year</a:t>
            </a:r>
          </a:p>
        </p:txBody>
      </p:sp>
    </p:spTree>
    <p:custDataLst>
      <p:tags r:id="rId1"/>
    </p:custDataLst>
    <p:extLst>
      <p:ext uri="{BB962C8B-B14F-4D97-AF65-F5344CB8AC3E}">
        <p14:creationId xmlns:p14="http://schemas.microsoft.com/office/powerpoint/2010/main" val="326128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D679ADAD-DC19-EF1A-A4B6-326DE483EF92}"/>
              </a:ext>
            </a:extLst>
          </p:cNvPr>
          <p:cNvSpPr txBox="1">
            <a:spLocks/>
          </p:cNvSpPr>
          <p:nvPr/>
        </p:nvSpPr>
        <p:spPr>
          <a:xfrm>
            <a:off x="0" y="811905"/>
            <a:ext cx="9144000" cy="6046095"/>
          </a:xfrm>
          <a:prstGeom prst="rect">
            <a:avLst/>
          </a:prstGeom>
        </p:spPr>
        <p:txBody>
          <a:bodyPr>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1"/>
            <a:r>
              <a:rPr lang="en-US" sz="1600" b="1" dirty="0">
                <a:solidFill>
                  <a:srgbClr val="7030A0"/>
                </a:solidFill>
                <a:latin typeface="Times New Roman" panose="02020603050405020304" pitchFamily="18" charset="0"/>
                <a:cs typeface="Times New Roman" panose="02020603050405020304" pitchFamily="18" charset="0"/>
              </a:rPr>
              <a:t>But exclude the outer court; do not measure it, because it has been given to the Gentiles. They will trample on the holy city for </a:t>
            </a:r>
            <a:r>
              <a:rPr lang="en-US" sz="1600" b="1" u="sng" dirty="0">
                <a:solidFill>
                  <a:srgbClr val="7030A0"/>
                </a:solidFill>
                <a:latin typeface="Times New Roman" panose="02020603050405020304" pitchFamily="18" charset="0"/>
                <a:cs typeface="Times New Roman" panose="02020603050405020304" pitchFamily="18" charset="0"/>
              </a:rPr>
              <a:t>42 months</a:t>
            </a:r>
            <a:r>
              <a:rPr lang="en-US" sz="1600" b="1" dirty="0">
                <a:solidFill>
                  <a:srgbClr val="7030A0"/>
                </a:solidFill>
                <a:latin typeface="Times New Roman" panose="02020603050405020304" pitchFamily="18" charset="0"/>
                <a:cs typeface="Times New Roman" panose="02020603050405020304" pitchFamily="18" charset="0"/>
              </a:rPr>
              <a:t>. And I will appoint my two witnesses, and they will prophesy for</a:t>
            </a:r>
            <a:r>
              <a:rPr lang="en-US" sz="1600" b="1" u="sng" dirty="0">
                <a:solidFill>
                  <a:srgbClr val="7030A0"/>
                </a:solidFill>
                <a:latin typeface="Times New Roman" panose="02020603050405020304" pitchFamily="18" charset="0"/>
                <a:cs typeface="Times New Roman" panose="02020603050405020304" pitchFamily="18" charset="0"/>
              </a:rPr>
              <a:t> 1,260 days</a:t>
            </a:r>
            <a:r>
              <a:rPr lang="en-US" sz="1600" b="1" dirty="0">
                <a:solidFill>
                  <a:srgbClr val="7030A0"/>
                </a:solidFill>
                <a:latin typeface="Times New Roman" panose="02020603050405020304" pitchFamily="18" charset="0"/>
                <a:cs typeface="Times New Roman" panose="02020603050405020304" pitchFamily="18" charset="0"/>
              </a:rPr>
              <a:t>, clothed in sackcloth.” [Revelation 11:2-3, NIV]</a:t>
            </a:r>
          </a:p>
          <a:p>
            <a:pPr lvl="1"/>
            <a:r>
              <a:rPr lang="en-US" sz="1600" b="1" dirty="0">
                <a:solidFill>
                  <a:srgbClr val="7030A0"/>
                </a:solidFill>
                <a:latin typeface="Times New Roman" panose="02020603050405020304" pitchFamily="18" charset="0"/>
                <a:cs typeface="Times New Roman" panose="02020603050405020304" pitchFamily="18" charset="0"/>
              </a:rPr>
              <a:t>The beast was given a mouth to utter proud words and blasphemies and to exercise its authority for </a:t>
            </a:r>
            <a:r>
              <a:rPr lang="en-US" sz="1600" b="1" u="sng" dirty="0">
                <a:solidFill>
                  <a:srgbClr val="7030A0"/>
                </a:solidFill>
                <a:latin typeface="Times New Roman" panose="02020603050405020304" pitchFamily="18" charset="0"/>
                <a:cs typeface="Times New Roman" panose="02020603050405020304" pitchFamily="18" charset="0"/>
              </a:rPr>
              <a:t>forty-two months</a:t>
            </a:r>
            <a:r>
              <a:rPr lang="en-US" sz="1600" b="1" dirty="0">
                <a:solidFill>
                  <a:srgbClr val="7030A0"/>
                </a:solidFill>
                <a:latin typeface="Times New Roman" panose="02020603050405020304" pitchFamily="18" charset="0"/>
                <a:cs typeface="Times New Roman" panose="02020603050405020304" pitchFamily="18" charset="0"/>
              </a:rPr>
              <a:t>. [Revelation 13:5]</a:t>
            </a:r>
          </a:p>
          <a:p>
            <a:pPr lvl="1"/>
            <a:r>
              <a:rPr lang="en-US" sz="1600" b="1" dirty="0">
                <a:solidFill>
                  <a:srgbClr val="7030A0"/>
                </a:solidFill>
                <a:latin typeface="Times New Roman" panose="02020603050405020304" pitchFamily="18" charset="0"/>
                <a:cs typeface="Times New Roman" panose="02020603050405020304" pitchFamily="18" charset="0"/>
              </a:rPr>
              <a:t>He will confirm a covenant with many for one ‘seven.’ </a:t>
            </a:r>
            <a:r>
              <a:rPr lang="en-US" sz="1600" b="1" u="sng" dirty="0">
                <a:solidFill>
                  <a:srgbClr val="7030A0"/>
                </a:solidFill>
                <a:latin typeface="Times New Roman" panose="02020603050405020304" pitchFamily="18" charset="0"/>
                <a:cs typeface="Times New Roman" panose="02020603050405020304" pitchFamily="18" charset="0"/>
              </a:rPr>
              <a:t>In the middle of the ‘seven’</a:t>
            </a:r>
            <a:r>
              <a:rPr lang="en-US" sz="1600" b="1" dirty="0">
                <a:solidFill>
                  <a:srgbClr val="7030A0"/>
                </a:solidFill>
                <a:latin typeface="Times New Roman" panose="02020603050405020304" pitchFamily="18" charset="0"/>
                <a:cs typeface="Times New Roman" panose="02020603050405020304" pitchFamily="18" charset="0"/>
              </a:rPr>
              <a:t> he will put an end to sacrifice and offering. And at the temple he will set up an abomination that causes desolation, until the end that is decreed is poured out on him. [Daniel 9:27, NIV]</a:t>
            </a:r>
          </a:p>
          <a:p>
            <a:pPr lvl="1"/>
            <a:r>
              <a:rPr lang="en-US" sz="1600" b="1" dirty="0">
                <a:solidFill>
                  <a:srgbClr val="7030A0"/>
                </a:solidFill>
                <a:latin typeface="Times New Roman" panose="02020603050405020304" pitchFamily="18" charset="0"/>
                <a:cs typeface="Times New Roman" panose="02020603050405020304" pitchFamily="18" charset="0"/>
              </a:rPr>
              <a:t>He will speak against the Most High and oppress his holy people and try to change the set times and the laws. The holy people will be delivered into his hands for </a:t>
            </a:r>
            <a:r>
              <a:rPr lang="en-US" sz="1600" b="1" u="sng" dirty="0">
                <a:solidFill>
                  <a:srgbClr val="7030A0"/>
                </a:solidFill>
                <a:latin typeface="Times New Roman" panose="02020603050405020304" pitchFamily="18" charset="0"/>
                <a:cs typeface="Times New Roman" panose="02020603050405020304" pitchFamily="18" charset="0"/>
              </a:rPr>
              <a:t>a time, times and half a time</a:t>
            </a:r>
            <a:r>
              <a:rPr lang="en-US" sz="1600" b="1" dirty="0">
                <a:solidFill>
                  <a:srgbClr val="7030A0"/>
                </a:solidFill>
                <a:latin typeface="Times New Roman" panose="02020603050405020304" pitchFamily="18" charset="0"/>
                <a:cs typeface="Times New Roman" panose="02020603050405020304" pitchFamily="18" charset="0"/>
              </a:rPr>
              <a:t>. [Daniel 7:25, NIV]</a:t>
            </a:r>
          </a:p>
          <a:p>
            <a:pPr lvl="1"/>
            <a:r>
              <a:rPr lang="en-US" sz="1600" b="1" dirty="0">
                <a:solidFill>
                  <a:srgbClr val="7030A0"/>
                </a:solidFill>
                <a:latin typeface="Times New Roman" panose="02020603050405020304" pitchFamily="18" charset="0"/>
                <a:cs typeface="Times New Roman" panose="02020603050405020304" pitchFamily="18" charset="0"/>
              </a:rPr>
              <a:t>The woman fled into the wilderness to a place prepared for her by God, where she might be taken care of for </a:t>
            </a:r>
            <a:r>
              <a:rPr lang="en-US" sz="1600" b="1" u="sng" dirty="0">
                <a:solidFill>
                  <a:srgbClr val="7030A0"/>
                </a:solidFill>
                <a:latin typeface="Times New Roman" panose="02020603050405020304" pitchFamily="18" charset="0"/>
                <a:cs typeface="Times New Roman" panose="02020603050405020304" pitchFamily="18" charset="0"/>
              </a:rPr>
              <a:t>1,260 days</a:t>
            </a:r>
            <a:r>
              <a:rPr lang="en-US" sz="1600" b="1" dirty="0">
                <a:solidFill>
                  <a:srgbClr val="7030A0"/>
                </a:solidFill>
                <a:latin typeface="Times New Roman" panose="02020603050405020304" pitchFamily="18" charset="0"/>
                <a:cs typeface="Times New Roman" panose="02020603050405020304" pitchFamily="18" charset="0"/>
              </a:rPr>
              <a:t>… The woman was given the two wings of a great eagle, so that she might fly to the place prepared for her in the wilderness, where she would be taken care of for </a:t>
            </a:r>
            <a:r>
              <a:rPr lang="en-US" sz="1600" b="1" u="sng" dirty="0">
                <a:solidFill>
                  <a:srgbClr val="7030A0"/>
                </a:solidFill>
                <a:latin typeface="Times New Roman" panose="02020603050405020304" pitchFamily="18" charset="0"/>
                <a:cs typeface="Times New Roman" panose="02020603050405020304" pitchFamily="18" charset="0"/>
              </a:rPr>
              <a:t>a time, times and half a time</a:t>
            </a:r>
            <a:r>
              <a:rPr lang="en-US" sz="1600" b="1" dirty="0">
                <a:solidFill>
                  <a:srgbClr val="7030A0"/>
                </a:solidFill>
                <a:latin typeface="Times New Roman" panose="02020603050405020304" pitchFamily="18" charset="0"/>
                <a:cs typeface="Times New Roman" panose="02020603050405020304" pitchFamily="18" charset="0"/>
              </a:rPr>
              <a:t>, out of the serpent’s reach. [Revelation 12:6,14, NIV]</a:t>
            </a:r>
          </a:p>
          <a:p>
            <a:pPr marL="0" indent="0">
              <a:buFont typeface="Arial" charset="0"/>
              <a:buNone/>
            </a:pPr>
            <a:endParaRPr lang="en-US" sz="1600" b="1" dirty="0">
              <a:latin typeface="Times New Roman" panose="02020603050405020304" pitchFamily="18" charset="0"/>
              <a:cs typeface="Times New Roman" panose="02020603050405020304" pitchFamily="18" charset="0"/>
            </a:endParaRPr>
          </a:p>
          <a:p>
            <a:pPr marL="0" indent="0">
              <a:buFont typeface="Arial" charset="0"/>
              <a:buNone/>
            </a:pPr>
            <a:r>
              <a:rPr lang="en-US" sz="1600" b="1" dirty="0">
                <a:latin typeface="Times New Roman" panose="02020603050405020304" pitchFamily="18" charset="0"/>
                <a:cs typeface="Times New Roman" panose="02020603050405020304" pitchFamily="18" charset="0"/>
              </a:rPr>
              <a:t>Half of the Tribulation: 42 months = 1,260 days = 7 ÷ 2 years = 1 + 2 + ½ years</a:t>
            </a:r>
          </a:p>
          <a:p>
            <a:pPr marL="0" indent="0">
              <a:spcBef>
                <a:spcPts val="300"/>
              </a:spcBef>
              <a:buFont typeface="Arial" charset="0"/>
              <a:buNone/>
            </a:pPr>
            <a:r>
              <a:rPr lang="en-US" sz="1600" b="1" dirty="0">
                <a:latin typeface="Times New Roman" panose="02020603050405020304" pitchFamily="18" charset="0"/>
                <a:cs typeface="Times New Roman" panose="02020603050405020304" pitchFamily="18" charset="0"/>
              </a:rPr>
              <a:t>1,260 days ÷ 42 months = 30 days/month</a:t>
            </a:r>
          </a:p>
          <a:p>
            <a:pPr marL="0" indent="0">
              <a:spcBef>
                <a:spcPts val="300"/>
              </a:spcBef>
              <a:buFont typeface="Arial" charset="0"/>
              <a:buNone/>
            </a:pPr>
            <a:r>
              <a:rPr lang="en-US" sz="1600" b="1" dirty="0">
                <a:latin typeface="Times New Roman" panose="02020603050405020304" pitchFamily="18" charset="0"/>
                <a:cs typeface="Times New Roman" panose="02020603050405020304" pitchFamily="18" charset="0"/>
              </a:rPr>
              <a:t>30 days/month × 12 months/year = </a:t>
            </a:r>
            <a:r>
              <a:rPr lang="en-US" sz="1600" b="1" u="sng" dirty="0">
                <a:latin typeface="Times New Roman" panose="02020603050405020304" pitchFamily="18" charset="0"/>
                <a:cs typeface="Times New Roman" panose="02020603050405020304" pitchFamily="18" charset="0"/>
              </a:rPr>
              <a:t>360 days/year</a:t>
            </a:r>
          </a:p>
          <a:p>
            <a:pPr marL="0" indent="0">
              <a:spcBef>
                <a:spcPts val="300"/>
              </a:spcBef>
              <a:buFont typeface="Arial" charset="0"/>
              <a:buNone/>
            </a:pPr>
            <a:r>
              <a:rPr lang="en-US" sz="1600" b="1" dirty="0">
                <a:latin typeface="Times New Roman" panose="02020603050405020304" pitchFamily="18" charset="0"/>
                <a:cs typeface="Times New Roman" panose="02020603050405020304" pitchFamily="18" charset="0"/>
              </a:rPr>
              <a:t>7 ÷ 2 years = 1 + 2 + ½ years = 3½ years</a:t>
            </a:r>
          </a:p>
          <a:p>
            <a:pPr marL="0" indent="0">
              <a:spcBef>
                <a:spcPts val="300"/>
              </a:spcBef>
              <a:buFont typeface="Arial" charset="0"/>
              <a:buNone/>
            </a:pPr>
            <a:r>
              <a:rPr lang="en-US" sz="1600" b="1" dirty="0">
                <a:latin typeface="Times New Roman" panose="02020603050405020304" pitchFamily="18" charset="0"/>
                <a:cs typeface="Times New Roman" panose="02020603050405020304" pitchFamily="18" charset="0"/>
              </a:rPr>
              <a:t>1,260 days ÷ 3½ years = </a:t>
            </a:r>
            <a:r>
              <a:rPr lang="en-US" sz="1600" b="1" u="sng" dirty="0">
                <a:latin typeface="Times New Roman" panose="02020603050405020304" pitchFamily="18" charset="0"/>
                <a:cs typeface="Times New Roman" panose="02020603050405020304" pitchFamily="18" charset="0"/>
              </a:rPr>
              <a:t>360 days/year</a:t>
            </a:r>
          </a:p>
        </p:txBody>
      </p:sp>
      <p:sp>
        <p:nvSpPr>
          <p:cNvPr id="5" name="Title 1">
            <a:extLst>
              <a:ext uri="{FF2B5EF4-FFF2-40B4-BE49-F238E27FC236}">
                <a16:creationId xmlns:a16="http://schemas.microsoft.com/office/drawing/2014/main" id="{9AED2B11-5CA2-1483-F262-602DC2AC27A8}"/>
              </a:ext>
            </a:extLst>
          </p:cNvPr>
          <p:cNvSpPr txBox="1">
            <a:spLocks/>
          </p:cNvSpPr>
          <p:nvPr/>
        </p:nvSpPr>
        <p:spPr>
          <a:xfrm>
            <a:off x="0" y="0"/>
            <a:ext cx="9144000" cy="970547"/>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Prophetic Year</a:t>
            </a:r>
          </a:p>
        </p:txBody>
      </p:sp>
    </p:spTree>
    <p:custDataLst>
      <p:tags r:id="rId1"/>
    </p:custDataLst>
    <p:extLst>
      <p:ext uri="{BB962C8B-B14F-4D97-AF65-F5344CB8AC3E}">
        <p14:creationId xmlns:p14="http://schemas.microsoft.com/office/powerpoint/2010/main" val="32854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F36F0-6CCB-5ED3-73E0-E70AD33B64D5}"/>
              </a:ext>
            </a:extLst>
          </p:cNvPr>
          <p:cNvSpPr>
            <a:spLocks noGrp="1"/>
          </p:cNvSpPr>
          <p:nvPr>
            <p:ph type="title"/>
          </p:nvPr>
        </p:nvSpPr>
        <p:spPr>
          <a:xfrm>
            <a:off x="0" y="0"/>
            <a:ext cx="9144000" cy="1143000"/>
          </a:xfrm>
        </p:spPr>
        <p:txBody>
          <a:bodyPr/>
          <a:lstStyle/>
          <a:p>
            <a:r>
              <a:rPr lang="en-US" sz="5400" b="1" dirty="0"/>
              <a:t>The Decree</a:t>
            </a:r>
            <a:endParaRPr lang="en-US" b="1" dirty="0"/>
          </a:p>
        </p:txBody>
      </p:sp>
      <p:sp>
        <p:nvSpPr>
          <p:cNvPr id="3" name="Content Placeholder 2">
            <a:extLst>
              <a:ext uri="{FF2B5EF4-FFF2-40B4-BE49-F238E27FC236}">
                <a16:creationId xmlns:a16="http://schemas.microsoft.com/office/drawing/2014/main" id="{A23EF7AF-1025-BB62-34CA-25087B570E7F}"/>
              </a:ext>
            </a:extLst>
          </p:cNvPr>
          <p:cNvSpPr>
            <a:spLocks noGrp="1"/>
          </p:cNvSpPr>
          <p:nvPr>
            <p:ph idx="1"/>
          </p:nvPr>
        </p:nvSpPr>
        <p:spPr>
          <a:xfrm>
            <a:off x="0" y="2076450"/>
            <a:ext cx="9144000" cy="2335130"/>
          </a:xfrm>
        </p:spPr>
        <p:txBody>
          <a:bodyPr/>
          <a:lstStyle/>
          <a:p>
            <a:r>
              <a:rPr lang="en-US" sz="2000" dirty="0">
                <a:latin typeface="Times New Roman" panose="02020603050405020304" pitchFamily="18" charset="0"/>
                <a:cs typeface="Times New Roman" panose="02020603050405020304" pitchFamily="18" charset="0"/>
              </a:rPr>
              <a:t>Which decree marks the beginning of the time period?</a:t>
            </a:r>
          </a:p>
          <a:p>
            <a:pPr marL="0" indent="0">
              <a:buNone/>
            </a:pPr>
            <a:r>
              <a:rPr lang="en-US" sz="2000" b="1">
                <a:solidFill>
                  <a:srgbClr val="7030A0"/>
                </a:solidFill>
                <a:latin typeface="Times New Roman" panose="02020603050405020304" pitchFamily="18" charset="0"/>
                <a:cs typeface="Times New Roman" panose="02020603050405020304" pitchFamily="18" charset="0"/>
              </a:rPr>
              <a:t>… From </a:t>
            </a:r>
            <a:r>
              <a:rPr lang="en-US" sz="2000" b="1" dirty="0">
                <a:solidFill>
                  <a:srgbClr val="7030A0"/>
                </a:solidFill>
                <a:latin typeface="Times New Roman" panose="02020603050405020304" pitchFamily="18" charset="0"/>
                <a:cs typeface="Times New Roman" panose="02020603050405020304" pitchFamily="18" charset="0"/>
              </a:rPr>
              <a:t>the time the word goes out to restore and rebuild </a:t>
            </a:r>
            <a:r>
              <a:rPr lang="en-US" sz="2000" b="1">
                <a:solidFill>
                  <a:srgbClr val="7030A0"/>
                </a:solidFill>
                <a:latin typeface="Times New Roman" panose="02020603050405020304" pitchFamily="18" charset="0"/>
                <a:cs typeface="Times New Roman" panose="02020603050405020304" pitchFamily="18" charset="0"/>
              </a:rPr>
              <a:t>Jerusalem…</a:t>
            </a:r>
            <a:endParaRPr lang="en-US" sz="2000" b="1" dirty="0">
              <a:solidFill>
                <a:srgbClr val="7030A0"/>
              </a:solidFill>
              <a:latin typeface="Times New Roman" panose="02020603050405020304" pitchFamily="18" charset="0"/>
              <a:cs typeface="Times New Roman" panose="02020603050405020304" pitchFamily="18" charset="0"/>
            </a:endParaRPr>
          </a:p>
          <a:p>
            <a:pPr lvl="1"/>
            <a:r>
              <a:rPr lang="en-US" sz="2000" dirty="0">
                <a:latin typeface="Times New Roman" panose="02020603050405020304" pitchFamily="18" charset="0"/>
                <a:cs typeface="Times New Roman" panose="02020603050405020304" pitchFamily="18" charset="0"/>
              </a:rPr>
              <a:t>King Cyrus’ decree was to rebuild the temple.</a:t>
            </a:r>
          </a:p>
          <a:p>
            <a:pPr lvl="1"/>
            <a:r>
              <a:rPr lang="en-US" sz="2000" dirty="0">
                <a:latin typeface="Times New Roman" panose="02020603050405020304" pitchFamily="18" charset="0"/>
                <a:cs typeface="Times New Roman" panose="02020603050405020304" pitchFamily="18" charset="0"/>
              </a:rPr>
              <a:t>King Artaxerxes’ decree was to rebuild Jerusalem.</a:t>
            </a:r>
          </a:p>
          <a:p>
            <a:pPr lvl="2"/>
            <a:r>
              <a:rPr lang="en-US" sz="2000" dirty="0">
                <a:latin typeface="Times New Roman" panose="02020603050405020304" pitchFamily="18" charset="0"/>
                <a:cs typeface="Times New Roman" panose="02020603050405020304" pitchFamily="18" charset="0"/>
              </a:rPr>
              <a:t>So this is the correct decree.</a:t>
            </a:r>
          </a:p>
          <a:p>
            <a:pPr lvl="2"/>
            <a:r>
              <a:rPr lang="en-US" sz="2000" dirty="0">
                <a:latin typeface="Times New Roman" panose="02020603050405020304" pitchFamily="18" charset="0"/>
                <a:cs typeface="Times New Roman" panose="02020603050405020304" pitchFamily="18" charset="0"/>
              </a:rPr>
              <a:t>The beginning of the time period is 444 </a:t>
            </a:r>
            <a:r>
              <a:rPr lang="en-US" sz="2000">
                <a:latin typeface="Times New Roman" panose="02020603050405020304" pitchFamily="18" charset="0"/>
                <a:cs typeface="Times New Roman" panose="02020603050405020304" pitchFamily="18" charset="0"/>
              </a:rPr>
              <a:t>BC.</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09532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356D51D-AE62-515D-BB62-3C8D9C91D418}"/>
              </a:ext>
            </a:extLst>
          </p:cNvPr>
          <p:cNvSpPr>
            <a:spLocks noGrp="1"/>
          </p:cNvSpPr>
          <p:nvPr>
            <p:ph type="title"/>
          </p:nvPr>
        </p:nvSpPr>
        <p:spPr>
          <a:xfrm>
            <a:off x="0" y="0"/>
            <a:ext cx="9144000" cy="1583266"/>
          </a:xfrm>
        </p:spPr>
        <p:txBody>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Two Time Periods</a:t>
            </a:r>
          </a:p>
        </p:txBody>
      </p:sp>
      <p:sp>
        <p:nvSpPr>
          <p:cNvPr id="7" name="Content Placeholder 2">
            <a:extLst>
              <a:ext uri="{FF2B5EF4-FFF2-40B4-BE49-F238E27FC236}">
                <a16:creationId xmlns:a16="http://schemas.microsoft.com/office/drawing/2014/main" id="{D39D7891-5A65-5D8D-A73C-BF9E077BE82E}"/>
              </a:ext>
            </a:extLst>
          </p:cNvPr>
          <p:cNvSpPr>
            <a:spLocks noGrp="1"/>
          </p:cNvSpPr>
          <p:nvPr>
            <p:ph idx="1"/>
          </p:nvPr>
        </p:nvSpPr>
        <p:spPr>
          <a:xfrm>
            <a:off x="0" y="1411705"/>
            <a:ext cx="9144000" cy="1395662"/>
          </a:xfrm>
        </p:spPr>
        <p:txBody>
          <a:bodyPr>
            <a:noAutofit/>
          </a:bodyPr>
          <a:lstStyle/>
          <a:p>
            <a:pPr>
              <a:spcBef>
                <a:spcPts val="600"/>
              </a:spcBef>
            </a:pPr>
            <a:r>
              <a:rPr lang="en-US" sz="2400" dirty="0">
                <a:latin typeface="Times New Roman" pitchFamily="18" charset="0"/>
                <a:cs typeface="Times New Roman" pitchFamily="18" charset="0"/>
              </a:rPr>
              <a:t>Why would the angel say “7 sevens and 62 sevens” if he meant “69 sevens?”</a:t>
            </a:r>
          </a:p>
          <a:p>
            <a:pPr lvl="1">
              <a:spcBef>
                <a:spcPts val="600"/>
              </a:spcBef>
            </a:pPr>
            <a:r>
              <a:rPr lang="en-US" sz="2000" dirty="0">
                <a:latin typeface="Times New Roman" pitchFamily="18" charset="0"/>
                <a:cs typeface="Times New Roman" pitchFamily="18" charset="0"/>
              </a:rPr>
              <a:t>Maybe the rebuilding of Jerusalem was completed after 7 sevens.</a:t>
            </a:r>
          </a:p>
          <a:p>
            <a:pPr lvl="1">
              <a:spcBef>
                <a:spcPts val="600"/>
              </a:spcBef>
            </a:pPr>
            <a:endParaRPr lang="en-US" sz="2000" dirty="0">
              <a:latin typeface="Times New Roman" pitchFamily="18" charset="0"/>
              <a:cs typeface="Times New Roman" pitchFamily="18" charset="0"/>
            </a:endParaRPr>
          </a:p>
          <a:p>
            <a:pPr lvl="1">
              <a:spcBef>
                <a:spcPts val="600"/>
              </a:spcBef>
            </a:pPr>
            <a:endParaRPr lang="en-US" sz="2000" dirty="0">
              <a:latin typeface="Times New Roman" pitchFamily="18" charset="0"/>
              <a:cs typeface="Times New Roman" pitchFamily="18" charset="0"/>
            </a:endParaRPr>
          </a:p>
        </p:txBody>
      </p:sp>
      <p:sp>
        <p:nvSpPr>
          <p:cNvPr id="2" name="Content Placeholder 2">
            <a:extLst>
              <a:ext uri="{FF2B5EF4-FFF2-40B4-BE49-F238E27FC236}">
                <a16:creationId xmlns:a16="http://schemas.microsoft.com/office/drawing/2014/main" id="{038DBCA9-FD67-E881-1010-56628EBFB7AC}"/>
              </a:ext>
            </a:extLst>
          </p:cNvPr>
          <p:cNvSpPr txBox="1">
            <a:spLocks/>
          </p:cNvSpPr>
          <p:nvPr/>
        </p:nvSpPr>
        <p:spPr bwMode="auto">
          <a:xfrm>
            <a:off x="1" y="2757903"/>
            <a:ext cx="9144000" cy="405999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0" i="0" u="none" strike="noStrike" kern="1200" cap="none" spc="0" normalizeH="0" baseline="0" noProof="0" dirty="0">
                <a:ln>
                  <a:noFill/>
                </a:ln>
                <a:solidFill>
                  <a:srgbClr val="7030A0"/>
                </a:solidFill>
                <a:effectLst/>
                <a:uLnTx/>
                <a:uFillTx/>
                <a:latin typeface="Calibri"/>
                <a:ea typeface="+mn-ea"/>
                <a:cs typeface="+mn-cs"/>
              </a:rPr>
              <a:t>“Know and understand this: From the time the word goes out to restore and rebuild Jerusalem until the Anointed One, the ruler, comes, there will be </a:t>
            </a:r>
            <a:r>
              <a:rPr kumimoji="0" lang="en-US" sz="3200" b="0" i="0" u="none" strike="noStrike" kern="1200" cap="none" spc="0" normalizeH="0" baseline="0" noProof="0" dirty="0">
                <a:ln>
                  <a:noFill/>
                </a:ln>
                <a:solidFill>
                  <a:srgbClr val="00B050"/>
                </a:solidFill>
                <a:effectLst/>
                <a:uLnTx/>
                <a:uFillTx/>
                <a:latin typeface="Calibri"/>
                <a:ea typeface="+mn-ea"/>
                <a:cs typeface="+mn-cs"/>
              </a:rPr>
              <a:t>seven ‘sevens,’</a:t>
            </a:r>
            <a:r>
              <a:rPr kumimoji="0" lang="en-US" sz="3200" b="0" i="0" u="none" strike="noStrike" kern="1200" cap="none" spc="0" normalizeH="0" baseline="0" noProof="0" dirty="0">
                <a:ln>
                  <a:noFill/>
                </a:ln>
                <a:solidFill>
                  <a:srgbClr val="7030A0"/>
                </a:solidFill>
                <a:effectLst/>
                <a:uLnTx/>
                <a:uFillTx/>
                <a:latin typeface="Calibri"/>
                <a:ea typeface="+mn-ea"/>
                <a:cs typeface="+mn-cs"/>
              </a:rPr>
              <a:t> and </a:t>
            </a:r>
            <a:r>
              <a:rPr kumimoji="0" lang="en-US" sz="3200" b="0" i="0" u="none" strike="noStrike" kern="1200" cap="none" spc="0" normalizeH="0" baseline="0" noProof="0" dirty="0">
                <a:ln>
                  <a:noFill/>
                </a:ln>
                <a:solidFill>
                  <a:srgbClr val="C00000"/>
                </a:solidFill>
                <a:effectLst/>
                <a:uLnTx/>
                <a:uFillTx/>
                <a:latin typeface="Calibri"/>
                <a:ea typeface="+mn-ea"/>
                <a:cs typeface="+mn-cs"/>
              </a:rPr>
              <a:t>sixty-two ‘sevens.’</a:t>
            </a:r>
            <a:r>
              <a:rPr kumimoji="0" lang="en-US" sz="3200" b="0" i="0" u="none" strike="noStrike" kern="1200" cap="none" spc="0" normalizeH="0" baseline="0" noProof="0" dirty="0">
                <a:ln>
                  <a:noFill/>
                </a:ln>
                <a:solidFill>
                  <a:srgbClr val="7030A0"/>
                </a:solidFill>
                <a:effectLst/>
                <a:uLnTx/>
                <a:uFillTx/>
                <a:latin typeface="Calibri"/>
                <a:ea typeface="+mn-ea"/>
                <a:cs typeface="+mn-cs"/>
              </a:rPr>
              <a:t> </a:t>
            </a:r>
            <a:r>
              <a:rPr kumimoji="0" lang="en-US" sz="3200" b="0" i="0" u="none" strike="noStrike" kern="1200" cap="none" spc="0" normalizeH="0" baseline="0" noProof="0" dirty="0">
                <a:ln>
                  <a:noFill/>
                </a:ln>
                <a:solidFill>
                  <a:srgbClr val="00B050"/>
                </a:solidFill>
                <a:effectLst/>
                <a:uLnTx/>
                <a:uFillTx/>
                <a:latin typeface="Calibri"/>
                <a:ea typeface="+mn-ea"/>
                <a:cs typeface="+mn-cs"/>
              </a:rPr>
              <a:t>It will be rebuilt with streets and a trench, but in times of trouble.</a:t>
            </a:r>
            <a:r>
              <a:rPr kumimoji="0" lang="en-US" sz="3200" b="0" i="0" u="none" strike="noStrike" kern="1200" cap="none" spc="0" normalizeH="0" baseline="0" noProof="0" dirty="0">
                <a:ln>
                  <a:noFill/>
                </a:ln>
                <a:solidFill>
                  <a:srgbClr val="7030A0"/>
                </a:solidFill>
                <a:effectLst/>
                <a:uLnTx/>
                <a:uFillTx/>
                <a:latin typeface="Calibri"/>
                <a:ea typeface="+mn-ea"/>
                <a:cs typeface="+mn-cs"/>
              </a:rPr>
              <a:t> After the sixty-two ‘sevens,’ </a:t>
            </a:r>
            <a:r>
              <a:rPr kumimoji="0" lang="en-US" sz="3200" b="0" i="0" u="none" strike="noStrike" kern="1200" cap="none" spc="0" normalizeH="0" baseline="0" noProof="0" dirty="0">
                <a:ln>
                  <a:noFill/>
                </a:ln>
                <a:solidFill>
                  <a:srgbClr val="C00000"/>
                </a:solidFill>
                <a:effectLst/>
                <a:uLnTx/>
                <a:uFillTx/>
                <a:latin typeface="Calibri"/>
                <a:ea typeface="+mn-ea"/>
                <a:cs typeface="+mn-cs"/>
              </a:rPr>
              <a:t>the Anointed One will be put to death and will have nothing</a:t>
            </a:r>
            <a:r>
              <a:rPr kumimoji="0" lang="en-US" sz="3200" b="0" i="0" u="none" strike="noStrike" kern="1200" cap="none" spc="0" normalizeH="0" baseline="0" noProof="0" dirty="0">
                <a:ln>
                  <a:noFill/>
                </a:ln>
                <a:solidFill>
                  <a:srgbClr val="7030A0"/>
                </a:solidFill>
                <a:effectLst/>
                <a:uLnTx/>
                <a:uFillTx/>
                <a:latin typeface="Calibri"/>
                <a:ea typeface="+mn-ea"/>
                <a:cs typeface="+mn-cs"/>
              </a:rPr>
              <a:t>…”[NIV]</a:t>
            </a:r>
            <a:endParaRPr kumimoji="0" lang="en-US" sz="4000" b="0" i="0" u="none" strike="noStrike" kern="1200" cap="none" spc="0" normalizeH="0" baseline="0" noProof="0" dirty="0">
              <a:ln>
                <a:noFill/>
              </a:ln>
              <a:solidFill>
                <a:sysClr val="windowText" lastClr="000000"/>
              </a:solidFill>
              <a:effectLst/>
              <a:uLnTx/>
              <a:uFillTx/>
              <a:latin typeface="Calibri"/>
              <a:ea typeface="+mn-ea"/>
              <a:cs typeface="RmzVilna" pitchFamily="2" charset="-79"/>
            </a:endParaRPr>
          </a:p>
        </p:txBody>
      </p:sp>
    </p:spTree>
    <p:custDataLst>
      <p:tags r:id="rId1"/>
    </p:custDataLst>
    <p:extLst>
      <p:ext uri="{BB962C8B-B14F-4D97-AF65-F5344CB8AC3E}">
        <p14:creationId xmlns:p14="http://schemas.microsoft.com/office/powerpoint/2010/main" val="547275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EE07F35-6F93-0CE7-021E-1761ABD82601}"/>
              </a:ext>
            </a:extLst>
          </p:cNvPr>
          <p:cNvSpPr>
            <a:spLocks noGrp="1"/>
          </p:cNvSpPr>
          <p:nvPr>
            <p:ph type="title"/>
          </p:nvPr>
        </p:nvSpPr>
        <p:spPr>
          <a:xfrm>
            <a:off x="0" y="0"/>
            <a:ext cx="9144000" cy="745067"/>
          </a:xfrm>
        </p:spPr>
        <p:txBody>
          <a:bodyPr/>
          <a:lstStyle/>
          <a:p>
            <a:pPr algn="ctr"/>
            <a:r>
              <a:rPr lang="en-US" sz="4400" b="1" dirty="0"/>
              <a:t>A Jewish Seeker’s Reaction</a:t>
            </a:r>
          </a:p>
        </p:txBody>
      </p:sp>
      <p:sp>
        <p:nvSpPr>
          <p:cNvPr id="7" name="Content Placeholder 2">
            <a:extLst>
              <a:ext uri="{FF2B5EF4-FFF2-40B4-BE49-F238E27FC236}">
                <a16:creationId xmlns:a16="http://schemas.microsoft.com/office/drawing/2014/main" id="{AC15B33B-6588-2DA2-A6CA-33D7068A125A}"/>
              </a:ext>
            </a:extLst>
          </p:cNvPr>
          <p:cNvSpPr>
            <a:spLocks noGrp="1"/>
          </p:cNvSpPr>
          <p:nvPr>
            <p:ph idx="1"/>
          </p:nvPr>
        </p:nvSpPr>
        <p:spPr>
          <a:xfrm>
            <a:off x="228600" y="1337511"/>
            <a:ext cx="8534400" cy="4182979"/>
          </a:xfrm>
        </p:spPr>
        <p:txBody>
          <a:bodyPr>
            <a:normAutofit/>
          </a:bodyPr>
          <a:lstStyle/>
          <a:p>
            <a:pPr algn="just">
              <a:buNone/>
            </a:pPr>
            <a:r>
              <a:rPr lang="en-US" sz="2000">
                <a:latin typeface="Times New Roman" panose="02020603050405020304" pitchFamily="18" charset="0"/>
                <a:cs typeface="Times New Roman" panose="02020603050405020304" pitchFamily="18" charset="0"/>
              </a:rPr>
              <a:t>     The </a:t>
            </a:r>
            <a:r>
              <a:rPr lang="en-US" sz="2000" dirty="0">
                <a:latin typeface="Times New Roman" panose="02020603050405020304" pitchFamily="18" charset="0"/>
                <a:cs typeface="Times New Roman" panose="02020603050405020304" pitchFamily="18" charset="0"/>
              </a:rPr>
              <a:t>commentators apparently had much difficulty with these verses, and only a few attempted to comment on this passage. All of them were following the lead of Rashi, of the eleventh century, who said the Hebrew word </a:t>
            </a:r>
            <a:r>
              <a:rPr lang="en-US" sz="2000" i="1" dirty="0">
                <a:latin typeface="Times New Roman" panose="02020603050405020304" pitchFamily="18" charset="0"/>
                <a:cs typeface="Times New Roman" panose="02020603050405020304" pitchFamily="18" charset="0"/>
              </a:rPr>
              <a:t>mashiakh </a:t>
            </a:r>
            <a:r>
              <a:rPr lang="en-US" sz="2000" dirty="0">
                <a:latin typeface="Times New Roman" panose="02020603050405020304" pitchFamily="18" charset="0"/>
                <a:cs typeface="Times New Roman" panose="02020603050405020304" pitchFamily="18" charset="0"/>
              </a:rPr>
              <a:t>referred to King Agrippa. Agrippa was slain shortly before the Romans destroyed the second temple.  …But somehow it was incredible, even to me, that the Messiah in Daniel should refer to King Agrippa. He was an insignificant king who ruled Israel by the permission of Rome, and he was not of the House of David. Daniel was regarded as the prophet ‘par excellence’ of Messiah’s coming. Yet, when the Hebrew word </a:t>
            </a:r>
            <a:r>
              <a:rPr lang="en-US" sz="2000" i="1" dirty="0">
                <a:latin typeface="Times New Roman" panose="02020603050405020304" pitchFamily="18" charset="0"/>
                <a:cs typeface="Times New Roman" panose="02020603050405020304" pitchFamily="18" charset="0"/>
              </a:rPr>
              <a:t>mashiakh</a:t>
            </a:r>
            <a:r>
              <a:rPr lang="en-US" sz="2000" dirty="0">
                <a:latin typeface="Times New Roman" panose="02020603050405020304" pitchFamily="18" charset="0"/>
                <a:cs typeface="Times New Roman" panose="02020603050405020304" pitchFamily="18" charset="0"/>
              </a:rPr>
              <a:t> was mentioned, a revelation of God after much fasting and prayer on the part of the prophet, the reference is relegated to a selfish, opulent Edomite king. That simply could not </a:t>
            </a:r>
            <a:r>
              <a:rPr lang="en-US" sz="2000">
                <a:latin typeface="Times New Roman" panose="02020603050405020304" pitchFamily="18" charset="0"/>
                <a:cs typeface="Times New Roman" panose="02020603050405020304" pitchFamily="18" charset="0"/>
              </a:rPr>
              <a:t>be! </a:t>
            </a:r>
            <a:r>
              <a:rPr lang="en-US" sz="2000" dirty="0">
                <a:latin typeface="Times New Roman" panose="02020603050405020304" pitchFamily="18" charset="0"/>
                <a:cs typeface="Times New Roman" panose="02020603050405020304" pitchFamily="18" charset="0"/>
              </a:rPr>
              <a:t>	       </a:t>
            </a:r>
          </a:p>
          <a:p>
            <a:pPr algn="just">
              <a:buNone/>
            </a:pPr>
            <a:r>
              <a:rPr lang="en-US" sz="2000" dirty="0">
                <a:latin typeface="Times New Roman" panose="02020603050405020304" pitchFamily="18" charset="0"/>
                <a:cs typeface="Times New Roman" panose="02020603050405020304" pitchFamily="18" charset="0"/>
              </a:rPr>
              <a:t>		           (Rachmiel Frydland, </a:t>
            </a:r>
            <a:r>
              <a:rPr lang="en-US" sz="2000" i="1" dirty="0">
                <a:latin typeface="Times New Roman" panose="02020603050405020304" pitchFamily="18" charset="0"/>
                <a:cs typeface="Times New Roman" panose="02020603050405020304" pitchFamily="18" charset="0"/>
              </a:rPr>
              <a:t>When Being Jewish Was A Crime</a:t>
            </a:r>
            <a:r>
              <a:rPr lang="en-US" sz="2000" dirty="0">
                <a:latin typeface="Times New Roman" panose="02020603050405020304" pitchFamily="18" charset="0"/>
                <a:cs typeface="Times New Roman" panose="02020603050405020304" pitchFamily="18" charset="0"/>
              </a:rPr>
              <a:t>)</a:t>
            </a:r>
          </a:p>
          <a:p>
            <a:endParaRPr lang="en-US" sz="2000" dirty="0">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918641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0" y="0"/>
            <a:ext cx="9144000" cy="687888"/>
          </a:xfrm>
        </p:spPr>
        <p:txBody>
          <a:bodyPr/>
          <a:lstStyle/>
          <a:p>
            <a:r>
              <a:rPr lang="en-US" sz="5400" b="1" dirty="0"/>
              <a:t>In Conclusion</a:t>
            </a:r>
          </a:p>
        </p:txBody>
      </p:sp>
      <p:sp>
        <p:nvSpPr>
          <p:cNvPr id="10243" name="Content Placeholder 2"/>
          <p:cNvSpPr>
            <a:spLocks noGrp="1"/>
          </p:cNvSpPr>
          <p:nvPr>
            <p:ph idx="1"/>
          </p:nvPr>
        </p:nvSpPr>
        <p:spPr>
          <a:xfrm>
            <a:off x="1800727" y="3170321"/>
            <a:ext cx="5542546" cy="517358"/>
          </a:xfrm>
        </p:spPr>
        <p:txBody>
          <a:bodyPr/>
          <a:lstStyle/>
          <a:p>
            <a:pPr marL="0" indent="0">
              <a:buNone/>
            </a:pPr>
            <a:r>
              <a:rPr lang="en-US" dirty="0"/>
              <a:t>You may decide who to believe.</a:t>
            </a:r>
            <a:endParaRPr lang="en-US" sz="4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0"/>
            <a:ext cx="9144000" cy="729916"/>
          </a:xfrm>
        </p:spPr>
        <p:txBody>
          <a:bodyPr/>
          <a:lstStyle/>
          <a:p>
            <a:r>
              <a:rPr lang="en-US" sz="5400" b="1" dirty="0">
                <a:latin typeface="Calibri" panose="020F0502020204030204" pitchFamily="34" charset="0"/>
                <a:ea typeface="Calibri" panose="020F0502020204030204" pitchFamily="34" charset="0"/>
                <a:cs typeface="Calibri" panose="020F0502020204030204" pitchFamily="34" charset="0"/>
              </a:rPr>
              <a:t>Daniel 9:25-26a</a:t>
            </a:r>
            <a:endParaRPr lang="en-US" sz="5400" b="1" dirty="0"/>
          </a:p>
        </p:txBody>
      </p:sp>
      <p:grpSp>
        <p:nvGrpSpPr>
          <p:cNvPr id="4" name="Group 3">
            <a:extLst>
              <a:ext uri="{FF2B5EF4-FFF2-40B4-BE49-F238E27FC236}">
                <a16:creationId xmlns:a16="http://schemas.microsoft.com/office/drawing/2014/main" id="{3408AAFE-364A-FC59-B56D-D971386C833B}"/>
              </a:ext>
            </a:extLst>
          </p:cNvPr>
          <p:cNvGrpSpPr/>
          <p:nvPr/>
        </p:nvGrpSpPr>
        <p:grpSpPr>
          <a:xfrm>
            <a:off x="6551929" y="862175"/>
            <a:ext cx="2391099" cy="934500"/>
            <a:chOff x="3306888" y="4189213"/>
            <a:chExt cx="2391099" cy="934500"/>
          </a:xfrm>
        </p:grpSpPr>
        <p:sp>
          <p:nvSpPr>
            <p:cNvPr id="5" name="Rectangle 4">
              <a:extLst>
                <a:ext uri="{FF2B5EF4-FFF2-40B4-BE49-F238E27FC236}">
                  <a16:creationId xmlns:a16="http://schemas.microsoft.com/office/drawing/2014/main" id="{AA4D10E5-E9BE-AD3F-B4C2-21847F58F1B7}"/>
                </a:ext>
              </a:extLst>
            </p:cNvPr>
            <p:cNvSpPr/>
            <p:nvPr/>
          </p:nvSpPr>
          <p:spPr>
            <a:xfrm>
              <a:off x="3306888" y="4599281"/>
              <a:ext cx="1497526" cy="524432"/>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a:extLst>
                <a:ext uri="{FF2B5EF4-FFF2-40B4-BE49-F238E27FC236}">
                  <a16:creationId xmlns:a16="http://schemas.microsoft.com/office/drawing/2014/main" id="{CB045975-6DB1-92DE-CE52-836507C30708}"/>
                </a:ext>
              </a:extLst>
            </p:cNvPr>
            <p:cNvGrpSpPr/>
            <p:nvPr/>
          </p:nvGrpSpPr>
          <p:grpSpPr>
            <a:xfrm>
              <a:off x="4055651" y="4189213"/>
              <a:ext cx="1642336" cy="410068"/>
              <a:chOff x="4055651" y="4189213"/>
              <a:chExt cx="1642336" cy="410068"/>
            </a:xfrm>
          </p:grpSpPr>
          <p:sp>
            <p:nvSpPr>
              <p:cNvPr id="13" name="TextBox 12">
                <a:extLst>
                  <a:ext uri="{FF2B5EF4-FFF2-40B4-BE49-F238E27FC236}">
                    <a16:creationId xmlns:a16="http://schemas.microsoft.com/office/drawing/2014/main" id="{94763F5C-15DA-CE2F-EFCC-1CD8E0E90AA3}"/>
                  </a:ext>
                </a:extLst>
              </p:cNvPr>
              <p:cNvSpPr txBox="1"/>
              <p:nvPr/>
            </p:nvSpPr>
            <p:spPr>
              <a:xfrm>
                <a:off x="4743880" y="4189213"/>
                <a:ext cx="954107" cy="369332"/>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444 BC</a:t>
                </a:r>
              </a:p>
            </p:txBody>
          </p:sp>
          <p:cxnSp>
            <p:nvCxnSpPr>
              <p:cNvPr id="14" name="Straight Arrow Connector 13">
                <a:extLst>
                  <a:ext uri="{FF2B5EF4-FFF2-40B4-BE49-F238E27FC236}">
                    <a16:creationId xmlns:a16="http://schemas.microsoft.com/office/drawing/2014/main" id="{A98E85E4-C2DA-67DC-C14B-8FCADFA979C7}"/>
                  </a:ext>
                </a:extLst>
              </p:cNvPr>
              <p:cNvCxnSpPr>
                <a:cxnSpLocks/>
                <a:stCxn id="5" idx="0"/>
                <a:endCxn id="13" idx="1"/>
              </p:cNvCxnSpPr>
              <p:nvPr/>
            </p:nvCxnSpPr>
            <p:spPr>
              <a:xfrm flipV="1">
                <a:off x="4055651" y="4373879"/>
                <a:ext cx="688229" cy="225402"/>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15" name="Group 14">
            <a:extLst>
              <a:ext uri="{FF2B5EF4-FFF2-40B4-BE49-F238E27FC236}">
                <a16:creationId xmlns:a16="http://schemas.microsoft.com/office/drawing/2014/main" id="{4FB4F0A1-D780-7F84-FDAD-1B0B71F8DE80}"/>
              </a:ext>
            </a:extLst>
          </p:cNvPr>
          <p:cNvGrpSpPr/>
          <p:nvPr/>
        </p:nvGrpSpPr>
        <p:grpSpPr>
          <a:xfrm>
            <a:off x="50733" y="522278"/>
            <a:ext cx="2792977" cy="1769521"/>
            <a:chOff x="3444339" y="3415397"/>
            <a:chExt cx="2792977" cy="1769521"/>
          </a:xfrm>
        </p:grpSpPr>
        <p:sp>
          <p:nvSpPr>
            <p:cNvPr id="16" name="Rectangle 15">
              <a:extLst>
                <a:ext uri="{FF2B5EF4-FFF2-40B4-BE49-F238E27FC236}">
                  <a16:creationId xmlns:a16="http://schemas.microsoft.com/office/drawing/2014/main" id="{92AD3BA1-BA9D-A0D0-90AA-59F09DBF40C5}"/>
                </a:ext>
              </a:extLst>
            </p:cNvPr>
            <p:cNvSpPr/>
            <p:nvPr/>
          </p:nvSpPr>
          <p:spPr>
            <a:xfrm>
              <a:off x="4650040" y="4642851"/>
              <a:ext cx="1587276" cy="542067"/>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 name="Group 16">
              <a:extLst>
                <a:ext uri="{FF2B5EF4-FFF2-40B4-BE49-F238E27FC236}">
                  <a16:creationId xmlns:a16="http://schemas.microsoft.com/office/drawing/2014/main" id="{6A31E55E-7B29-CBF4-EDFD-9C97758918F4}"/>
                </a:ext>
              </a:extLst>
            </p:cNvPr>
            <p:cNvGrpSpPr/>
            <p:nvPr/>
          </p:nvGrpSpPr>
          <p:grpSpPr>
            <a:xfrm>
              <a:off x="3444339" y="3415397"/>
              <a:ext cx="1338828" cy="1498488"/>
              <a:chOff x="3444339" y="3415397"/>
              <a:chExt cx="1338828" cy="1498488"/>
            </a:xfrm>
          </p:grpSpPr>
          <p:sp>
            <p:nvSpPr>
              <p:cNvPr id="18" name="TextBox 17">
                <a:extLst>
                  <a:ext uri="{FF2B5EF4-FFF2-40B4-BE49-F238E27FC236}">
                    <a16:creationId xmlns:a16="http://schemas.microsoft.com/office/drawing/2014/main" id="{12CEF7BD-E912-CBE5-FA72-805B234E199D}"/>
                  </a:ext>
                </a:extLst>
              </p:cNvPr>
              <p:cNvSpPr txBox="1"/>
              <p:nvPr/>
            </p:nvSpPr>
            <p:spPr>
              <a:xfrm>
                <a:off x="3444339" y="3415397"/>
                <a:ext cx="1338828" cy="646331"/>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Artaxerxes’</a:t>
                </a:r>
              </a:p>
              <a:p>
                <a:pPr algn="ctr"/>
                <a:r>
                  <a:rPr lang="en-US" dirty="0">
                    <a:solidFill>
                      <a:srgbClr val="002060"/>
                    </a:solidFill>
                  </a:rPr>
                  <a:t>decree</a:t>
                </a:r>
              </a:p>
            </p:txBody>
          </p:sp>
          <p:cxnSp>
            <p:nvCxnSpPr>
              <p:cNvPr id="19" name="Straight Arrow Connector 18">
                <a:extLst>
                  <a:ext uri="{FF2B5EF4-FFF2-40B4-BE49-F238E27FC236}">
                    <a16:creationId xmlns:a16="http://schemas.microsoft.com/office/drawing/2014/main" id="{6951C9DB-A5D0-E3B2-D122-45B7D7A0C6BD}"/>
                  </a:ext>
                </a:extLst>
              </p:cNvPr>
              <p:cNvCxnSpPr>
                <a:cxnSpLocks/>
                <a:stCxn id="16" idx="1"/>
                <a:endCxn id="18" idx="2"/>
              </p:cNvCxnSpPr>
              <p:nvPr/>
            </p:nvCxnSpPr>
            <p:spPr>
              <a:xfrm flipH="1" flipV="1">
                <a:off x="4113753" y="4061728"/>
                <a:ext cx="536287" cy="852157"/>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20" name="Group 19">
            <a:extLst>
              <a:ext uri="{FF2B5EF4-FFF2-40B4-BE49-F238E27FC236}">
                <a16:creationId xmlns:a16="http://schemas.microsoft.com/office/drawing/2014/main" id="{6850D67E-3CB9-87E6-8ECF-DDBFA27BBDCB}"/>
              </a:ext>
            </a:extLst>
          </p:cNvPr>
          <p:cNvGrpSpPr/>
          <p:nvPr/>
        </p:nvGrpSpPr>
        <p:grpSpPr>
          <a:xfrm>
            <a:off x="50733" y="2732945"/>
            <a:ext cx="3315869" cy="995452"/>
            <a:chOff x="3494992" y="4915561"/>
            <a:chExt cx="3315869" cy="995452"/>
          </a:xfrm>
        </p:grpSpPr>
        <p:sp>
          <p:nvSpPr>
            <p:cNvPr id="21" name="Rectangle 20">
              <a:extLst>
                <a:ext uri="{FF2B5EF4-FFF2-40B4-BE49-F238E27FC236}">
                  <a16:creationId xmlns:a16="http://schemas.microsoft.com/office/drawing/2014/main" id="{0F903D62-181C-C9E7-7FC2-57006E300AE3}"/>
                </a:ext>
              </a:extLst>
            </p:cNvPr>
            <p:cNvSpPr/>
            <p:nvPr/>
          </p:nvSpPr>
          <p:spPr>
            <a:xfrm>
              <a:off x="5660048" y="4915561"/>
              <a:ext cx="1150813" cy="52733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2" name="Group 21">
              <a:extLst>
                <a:ext uri="{FF2B5EF4-FFF2-40B4-BE49-F238E27FC236}">
                  <a16:creationId xmlns:a16="http://schemas.microsoft.com/office/drawing/2014/main" id="{62840A14-59C2-4F3C-42AD-DDEA67E836BB}"/>
                </a:ext>
              </a:extLst>
            </p:cNvPr>
            <p:cNvGrpSpPr/>
            <p:nvPr/>
          </p:nvGrpSpPr>
          <p:grpSpPr>
            <a:xfrm>
              <a:off x="3494992" y="5264682"/>
              <a:ext cx="2740463" cy="646331"/>
              <a:chOff x="3494992" y="5264682"/>
              <a:chExt cx="2740463" cy="646331"/>
            </a:xfrm>
          </p:grpSpPr>
          <p:sp>
            <p:nvSpPr>
              <p:cNvPr id="23" name="TextBox 22">
                <a:extLst>
                  <a:ext uri="{FF2B5EF4-FFF2-40B4-BE49-F238E27FC236}">
                    <a16:creationId xmlns:a16="http://schemas.microsoft.com/office/drawing/2014/main" id="{868493C0-623F-8408-B89E-82DD4ABCE3E4}"/>
                  </a:ext>
                </a:extLst>
              </p:cNvPr>
              <p:cNvSpPr txBox="1"/>
              <p:nvPr/>
            </p:nvSpPr>
            <p:spPr>
              <a:xfrm>
                <a:off x="3494992" y="5264682"/>
                <a:ext cx="1142999" cy="646331"/>
              </a:xfrm>
              <a:prstGeom prst="rect">
                <a:avLst/>
              </a:prstGeom>
              <a:solidFill>
                <a:schemeClr val="accent3">
                  <a:lumMod val="20000"/>
                  <a:lumOff val="80000"/>
                </a:schemeClr>
              </a:solidFill>
              <a:ln>
                <a:solidFill>
                  <a:srgbClr val="002060"/>
                </a:solidFill>
              </a:ln>
            </p:spPr>
            <p:txBody>
              <a:bodyPr wrap="square" rtlCol="0">
                <a:spAutoFit/>
              </a:bodyPr>
              <a:lstStyle/>
              <a:p>
                <a:pPr algn="ctr"/>
                <a:r>
                  <a:rPr lang="en-US" dirty="0">
                    <a:solidFill>
                      <a:srgbClr val="002060"/>
                    </a:solidFill>
                  </a:rPr>
                  <a:t>triumphal</a:t>
                </a:r>
              </a:p>
              <a:p>
                <a:pPr algn="ctr"/>
                <a:r>
                  <a:rPr lang="en-US" dirty="0">
                    <a:solidFill>
                      <a:srgbClr val="002060"/>
                    </a:solidFill>
                  </a:rPr>
                  <a:t>entry</a:t>
                </a:r>
              </a:p>
            </p:txBody>
          </p:sp>
          <p:cxnSp>
            <p:nvCxnSpPr>
              <p:cNvPr id="27" name="Straight Arrow Connector 26">
                <a:extLst>
                  <a:ext uri="{FF2B5EF4-FFF2-40B4-BE49-F238E27FC236}">
                    <a16:creationId xmlns:a16="http://schemas.microsoft.com/office/drawing/2014/main" id="{83AE36AC-7324-54A0-3AD5-AD7D110238EA}"/>
                  </a:ext>
                </a:extLst>
              </p:cNvPr>
              <p:cNvCxnSpPr>
                <a:cxnSpLocks/>
                <a:stCxn id="21" idx="2"/>
                <a:endCxn id="23" idx="3"/>
              </p:cNvCxnSpPr>
              <p:nvPr/>
            </p:nvCxnSpPr>
            <p:spPr>
              <a:xfrm flipH="1">
                <a:off x="4637991" y="5442891"/>
                <a:ext cx="1597464" cy="144957"/>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33" name="Group 32">
            <a:extLst>
              <a:ext uri="{FF2B5EF4-FFF2-40B4-BE49-F238E27FC236}">
                <a16:creationId xmlns:a16="http://schemas.microsoft.com/office/drawing/2014/main" id="{39B8CB78-FFD7-C7BC-35D5-3270EA0777C9}"/>
              </a:ext>
            </a:extLst>
          </p:cNvPr>
          <p:cNvGrpSpPr/>
          <p:nvPr/>
        </p:nvGrpSpPr>
        <p:grpSpPr>
          <a:xfrm>
            <a:off x="6772703" y="2798381"/>
            <a:ext cx="2342690" cy="661819"/>
            <a:chOff x="1723923" y="4754781"/>
            <a:chExt cx="2342690" cy="661819"/>
          </a:xfrm>
        </p:grpSpPr>
        <p:sp>
          <p:nvSpPr>
            <p:cNvPr id="42" name="Rectangle 41">
              <a:extLst>
                <a:ext uri="{FF2B5EF4-FFF2-40B4-BE49-F238E27FC236}">
                  <a16:creationId xmlns:a16="http://schemas.microsoft.com/office/drawing/2014/main" id="{0A0BBF4C-B1EE-B01B-3CC2-C856D71745D9}"/>
                </a:ext>
              </a:extLst>
            </p:cNvPr>
            <p:cNvSpPr/>
            <p:nvPr/>
          </p:nvSpPr>
          <p:spPr>
            <a:xfrm>
              <a:off x="1723923" y="4754781"/>
              <a:ext cx="1177565" cy="52712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52CCD324-813C-8819-DD67-12226ED5D4B4}"/>
                </a:ext>
              </a:extLst>
            </p:cNvPr>
            <p:cNvGrpSpPr/>
            <p:nvPr/>
          </p:nvGrpSpPr>
          <p:grpSpPr>
            <a:xfrm>
              <a:off x="2901488" y="5018341"/>
              <a:ext cx="1165125" cy="398259"/>
              <a:chOff x="2901488" y="5018341"/>
              <a:chExt cx="1165125" cy="398259"/>
            </a:xfrm>
          </p:grpSpPr>
          <p:sp>
            <p:nvSpPr>
              <p:cNvPr id="36" name="TextBox 35">
                <a:extLst>
                  <a:ext uri="{FF2B5EF4-FFF2-40B4-BE49-F238E27FC236}">
                    <a16:creationId xmlns:a16="http://schemas.microsoft.com/office/drawing/2014/main" id="{61CC1FD2-F075-4A74-9456-E909D3DBE168}"/>
                  </a:ext>
                </a:extLst>
              </p:cNvPr>
              <p:cNvSpPr txBox="1"/>
              <p:nvPr/>
            </p:nvSpPr>
            <p:spPr>
              <a:xfrm>
                <a:off x="3125329" y="5047268"/>
                <a:ext cx="941284" cy="369332"/>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7 years</a:t>
                </a:r>
              </a:p>
            </p:txBody>
          </p:sp>
          <p:cxnSp>
            <p:nvCxnSpPr>
              <p:cNvPr id="39" name="Straight Arrow Connector 38">
                <a:extLst>
                  <a:ext uri="{FF2B5EF4-FFF2-40B4-BE49-F238E27FC236}">
                    <a16:creationId xmlns:a16="http://schemas.microsoft.com/office/drawing/2014/main" id="{4BFABDC1-DDD0-33CF-CCCF-109D5F8022B7}"/>
                  </a:ext>
                </a:extLst>
              </p:cNvPr>
              <p:cNvCxnSpPr>
                <a:cxnSpLocks/>
                <a:stCxn id="42" idx="3"/>
                <a:endCxn id="36" idx="1"/>
              </p:cNvCxnSpPr>
              <p:nvPr/>
            </p:nvCxnSpPr>
            <p:spPr>
              <a:xfrm>
                <a:off x="2901488" y="5018341"/>
                <a:ext cx="223841" cy="213593"/>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49" name="Group 48">
            <a:extLst>
              <a:ext uri="{FF2B5EF4-FFF2-40B4-BE49-F238E27FC236}">
                <a16:creationId xmlns:a16="http://schemas.microsoft.com/office/drawing/2014/main" id="{61A5B613-D6AD-374B-8DBD-DC2748E9FF2E}"/>
              </a:ext>
            </a:extLst>
          </p:cNvPr>
          <p:cNvGrpSpPr/>
          <p:nvPr/>
        </p:nvGrpSpPr>
        <p:grpSpPr>
          <a:xfrm>
            <a:off x="124728" y="4670880"/>
            <a:ext cx="3509759" cy="1392643"/>
            <a:chOff x="4561475" y="5543739"/>
            <a:chExt cx="3509759" cy="1414654"/>
          </a:xfrm>
        </p:grpSpPr>
        <p:sp>
          <p:nvSpPr>
            <p:cNvPr id="50" name="Rectangle 49">
              <a:extLst>
                <a:ext uri="{FF2B5EF4-FFF2-40B4-BE49-F238E27FC236}">
                  <a16:creationId xmlns:a16="http://schemas.microsoft.com/office/drawing/2014/main" id="{F785CAF3-EAD6-A645-1070-DCCC124BBD8E}"/>
                </a:ext>
              </a:extLst>
            </p:cNvPr>
            <p:cNvSpPr/>
            <p:nvPr/>
          </p:nvSpPr>
          <p:spPr>
            <a:xfrm>
              <a:off x="5712400" y="5543739"/>
              <a:ext cx="2358834" cy="524908"/>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1" name="Group 50">
              <a:extLst>
                <a:ext uri="{FF2B5EF4-FFF2-40B4-BE49-F238E27FC236}">
                  <a16:creationId xmlns:a16="http://schemas.microsoft.com/office/drawing/2014/main" id="{23334D58-20FD-6B8F-7E1D-5B1B237EE543}"/>
                </a:ext>
              </a:extLst>
            </p:cNvPr>
            <p:cNvGrpSpPr/>
            <p:nvPr/>
          </p:nvGrpSpPr>
          <p:grpSpPr>
            <a:xfrm>
              <a:off x="4561475" y="5806194"/>
              <a:ext cx="1497526" cy="1152199"/>
              <a:chOff x="4561475" y="5806194"/>
              <a:chExt cx="1497526" cy="1152199"/>
            </a:xfrm>
          </p:grpSpPr>
          <p:cxnSp>
            <p:nvCxnSpPr>
              <p:cNvPr id="52" name="Straight Arrow Connector 51">
                <a:extLst>
                  <a:ext uri="{FF2B5EF4-FFF2-40B4-BE49-F238E27FC236}">
                    <a16:creationId xmlns:a16="http://schemas.microsoft.com/office/drawing/2014/main" id="{562CEA7D-577F-7A53-72C6-72523912D76B}"/>
                  </a:ext>
                </a:extLst>
              </p:cNvPr>
              <p:cNvCxnSpPr>
                <a:cxnSpLocks/>
                <a:stCxn id="50" idx="1"/>
                <a:endCxn id="53" idx="0"/>
              </p:cNvCxnSpPr>
              <p:nvPr/>
            </p:nvCxnSpPr>
            <p:spPr>
              <a:xfrm flipH="1">
                <a:off x="5310238" y="5806194"/>
                <a:ext cx="402162" cy="782867"/>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874BCD66-117F-8D17-1FB0-C1ADBFF65194}"/>
                  </a:ext>
                </a:extLst>
              </p:cNvPr>
              <p:cNvSpPr txBox="1"/>
              <p:nvPr/>
            </p:nvSpPr>
            <p:spPr>
              <a:xfrm>
                <a:off x="4561475" y="6589061"/>
                <a:ext cx="1497526" cy="369332"/>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Jesus Christ</a:t>
                </a:r>
              </a:p>
            </p:txBody>
          </p:sp>
        </p:grpSp>
      </p:grpSp>
      <p:grpSp>
        <p:nvGrpSpPr>
          <p:cNvPr id="54" name="Group 53">
            <a:extLst>
              <a:ext uri="{FF2B5EF4-FFF2-40B4-BE49-F238E27FC236}">
                <a16:creationId xmlns:a16="http://schemas.microsoft.com/office/drawing/2014/main" id="{FA25948B-E997-E13F-DDC8-D504EC2AADAC}"/>
              </a:ext>
            </a:extLst>
          </p:cNvPr>
          <p:cNvGrpSpPr/>
          <p:nvPr/>
        </p:nvGrpSpPr>
        <p:grpSpPr>
          <a:xfrm>
            <a:off x="4811343" y="4757156"/>
            <a:ext cx="2171837" cy="1388311"/>
            <a:chOff x="7807737" y="5747114"/>
            <a:chExt cx="2171837" cy="1388311"/>
          </a:xfrm>
        </p:grpSpPr>
        <p:sp>
          <p:nvSpPr>
            <p:cNvPr id="55" name="Rectangle 54">
              <a:extLst>
                <a:ext uri="{FF2B5EF4-FFF2-40B4-BE49-F238E27FC236}">
                  <a16:creationId xmlns:a16="http://schemas.microsoft.com/office/drawing/2014/main" id="{7139F8BC-3DF8-C90F-D030-78AE91343C3B}"/>
                </a:ext>
              </a:extLst>
            </p:cNvPr>
            <p:cNvSpPr/>
            <p:nvPr/>
          </p:nvSpPr>
          <p:spPr>
            <a:xfrm>
              <a:off x="7807737" y="5747114"/>
              <a:ext cx="2171837" cy="509662"/>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6" name="Group 55">
              <a:extLst>
                <a:ext uri="{FF2B5EF4-FFF2-40B4-BE49-F238E27FC236}">
                  <a16:creationId xmlns:a16="http://schemas.microsoft.com/office/drawing/2014/main" id="{4C8A11BC-4F96-9418-2ECD-CB3053CA5174}"/>
                </a:ext>
              </a:extLst>
            </p:cNvPr>
            <p:cNvGrpSpPr/>
            <p:nvPr/>
          </p:nvGrpSpPr>
          <p:grpSpPr>
            <a:xfrm>
              <a:off x="8253023" y="6256776"/>
              <a:ext cx="1210588" cy="878649"/>
              <a:chOff x="8253023" y="6256776"/>
              <a:chExt cx="1210588" cy="878649"/>
            </a:xfrm>
          </p:grpSpPr>
          <p:cxnSp>
            <p:nvCxnSpPr>
              <p:cNvPr id="57" name="Straight Arrow Connector 56">
                <a:extLst>
                  <a:ext uri="{FF2B5EF4-FFF2-40B4-BE49-F238E27FC236}">
                    <a16:creationId xmlns:a16="http://schemas.microsoft.com/office/drawing/2014/main" id="{0C6D9A8F-44D7-6FAA-483A-A181DFD04F06}"/>
                  </a:ext>
                </a:extLst>
              </p:cNvPr>
              <p:cNvCxnSpPr>
                <a:cxnSpLocks/>
                <a:stCxn id="55" idx="2"/>
                <a:endCxn id="58" idx="0"/>
              </p:cNvCxnSpPr>
              <p:nvPr/>
            </p:nvCxnSpPr>
            <p:spPr>
              <a:xfrm flipH="1">
                <a:off x="8858317" y="6256776"/>
                <a:ext cx="35339" cy="509317"/>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46A97540-3598-E13F-7693-189A013EE39B}"/>
                  </a:ext>
                </a:extLst>
              </p:cNvPr>
              <p:cNvSpPr txBox="1"/>
              <p:nvPr/>
            </p:nvSpPr>
            <p:spPr>
              <a:xfrm>
                <a:off x="8253023" y="6766093"/>
                <a:ext cx="1210588" cy="369332"/>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crucifixion</a:t>
                </a:r>
              </a:p>
            </p:txBody>
          </p:sp>
        </p:grpSp>
      </p:grpSp>
      <p:grpSp>
        <p:nvGrpSpPr>
          <p:cNvPr id="24" name="Group 23">
            <a:extLst>
              <a:ext uri="{FF2B5EF4-FFF2-40B4-BE49-F238E27FC236}">
                <a16:creationId xmlns:a16="http://schemas.microsoft.com/office/drawing/2014/main" id="{51C91831-804E-EA6C-274C-C107755C21B4}"/>
              </a:ext>
            </a:extLst>
          </p:cNvPr>
          <p:cNvGrpSpPr/>
          <p:nvPr/>
        </p:nvGrpSpPr>
        <p:grpSpPr>
          <a:xfrm>
            <a:off x="3714034" y="3244232"/>
            <a:ext cx="5390501" cy="824488"/>
            <a:chOff x="-1353228" y="5126194"/>
            <a:chExt cx="5390501" cy="824488"/>
          </a:xfrm>
        </p:grpSpPr>
        <p:sp>
          <p:nvSpPr>
            <p:cNvPr id="32" name="Rectangle 31">
              <a:extLst>
                <a:ext uri="{FF2B5EF4-FFF2-40B4-BE49-F238E27FC236}">
                  <a16:creationId xmlns:a16="http://schemas.microsoft.com/office/drawing/2014/main" id="{07B66B39-B70B-C1E5-2F9D-DE15DEA7407D}"/>
                </a:ext>
              </a:extLst>
            </p:cNvPr>
            <p:cNvSpPr/>
            <p:nvPr/>
          </p:nvSpPr>
          <p:spPr>
            <a:xfrm>
              <a:off x="-1353228" y="5126194"/>
              <a:ext cx="1150813" cy="516739"/>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6" name="Group 25">
              <a:extLst>
                <a:ext uri="{FF2B5EF4-FFF2-40B4-BE49-F238E27FC236}">
                  <a16:creationId xmlns:a16="http://schemas.microsoft.com/office/drawing/2014/main" id="{3482A95C-A6CB-415F-5627-1DBDC59098AB}"/>
                </a:ext>
              </a:extLst>
            </p:cNvPr>
            <p:cNvGrpSpPr/>
            <p:nvPr/>
          </p:nvGrpSpPr>
          <p:grpSpPr>
            <a:xfrm>
              <a:off x="-202415" y="5384564"/>
              <a:ext cx="4239688" cy="566118"/>
              <a:chOff x="-202415" y="5384564"/>
              <a:chExt cx="4239688" cy="566118"/>
            </a:xfrm>
          </p:grpSpPr>
          <p:sp>
            <p:nvSpPr>
              <p:cNvPr id="28" name="TextBox 27">
                <a:extLst>
                  <a:ext uri="{FF2B5EF4-FFF2-40B4-BE49-F238E27FC236}">
                    <a16:creationId xmlns:a16="http://schemas.microsoft.com/office/drawing/2014/main" id="{ABCD9419-AC55-949C-0466-8371FE18EA9C}"/>
                  </a:ext>
                </a:extLst>
              </p:cNvPr>
              <p:cNvSpPr txBox="1"/>
              <p:nvPr/>
            </p:nvSpPr>
            <p:spPr>
              <a:xfrm>
                <a:off x="3095989" y="5581350"/>
                <a:ext cx="941284" cy="369332"/>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7 years</a:t>
                </a:r>
              </a:p>
            </p:txBody>
          </p:sp>
          <p:cxnSp>
            <p:nvCxnSpPr>
              <p:cNvPr id="29" name="Straight Arrow Connector 28">
                <a:extLst>
                  <a:ext uri="{FF2B5EF4-FFF2-40B4-BE49-F238E27FC236}">
                    <a16:creationId xmlns:a16="http://schemas.microsoft.com/office/drawing/2014/main" id="{100AE1C0-0F79-46A4-8107-6D25B0C4FF37}"/>
                  </a:ext>
                </a:extLst>
              </p:cNvPr>
              <p:cNvCxnSpPr>
                <a:cxnSpLocks/>
                <a:stCxn id="32" idx="3"/>
                <a:endCxn id="28" idx="1"/>
              </p:cNvCxnSpPr>
              <p:nvPr/>
            </p:nvCxnSpPr>
            <p:spPr>
              <a:xfrm>
                <a:off x="-202415" y="5384564"/>
                <a:ext cx="3298404" cy="381452"/>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61" name="Group 60">
            <a:extLst>
              <a:ext uri="{FF2B5EF4-FFF2-40B4-BE49-F238E27FC236}">
                <a16:creationId xmlns:a16="http://schemas.microsoft.com/office/drawing/2014/main" id="{494E7772-D135-776C-C5E4-433DCF72B6E0}"/>
              </a:ext>
            </a:extLst>
          </p:cNvPr>
          <p:cNvGrpSpPr/>
          <p:nvPr/>
        </p:nvGrpSpPr>
        <p:grpSpPr>
          <a:xfrm>
            <a:off x="5942549" y="4207008"/>
            <a:ext cx="3172844" cy="808517"/>
            <a:chOff x="912425" y="6131810"/>
            <a:chExt cx="3172844" cy="808517"/>
          </a:xfrm>
        </p:grpSpPr>
        <p:sp>
          <p:nvSpPr>
            <p:cNvPr id="3078" name="Rectangle 3077">
              <a:extLst>
                <a:ext uri="{FF2B5EF4-FFF2-40B4-BE49-F238E27FC236}">
                  <a16:creationId xmlns:a16="http://schemas.microsoft.com/office/drawing/2014/main" id="{299C9049-3865-DE24-5937-692EFDD9F3D1}"/>
                </a:ext>
              </a:extLst>
            </p:cNvPr>
            <p:cNvSpPr/>
            <p:nvPr/>
          </p:nvSpPr>
          <p:spPr>
            <a:xfrm>
              <a:off x="912425" y="6131810"/>
              <a:ext cx="1188167" cy="51674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63" name="Group 62">
              <a:extLst>
                <a:ext uri="{FF2B5EF4-FFF2-40B4-BE49-F238E27FC236}">
                  <a16:creationId xmlns:a16="http://schemas.microsoft.com/office/drawing/2014/main" id="{B2890ED8-0203-C910-981B-413132BCB426}"/>
                </a:ext>
              </a:extLst>
            </p:cNvPr>
            <p:cNvGrpSpPr/>
            <p:nvPr/>
          </p:nvGrpSpPr>
          <p:grpSpPr>
            <a:xfrm>
              <a:off x="2100592" y="6390180"/>
              <a:ext cx="1984677" cy="550147"/>
              <a:chOff x="2100592" y="6390180"/>
              <a:chExt cx="1984677" cy="550147"/>
            </a:xfrm>
          </p:grpSpPr>
          <p:sp>
            <p:nvSpPr>
              <p:cNvPr id="3072" name="TextBox 3071">
                <a:extLst>
                  <a:ext uri="{FF2B5EF4-FFF2-40B4-BE49-F238E27FC236}">
                    <a16:creationId xmlns:a16="http://schemas.microsoft.com/office/drawing/2014/main" id="{7D6F5597-B193-1410-0D46-899205F91D11}"/>
                  </a:ext>
                </a:extLst>
              </p:cNvPr>
              <p:cNvSpPr txBox="1"/>
              <p:nvPr/>
            </p:nvSpPr>
            <p:spPr>
              <a:xfrm>
                <a:off x="3143985" y="6570995"/>
                <a:ext cx="941284" cy="369332"/>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7 years</a:t>
                </a:r>
              </a:p>
            </p:txBody>
          </p:sp>
          <p:cxnSp>
            <p:nvCxnSpPr>
              <p:cNvPr id="3075" name="Straight Arrow Connector 3074">
                <a:extLst>
                  <a:ext uri="{FF2B5EF4-FFF2-40B4-BE49-F238E27FC236}">
                    <a16:creationId xmlns:a16="http://schemas.microsoft.com/office/drawing/2014/main" id="{86625D16-71D3-F99F-B26B-184F5B478B1A}"/>
                  </a:ext>
                </a:extLst>
              </p:cNvPr>
              <p:cNvCxnSpPr>
                <a:cxnSpLocks/>
                <a:stCxn id="3078" idx="3"/>
                <a:endCxn id="3072" idx="1"/>
              </p:cNvCxnSpPr>
              <p:nvPr/>
            </p:nvCxnSpPr>
            <p:spPr>
              <a:xfrm>
                <a:off x="2100592" y="6390180"/>
                <a:ext cx="1043393" cy="365481"/>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44" name="Group 43">
            <a:extLst>
              <a:ext uri="{FF2B5EF4-FFF2-40B4-BE49-F238E27FC236}">
                <a16:creationId xmlns:a16="http://schemas.microsoft.com/office/drawing/2014/main" id="{AC10130E-490E-3942-2A7E-AEAB6DEBBE6F}"/>
              </a:ext>
            </a:extLst>
          </p:cNvPr>
          <p:cNvGrpSpPr/>
          <p:nvPr/>
        </p:nvGrpSpPr>
        <p:grpSpPr>
          <a:xfrm>
            <a:off x="4480712" y="2236571"/>
            <a:ext cx="4575697" cy="535141"/>
            <a:chOff x="2883413" y="4902594"/>
            <a:chExt cx="4575697" cy="535141"/>
          </a:xfrm>
        </p:grpSpPr>
        <p:sp>
          <p:nvSpPr>
            <p:cNvPr id="45" name="Rectangle 44">
              <a:extLst>
                <a:ext uri="{FF2B5EF4-FFF2-40B4-BE49-F238E27FC236}">
                  <a16:creationId xmlns:a16="http://schemas.microsoft.com/office/drawing/2014/main" id="{9019ABB5-177D-EB88-FBD2-FAC365F09980}"/>
                </a:ext>
              </a:extLst>
            </p:cNvPr>
            <p:cNvSpPr/>
            <p:nvPr/>
          </p:nvSpPr>
          <p:spPr>
            <a:xfrm>
              <a:off x="2883413" y="4910615"/>
              <a:ext cx="2390273" cy="52712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a:extLst>
                <a:ext uri="{FF2B5EF4-FFF2-40B4-BE49-F238E27FC236}">
                  <a16:creationId xmlns:a16="http://schemas.microsoft.com/office/drawing/2014/main" id="{AE7906E7-AF80-5165-8CE7-D67118C1816C}"/>
                </a:ext>
              </a:extLst>
            </p:cNvPr>
            <p:cNvGrpSpPr/>
            <p:nvPr/>
          </p:nvGrpSpPr>
          <p:grpSpPr>
            <a:xfrm>
              <a:off x="5273686" y="4902594"/>
              <a:ext cx="2185424" cy="369332"/>
              <a:chOff x="5273686" y="4902594"/>
              <a:chExt cx="2185424" cy="369332"/>
            </a:xfrm>
          </p:grpSpPr>
          <p:sp>
            <p:nvSpPr>
              <p:cNvPr id="47" name="TextBox 46">
                <a:extLst>
                  <a:ext uri="{FF2B5EF4-FFF2-40B4-BE49-F238E27FC236}">
                    <a16:creationId xmlns:a16="http://schemas.microsoft.com/office/drawing/2014/main" id="{75B0D15E-5BAB-556D-4748-59B73CDA231A}"/>
                  </a:ext>
                </a:extLst>
              </p:cNvPr>
              <p:cNvSpPr txBox="1"/>
              <p:nvPr/>
            </p:nvSpPr>
            <p:spPr>
              <a:xfrm>
                <a:off x="6004866" y="4902594"/>
                <a:ext cx="1454244" cy="369332"/>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Jesus Christ</a:t>
                </a:r>
              </a:p>
            </p:txBody>
          </p:sp>
          <p:cxnSp>
            <p:nvCxnSpPr>
              <p:cNvPr id="48" name="Straight Arrow Connector 47">
                <a:extLst>
                  <a:ext uri="{FF2B5EF4-FFF2-40B4-BE49-F238E27FC236}">
                    <a16:creationId xmlns:a16="http://schemas.microsoft.com/office/drawing/2014/main" id="{1228183C-2955-7978-9E7A-9353A258C31F}"/>
                  </a:ext>
                </a:extLst>
              </p:cNvPr>
              <p:cNvCxnSpPr>
                <a:cxnSpLocks/>
                <a:stCxn id="45" idx="3"/>
                <a:endCxn id="47" idx="1"/>
              </p:cNvCxnSpPr>
              <p:nvPr/>
            </p:nvCxnSpPr>
            <p:spPr>
              <a:xfrm flipV="1">
                <a:off x="5273686" y="5087260"/>
                <a:ext cx="731180" cy="86915"/>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sp>
        <p:nvSpPr>
          <p:cNvPr id="59" name="Content Placeholder 2">
            <a:extLst>
              <a:ext uri="{FF2B5EF4-FFF2-40B4-BE49-F238E27FC236}">
                <a16:creationId xmlns:a16="http://schemas.microsoft.com/office/drawing/2014/main" id="{71AA5B6F-7B6E-077F-D479-FFA2C34CADBC}"/>
              </a:ext>
            </a:extLst>
          </p:cNvPr>
          <p:cNvSpPr txBox="1">
            <a:spLocks/>
          </p:cNvSpPr>
          <p:nvPr/>
        </p:nvSpPr>
        <p:spPr bwMode="auto">
          <a:xfrm>
            <a:off x="871765" y="1243537"/>
            <a:ext cx="7400469" cy="444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i="0" u="none" strike="noStrike" kern="1200" cap="none" spc="0" normalizeH="0" baseline="0" noProof="0" dirty="0">
                <a:ln>
                  <a:noFill/>
                </a:ln>
                <a:solidFill>
                  <a:srgbClr val="7030A0"/>
                </a:solidFill>
                <a:effectLst/>
                <a:uLnTx/>
                <a:uFillTx/>
                <a:latin typeface="Calibri"/>
                <a:ea typeface="+mn-ea"/>
              </a:rPr>
              <a:t>“Know and understand this: From the time the word goes out to restore and rebuild Jerusalem until the Anointed One, the ruler, comes, there will be seven ‘sevens,’ and sixty-two ‘sevens.’ It will be rebuilt with streets and a trench, but in times of trouble. After the sixty-two ‘sevens,’ the Anointed One will be put to death and will have nothing…”[NIV]</a:t>
            </a:r>
            <a:endParaRPr kumimoji="0" lang="en-US" sz="4000" i="0" u="none" strike="noStrike" kern="1200" cap="none" spc="0" normalizeH="0" baseline="0" noProof="0" dirty="0">
              <a:ln>
                <a:noFill/>
              </a:ln>
              <a:solidFill>
                <a:sysClr val="windowText" lastClr="000000"/>
              </a:solidFill>
              <a:effectLst/>
              <a:uLnTx/>
              <a:uFillTx/>
              <a:latin typeface="Calibri"/>
              <a:ea typeface="+mn-ea"/>
              <a:cs typeface="RmzVilna" pitchFamily="2" charset="-79"/>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0"/>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5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5"/>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Title 1">
            <a:extLst>
              <a:ext uri="{FF2B5EF4-FFF2-40B4-BE49-F238E27FC236}">
                <a16:creationId xmlns:a16="http://schemas.microsoft.com/office/drawing/2014/main" id="{08F0AF88-C661-4A90-F21E-14232C43C99D}"/>
              </a:ext>
            </a:extLst>
          </p:cNvPr>
          <p:cNvSpPr txBox="1">
            <a:spLocks/>
          </p:cNvSpPr>
          <p:nvPr/>
        </p:nvSpPr>
        <p:spPr>
          <a:xfrm>
            <a:off x="0" y="0"/>
            <a:ext cx="9144000" cy="1676400"/>
          </a:xfrm>
          <a:prstGeom prst="rect">
            <a:avLst/>
          </a:prstGeom>
        </p:spPr>
        <p:txBody>
          <a:bodyPr/>
          <a:lst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5400" b="1" dirty="0"/>
              <a:t>The Missionaries’ Interpretation</a:t>
            </a:r>
          </a:p>
        </p:txBody>
      </p:sp>
      <p:sp>
        <p:nvSpPr>
          <p:cNvPr id="40" name="Content Placeholder 2">
            <a:extLst>
              <a:ext uri="{FF2B5EF4-FFF2-40B4-BE49-F238E27FC236}">
                <a16:creationId xmlns:a16="http://schemas.microsoft.com/office/drawing/2014/main" id="{80D15A2C-80E3-32FA-D8A1-A87D3364AA56}"/>
              </a:ext>
            </a:extLst>
          </p:cNvPr>
          <p:cNvSpPr txBox="1">
            <a:spLocks/>
          </p:cNvSpPr>
          <p:nvPr/>
        </p:nvSpPr>
        <p:spPr>
          <a:xfrm>
            <a:off x="0" y="1850858"/>
            <a:ext cx="9144000" cy="3156284"/>
          </a:xfrm>
          <a:prstGeom prst="rect">
            <a:avLst/>
          </a:prstGeom>
        </p:spPr>
        <p:txBody>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800"/>
              </a:spcAft>
            </a:pPr>
            <a:r>
              <a:rPr lang="en-US" sz="2000" dirty="0">
                <a:latin typeface="Times New Roman" panose="02020603050405020304" pitchFamily="18" charset="0"/>
                <a:cs typeface="Times New Roman" panose="02020603050405020304" pitchFamily="18" charset="0"/>
              </a:rPr>
              <a:t>“</a:t>
            </a:r>
            <a:r>
              <a:rPr lang="en-US" sz="2000" dirty="0">
                <a:solidFill>
                  <a:srgbClr val="7030A0"/>
                </a:solidFill>
                <a:latin typeface="Times New Roman" panose="02020603050405020304" pitchFamily="18" charset="0"/>
                <a:cs typeface="Times New Roman" panose="02020603050405020304" pitchFamily="18" charset="0"/>
              </a:rPr>
              <a:t>the Anointed One</a:t>
            </a:r>
            <a:r>
              <a:rPr lang="en-US" sz="2000" dirty="0">
                <a:latin typeface="Times New Roman" panose="02020603050405020304" pitchFamily="18" charset="0"/>
                <a:cs typeface="Times New Roman" panose="02020603050405020304" pitchFamily="18" charset="0"/>
              </a:rPr>
              <a:t>” refers Jesus Christ.</a:t>
            </a:r>
          </a:p>
          <a:p>
            <a:pPr>
              <a:spcAft>
                <a:spcPts val="1800"/>
              </a:spcAft>
            </a:pPr>
            <a:r>
              <a:rPr lang="en-US" sz="2000" dirty="0">
                <a:latin typeface="Times New Roman" panose="02020603050405020304" pitchFamily="18" charset="0"/>
                <a:cs typeface="Times New Roman" panose="02020603050405020304" pitchFamily="18" charset="0"/>
              </a:rPr>
              <a:t>Jesus “</a:t>
            </a:r>
            <a:r>
              <a:rPr lang="en-US" sz="2000" dirty="0">
                <a:solidFill>
                  <a:srgbClr val="7030A0"/>
                </a:solidFill>
                <a:latin typeface="Times New Roman" panose="02020603050405020304" pitchFamily="18" charset="0"/>
                <a:cs typeface="Times New Roman" panose="02020603050405020304" pitchFamily="18" charset="0"/>
              </a:rPr>
              <a:t>comes</a:t>
            </a:r>
            <a:r>
              <a:rPr lang="en-US" sz="2000" dirty="0">
                <a:latin typeface="Times New Roman" panose="02020603050405020304" pitchFamily="18" charset="0"/>
                <a:cs typeface="Times New Roman" panose="02020603050405020304" pitchFamily="18" charset="0"/>
              </a:rPr>
              <a:t>” to Jerusalem on the first day of the Passion week, on Palm Sunday.</a:t>
            </a:r>
          </a:p>
          <a:p>
            <a:pPr>
              <a:spcAft>
                <a:spcPts val="1800"/>
              </a:spcAft>
            </a:pPr>
            <a:r>
              <a:rPr lang="en-US" sz="2000" dirty="0">
                <a:latin typeface="Times New Roman" panose="02020603050405020304" pitchFamily="18" charset="0"/>
                <a:cs typeface="Times New Roman" panose="02020603050405020304" pitchFamily="18" charset="0"/>
              </a:rPr>
              <a:t>Jesus was “</a:t>
            </a:r>
            <a:r>
              <a:rPr lang="en-US" sz="2000" dirty="0">
                <a:solidFill>
                  <a:srgbClr val="7030A0"/>
                </a:solidFill>
                <a:latin typeface="Times New Roman" panose="02020603050405020304" pitchFamily="18" charset="0"/>
                <a:cs typeface="Times New Roman" panose="02020603050405020304" pitchFamily="18" charset="0"/>
              </a:rPr>
              <a:t>put to death</a:t>
            </a:r>
            <a:r>
              <a:rPr lang="en-US" sz="2000" dirty="0">
                <a:latin typeface="Times New Roman" panose="02020603050405020304" pitchFamily="18" charset="0"/>
                <a:cs typeface="Times New Roman" panose="02020603050405020304" pitchFamily="18" charset="0"/>
              </a:rPr>
              <a:t>” when he was crucified.</a:t>
            </a:r>
          </a:p>
          <a:p>
            <a:pPr>
              <a:spcAft>
                <a:spcPts val="1800"/>
              </a:spcAft>
            </a:pPr>
            <a:r>
              <a:rPr lang="en-US" sz="2000" dirty="0">
                <a:latin typeface="Times New Roman" panose="02020603050405020304" pitchFamily="18" charset="0"/>
                <a:cs typeface="Times New Roman" panose="02020603050405020304" pitchFamily="18" charset="0"/>
              </a:rPr>
              <a:t>“</a:t>
            </a:r>
            <a:r>
              <a:rPr lang="en-US" sz="2000" dirty="0">
                <a:solidFill>
                  <a:srgbClr val="7030A0"/>
                </a:solidFill>
                <a:latin typeface="Times New Roman" panose="02020603050405020304" pitchFamily="18" charset="0"/>
                <a:cs typeface="Times New Roman" panose="02020603050405020304" pitchFamily="18" charset="0"/>
              </a:rPr>
              <a:t>The word goes out to restore and rebuild Jerusalem</a:t>
            </a:r>
            <a:r>
              <a:rPr lang="en-US" sz="2000" dirty="0">
                <a:latin typeface="Times New Roman" panose="02020603050405020304" pitchFamily="18" charset="0"/>
                <a:cs typeface="Times New Roman" panose="02020603050405020304" pitchFamily="18" charset="0"/>
              </a:rPr>
              <a:t>” refers to King Artaxerxes’ decree allowing the Jews to return from exile in 444 BC.</a:t>
            </a:r>
          </a:p>
          <a:p>
            <a:pPr>
              <a:spcAft>
                <a:spcPts val="1800"/>
              </a:spcAft>
            </a:pPr>
            <a:r>
              <a:rPr lang="en-US" sz="2000" dirty="0">
                <a:latin typeface="Times New Roman" panose="02020603050405020304" pitchFamily="18" charset="0"/>
                <a:cs typeface="Times New Roman" panose="02020603050405020304" pitchFamily="18" charset="0"/>
              </a:rPr>
              <a:t>“</a:t>
            </a:r>
            <a:r>
              <a:rPr lang="en-US" sz="2000" dirty="0">
                <a:solidFill>
                  <a:srgbClr val="7030A0"/>
                </a:solidFill>
                <a:latin typeface="Times New Roman" panose="02020603050405020304" pitchFamily="18" charset="0"/>
                <a:cs typeface="Times New Roman" panose="02020603050405020304" pitchFamily="18" charset="0"/>
              </a:rPr>
              <a:t>… seven ‘sevens,’ and sixty-two ‘sevens’</a:t>
            </a:r>
            <a:r>
              <a:rPr lang="en-US" sz="2000" dirty="0">
                <a:latin typeface="Times New Roman" panose="02020603050405020304" pitchFamily="18" charset="0"/>
                <a:cs typeface="Times New Roman" panose="02020603050405020304" pitchFamily="18" charset="0"/>
              </a:rPr>
              <a:t>” are periods of seven years.</a:t>
            </a:r>
          </a:p>
          <a:p>
            <a:pPr>
              <a:spcAft>
                <a:spcPts val="1800"/>
              </a:spcAft>
            </a:pPr>
            <a:endParaRPr lang="en-US" sz="2000" dirty="0">
              <a:latin typeface="Times New Roman" panose="02020603050405020304" pitchFamily="18" charset="0"/>
              <a:cs typeface="Times New Roman" panose="02020603050405020304" pitchFamily="18" charset="0"/>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0">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0">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F547432-DB82-B456-1E67-AFD5F95351F8}"/>
              </a:ext>
            </a:extLst>
          </p:cNvPr>
          <p:cNvSpPr>
            <a:spLocks noGrp="1"/>
          </p:cNvSpPr>
          <p:nvPr>
            <p:ph type="title"/>
          </p:nvPr>
        </p:nvSpPr>
        <p:spPr>
          <a:xfrm>
            <a:off x="0" y="0"/>
            <a:ext cx="9144000" cy="838200"/>
          </a:xfrm>
        </p:spPr>
        <p:txBody>
          <a:bodyPr/>
          <a:lstStyle/>
          <a:p>
            <a:r>
              <a:rPr lang="en-US" sz="5400" b="1" dirty="0">
                <a:latin typeface="Calibri" panose="020F0502020204030204" pitchFamily="34" charset="0"/>
                <a:ea typeface="Calibri" panose="020F0502020204030204" pitchFamily="34" charset="0"/>
                <a:cs typeface="Calibri" panose="020F0502020204030204" pitchFamily="34" charset="0"/>
              </a:rPr>
              <a:t>Specifying a Date</a:t>
            </a:r>
          </a:p>
        </p:txBody>
      </p:sp>
      <p:sp>
        <p:nvSpPr>
          <p:cNvPr id="8" name="Content Placeholder 2">
            <a:extLst>
              <a:ext uri="{FF2B5EF4-FFF2-40B4-BE49-F238E27FC236}">
                <a16:creationId xmlns:a16="http://schemas.microsoft.com/office/drawing/2014/main" id="{543A1188-4407-86A3-AFD7-1A532C91A07F}"/>
              </a:ext>
            </a:extLst>
          </p:cNvPr>
          <p:cNvSpPr>
            <a:spLocks noGrp="1"/>
          </p:cNvSpPr>
          <p:nvPr>
            <p:ph idx="1"/>
          </p:nvPr>
        </p:nvSpPr>
        <p:spPr>
          <a:xfrm>
            <a:off x="0" y="2942187"/>
            <a:ext cx="9144000" cy="1773754"/>
          </a:xfrm>
        </p:spPr>
        <p:txBody>
          <a:bodyPr>
            <a:noAutofit/>
          </a:bodyPr>
          <a:lstStyle/>
          <a:p>
            <a:pPr>
              <a:spcBef>
                <a:spcPts val="0"/>
              </a:spcBef>
              <a:buNone/>
            </a:pPr>
            <a:r>
              <a:rPr lang="en-US" sz="2800" dirty="0">
                <a:solidFill>
                  <a:srgbClr val="7030A0"/>
                </a:solidFill>
                <a:latin typeface="Calibri" panose="020F0502020204030204" pitchFamily="34" charset="0"/>
                <a:ea typeface="Calibri" panose="020F0502020204030204" pitchFamily="34" charset="0"/>
                <a:cs typeface="Calibri" panose="020F0502020204030204" pitchFamily="34" charset="0"/>
              </a:rPr>
              <a:t>In the month of Nisan in the twentieth year of King Artaxerxes... It pleased the king to send me [to Jerusalem]; so I set a time. [Nehemiah 2:1a,6b]</a:t>
            </a:r>
          </a:p>
          <a:p>
            <a:pPr>
              <a:spcBef>
                <a:spcPts val="0"/>
              </a:spcBef>
              <a:buNone/>
            </a:pPr>
            <a:r>
              <a:rPr lang="en-US" sz="2800" dirty="0">
                <a:solidFill>
                  <a:srgbClr val="7030A0"/>
                </a:solidFill>
                <a:latin typeface="Calibri" panose="020F0502020204030204" pitchFamily="34" charset="0"/>
                <a:ea typeface="Calibri" panose="020F0502020204030204" pitchFamily="34" charset="0"/>
                <a:cs typeface="Calibri" panose="020F0502020204030204" pitchFamily="34" charset="0"/>
              </a:rPr>
              <a:t>→ 444 BC</a:t>
            </a:r>
          </a:p>
        </p:txBody>
      </p:sp>
      <p:sp>
        <p:nvSpPr>
          <p:cNvPr id="29" name="TextBox 28">
            <a:extLst>
              <a:ext uri="{FF2B5EF4-FFF2-40B4-BE49-F238E27FC236}">
                <a16:creationId xmlns:a16="http://schemas.microsoft.com/office/drawing/2014/main" id="{6C38DD5B-657A-16EB-B44A-7EA58918A00F}"/>
              </a:ext>
            </a:extLst>
          </p:cNvPr>
          <p:cNvSpPr txBox="1"/>
          <p:nvPr/>
        </p:nvSpPr>
        <p:spPr>
          <a:xfrm>
            <a:off x="4788353" y="5473599"/>
            <a:ext cx="3617710" cy="307777"/>
          </a:xfrm>
          <a:prstGeom prst="rect">
            <a:avLst/>
          </a:prstGeom>
          <a:noFill/>
          <a:ln>
            <a:noFill/>
          </a:ln>
        </p:spPr>
        <p:txBody>
          <a:bodyPr wrap="square" rtlCol="0">
            <a:spAutoFit/>
          </a:bodyPr>
          <a:lstStyle/>
          <a:p>
            <a:r>
              <a:rPr lang="en-US" sz="1400" i="1" dirty="0">
                <a:latin typeface="Times New Roman" panose="02020603050405020304" pitchFamily="18" charset="0"/>
                <a:cs typeface="Times New Roman" panose="02020603050405020304" pitchFamily="18" charset="0"/>
              </a:rPr>
              <a:t>The prophetic calendar has 360 days per year.</a:t>
            </a:r>
          </a:p>
        </p:txBody>
      </p:sp>
      <p:sp>
        <p:nvSpPr>
          <p:cNvPr id="30" name="TextBox 29">
            <a:extLst>
              <a:ext uri="{FF2B5EF4-FFF2-40B4-BE49-F238E27FC236}">
                <a16:creationId xmlns:a16="http://schemas.microsoft.com/office/drawing/2014/main" id="{E5481D87-B255-A990-3D73-36B74D01A820}"/>
              </a:ext>
            </a:extLst>
          </p:cNvPr>
          <p:cNvSpPr txBox="1"/>
          <p:nvPr/>
        </p:nvSpPr>
        <p:spPr>
          <a:xfrm>
            <a:off x="4796373" y="5815634"/>
            <a:ext cx="3794173" cy="307777"/>
          </a:xfrm>
          <a:prstGeom prst="rect">
            <a:avLst/>
          </a:prstGeom>
          <a:noFill/>
          <a:ln>
            <a:noFill/>
          </a:ln>
        </p:spPr>
        <p:txBody>
          <a:bodyPr wrap="square" rtlCol="0">
            <a:spAutoFit/>
          </a:bodyPr>
          <a:lstStyle/>
          <a:p>
            <a:r>
              <a:rPr lang="en-US" sz="1400" i="1" dirty="0">
                <a:latin typeface="Times New Roman" panose="02020603050405020304" pitchFamily="18" charset="0"/>
                <a:cs typeface="Times New Roman" panose="02020603050405020304" pitchFamily="18" charset="0"/>
              </a:rPr>
              <a:t>The Gregorian calendar has ~365 days per year.</a:t>
            </a:r>
          </a:p>
        </p:txBody>
      </p:sp>
      <p:sp>
        <p:nvSpPr>
          <p:cNvPr id="31" name="Content Placeholder 2">
            <a:extLst>
              <a:ext uri="{FF2B5EF4-FFF2-40B4-BE49-F238E27FC236}">
                <a16:creationId xmlns:a16="http://schemas.microsoft.com/office/drawing/2014/main" id="{313870BB-4C26-84F0-4EF4-FCB6EBCA485D}"/>
              </a:ext>
            </a:extLst>
          </p:cNvPr>
          <p:cNvSpPr txBox="1">
            <a:spLocks/>
          </p:cNvSpPr>
          <p:nvPr/>
        </p:nvSpPr>
        <p:spPr>
          <a:xfrm>
            <a:off x="228600" y="4715941"/>
            <a:ext cx="4567773" cy="2142059"/>
          </a:xfrm>
          <a:prstGeom prst="rect">
            <a:avLst/>
          </a:prstGeom>
        </p:spPr>
        <p:txBody>
          <a:bodyPr vert="horz" lIns="91440" tIns="45720" rIns="91440" bIns="45720" rtlCol="0">
            <a:noAutofit/>
          </a:bodyPr>
          <a:lstStyle>
            <a:lvl1pPr marL="342900" indent="-342900" algn="l" defTabSz="914400" rtl="0" eaLnBrk="1" latinLnBrk="0" hangingPunct="1">
              <a:spcBef>
                <a:spcPts val="1800"/>
              </a:spcBef>
              <a:buFont typeface="Wingdings" pitchFamily="2" charset="2"/>
              <a:buChar char=""/>
              <a:defRPr sz="2000" kern="120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1pPr>
            <a:lvl2pPr marL="742950" indent="-285750" algn="l" defTabSz="914400" rtl="0" eaLnBrk="1" latinLnBrk="0" hangingPunct="1">
              <a:spcBef>
                <a:spcPts val="1800"/>
              </a:spcBef>
              <a:buSzPct val="80000"/>
              <a:buFont typeface="Wingdings" pitchFamily="2" charset="2"/>
              <a:buChar char="q"/>
              <a:defRPr sz="1600" kern="120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2pPr>
            <a:lvl3pPr marL="1143000" indent="-228600" algn="l" defTabSz="914400" rtl="0" eaLnBrk="1" latinLnBrk="0" hangingPunct="1">
              <a:spcBef>
                <a:spcPts val="1800"/>
              </a:spcBef>
              <a:buFont typeface="Wingdings" pitchFamily="2" charset="2"/>
              <a:buChar char=""/>
              <a:defRPr sz="1600" kern="120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3pPr>
            <a:lvl4pPr marL="1600200" indent="-228600" algn="l" defTabSz="914400" rtl="0" eaLnBrk="1" latinLnBrk="0" hangingPunct="1">
              <a:spcBef>
                <a:spcPts val="1800"/>
              </a:spcBef>
              <a:buSzPct val="80000"/>
              <a:buFont typeface="Wingdings" pitchFamily="2" charset="2"/>
              <a:buChar char="q"/>
              <a:defRPr sz="1600" kern="120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4pPr>
            <a:lvl5pPr marL="2057400" indent="-228600" algn="l" defTabSz="914400" rtl="0" eaLnBrk="1" latinLnBrk="0" hangingPunct="1">
              <a:spcBef>
                <a:spcPts val="1800"/>
              </a:spcBef>
              <a:buFont typeface="Wingdings" pitchFamily="2" charset="2"/>
              <a:buChar char=""/>
              <a:defRPr sz="1600" kern="120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5pPr>
            <a:lvl6pPr marL="2514600" indent="-228600" algn="l" defTabSz="914400" rtl="0" eaLnBrk="1" latinLnBrk="0" hangingPunct="1">
              <a:spcBef>
                <a:spcPts val="1800"/>
              </a:spcBef>
              <a:buSzPct val="80000"/>
              <a:buFont typeface="Wingdings" pitchFamily="2" charset="2"/>
              <a:buChar char="q"/>
              <a:defRPr sz="1600" kern="120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6pPr>
            <a:lvl7pPr marL="2971800" indent="-228600" algn="l" defTabSz="914400" rtl="0" eaLnBrk="1" latinLnBrk="0" hangingPunct="1">
              <a:spcBef>
                <a:spcPts val="1800"/>
              </a:spcBef>
              <a:buSzPct val="100000"/>
              <a:buFont typeface="Wingdings" pitchFamily="2" charset="2"/>
              <a:buChar char="Ù"/>
              <a:defRPr sz="1600" kern="1200" baseline="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7pPr>
            <a:lvl8pPr marL="3429000" indent="-228600" algn="l" defTabSz="914400" rtl="0" eaLnBrk="1" latinLnBrk="0" hangingPunct="1">
              <a:spcBef>
                <a:spcPts val="1800"/>
              </a:spcBef>
              <a:buSzPct val="80000"/>
              <a:buFont typeface="Wingdings" pitchFamily="2" charset="2"/>
              <a:buChar char="q"/>
              <a:defRPr sz="1600" kern="1200" baseline="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8pPr>
            <a:lvl9pPr marL="3886200" indent="-228600" algn="l" defTabSz="914400" rtl="0" eaLnBrk="1" latinLnBrk="0" hangingPunct="1">
              <a:spcBef>
                <a:spcPts val="1800"/>
              </a:spcBef>
              <a:buSzPct val="100000"/>
              <a:buFont typeface="Wingdings" pitchFamily="2" charset="2"/>
              <a:buChar char="Ù"/>
              <a:defRPr sz="1600" kern="1200" baseline="0">
                <a:gradFill>
                  <a:gsLst>
                    <a:gs pos="0">
                      <a:schemeClr val="tx1"/>
                    </a:gs>
                    <a:gs pos="99000">
                      <a:schemeClr val="tx1">
                        <a:alpha val="85000"/>
                      </a:schemeClr>
                    </a:gs>
                    <a:gs pos="86000">
                      <a:schemeClr val="tx1">
                        <a:alpha val="70000"/>
                      </a:schemeClr>
                    </a:gs>
                  </a:gsLst>
                  <a:lin ang="5400000" scaled="0"/>
                </a:gradFill>
                <a:latin typeface="+mn-lt"/>
                <a:ea typeface="+mn-ea"/>
                <a:cs typeface="+mn-cs"/>
              </a:defRPr>
            </a:lvl9pPr>
          </a:lstStyle>
          <a:p>
            <a:pPr marL="0" indent="0" fontAlgn="auto">
              <a:spcAft>
                <a:spcPts val="0"/>
              </a:spcAft>
              <a:buFont typeface="Wingdings" pitchFamily="2" charset="2"/>
              <a:buNone/>
            </a:pPr>
            <a:r>
              <a:rPr lang="en-US" dirty="0">
                <a:solidFill>
                  <a:schemeClr val="tx1"/>
                </a:solidFill>
                <a:latin typeface="Times New Roman" panose="02020603050405020304" pitchFamily="18" charset="0"/>
                <a:cs typeface="Times New Roman" panose="02020603050405020304" pitchFamily="18" charset="0"/>
              </a:rPr>
              <a:t>7 sevens + 62 sevens = 69 sevens</a:t>
            </a:r>
          </a:p>
          <a:p>
            <a:pPr marL="0" indent="0" fontAlgn="auto">
              <a:spcBef>
                <a:spcPts val="300"/>
              </a:spcBef>
              <a:spcAft>
                <a:spcPts val="0"/>
              </a:spcAft>
              <a:buFont typeface="Wingdings" pitchFamily="2" charset="2"/>
              <a:buNone/>
            </a:pPr>
            <a:r>
              <a:rPr lang="en-US" dirty="0">
                <a:solidFill>
                  <a:schemeClr val="tx1"/>
                </a:solidFill>
                <a:latin typeface="Times New Roman" panose="02020603050405020304" pitchFamily="18" charset="0"/>
                <a:cs typeface="Times New Roman" panose="02020603050405020304" pitchFamily="18" charset="0"/>
              </a:rPr>
              <a:t>69 sevens × 7 years/seven = 483 years</a:t>
            </a:r>
          </a:p>
          <a:p>
            <a:pPr marL="0" indent="0" fontAlgn="auto">
              <a:spcBef>
                <a:spcPts val="300"/>
              </a:spcBef>
              <a:spcAft>
                <a:spcPts val="0"/>
              </a:spcAft>
              <a:buFont typeface="Wingdings" pitchFamily="2" charset="2"/>
              <a:buNone/>
            </a:pPr>
            <a:r>
              <a:rPr lang="en-US" dirty="0">
                <a:solidFill>
                  <a:schemeClr val="tx1"/>
                </a:solidFill>
                <a:latin typeface="Times New Roman" panose="02020603050405020304" pitchFamily="18" charset="0"/>
                <a:cs typeface="Times New Roman" panose="02020603050405020304" pitchFamily="18" charset="0"/>
              </a:rPr>
              <a:t>483 years × 360 days/year = 173,880 days</a:t>
            </a:r>
          </a:p>
          <a:p>
            <a:pPr marL="0" indent="0" fontAlgn="auto">
              <a:spcBef>
                <a:spcPts val="300"/>
              </a:spcBef>
              <a:spcAft>
                <a:spcPts val="0"/>
              </a:spcAft>
              <a:buFont typeface="Wingdings" pitchFamily="2" charset="2"/>
              <a:buNone/>
            </a:pPr>
            <a:r>
              <a:rPr lang="en-US" dirty="0">
                <a:solidFill>
                  <a:schemeClr val="tx1"/>
                </a:solidFill>
                <a:latin typeface="Times New Roman" panose="02020603050405020304" pitchFamily="18" charset="0"/>
                <a:cs typeface="Times New Roman" panose="02020603050405020304" pitchFamily="18" charset="0"/>
              </a:rPr>
              <a:t>173,880 days ÷ 365 days/year = 476 years</a:t>
            </a:r>
          </a:p>
          <a:p>
            <a:pPr marL="0" indent="0" fontAlgn="auto">
              <a:spcBef>
                <a:spcPts val="300"/>
              </a:spcBef>
              <a:spcAft>
                <a:spcPts val="0"/>
              </a:spcAft>
              <a:buFont typeface="Wingdings" pitchFamily="2" charset="2"/>
              <a:buNone/>
            </a:pPr>
            <a:r>
              <a:rPr lang="en-US" dirty="0">
                <a:solidFill>
                  <a:schemeClr val="tx1"/>
                </a:solidFill>
                <a:latin typeface="Times New Roman" panose="02020603050405020304" pitchFamily="18" charset="0"/>
                <a:cs typeface="Times New Roman" panose="02020603050405020304" pitchFamily="18" charset="0"/>
              </a:rPr>
              <a:t>444 BC + 476 years = 33 AD</a:t>
            </a:r>
          </a:p>
          <a:p>
            <a:pPr marL="0" indent="0" fontAlgn="auto">
              <a:spcBef>
                <a:spcPts val="300"/>
              </a:spcBef>
              <a:spcAft>
                <a:spcPts val="0"/>
              </a:spcAft>
              <a:buFont typeface="Wingdings" pitchFamily="2" charset="2"/>
              <a:buNone/>
            </a:pPr>
            <a:r>
              <a:rPr lang="en-US" i="1" dirty="0">
                <a:solidFill>
                  <a:schemeClr val="tx1"/>
                </a:solidFill>
                <a:latin typeface="Times New Roman" panose="02020603050405020304" pitchFamily="18" charset="0"/>
                <a:cs typeface="Times New Roman" panose="02020603050405020304" pitchFamily="18" charset="0"/>
              </a:rPr>
              <a:t>It might even be accurate to the day!</a:t>
            </a:r>
          </a:p>
          <a:p>
            <a:pPr fontAlgn="auto">
              <a:spcAft>
                <a:spcPts val="0"/>
              </a:spcAft>
            </a:pPr>
            <a:endParaRPr lang="en-US" dirty="0">
              <a:solidFill>
                <a:schemeClr val="tx1"/>
              </a:solidFill>
            </a:endParaRPr>
          </a:p>
        </p:txBody>
      </p:sp>
      <p:grpSp>
        <p:nvGrpSpPr>
          <p:cNvPr id="2" name="Group 1">
            <a:extLst>
              <a:ext uri="{FF2B5EF4-FFF2-40B4-BE49-F238E27FC236}">
                <a16:creationId xmlns:a16="http://schemas.microsoft.com/office/drawing/2014/main" id="{F8E7E409-38E7-28AC-CE9E-E3B3F2A70441}"/>
              </a:ext>
            </a:extLst>
          </p:cNvPr>
          <p:cNvGrpSpPr/>
          <p:nvPr/>
        </p:nvGrpSpPr>
        <p:grpSpPr>
          <a:xfrm>
            <a:off x="0" y="906473"/>
            <a:ext cx="9144000" cy="1935480"/>
            <a:chOff x="0" y="2870954"/>
            <a:chExt cx="9144000" cy="1935480"/>
          </a:xfrm>
        </p:grpSpPr>
        <p:cxnSp>
          <p:nvCxnSpPr>
            <p:cNvPr id="3" name="Straight Connector 2">
              <a:extLst>
                <a:ext uri="{FF2B5EF4-FFF2-40B4-BE49-F238E27FC236}">
                  <a16:creationId xmlns:a16="http://schemas.microsoft.com/office/drawing/2014/main" id="{9432F5E3-691F-77C4-6627-A1B84447C3EA}"/>
                </a:ext>
              </a:extLst>
            </p:cNvPr>
            <p:cNvCxnSpPr/>
            <p:nvPr/>
          </p:nvCxnSpPr>
          <p:spPr>
            <a:xfrm>
              <a:off x="0" y="3011924"/>
              <a:ext cx="9144000" cy="0"/>
            </a:xfrm>
            <a:prstGeom prst="line">
              <a:avLst/>
            </a:prstGeom>
            <a:ln w="28575">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AE7F7310-40CC-2DB9-B669-9BEB9CA5E645}"/>
                </a:ext>
              </a:extLst>
            </p:cNvPr>
            <p:cNvCxnSpPr/>
            <p:nvPr/>
          </p:nvCxnSpPr>
          <p:spPr>
            <a:xfrm rot="5400000">
              <a:off x="826770" y="3011924"/>
              <a:ext cx="281940" cy="0"/>
            </a:xfrm>
            <a:prstGeom prst="line">
              <a:avLst/>
            </a:prstGeom>
            <a:ln w="28575">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C738EAD1-1CB9-F934-1022-3CDB89475859}"/>
                </a:ext>
              </a:extLst>
            </p:cNvPr>
            <p:cNvSpPr/>
            <p:nvPr/>
          </p:nvSpPr>
          <p:spPr>
            <a:xfrm>
              <a:off x="182880" y="3329106"/>
              <a:ext cx="1569720" cy="1477328"/>
            </a:xfrm>
            <a:prstGeom prst="rect">
              <a:avLst/>
            </a:prstGeom>
            <a:ln>
              <a:solidFill>
                <a:srgbClr val="7030A0"/>
              </a:solidFill>
            </a:ln>
          </p:spPr>
          <p:txBody>
            <a:bodyPr wrap="square">
              <a:spAutoFit/>
            </a:bodyPr>
            <a:lstStyle/>
            <a:p>
              <a:pPr algn="ctr"/>
              <a:r>
                <a:rPr lang="en-US" dirty="0">
                  <a:solidFill>
                    <a:srgbClr val="7030A0"/>
                  </a:solidFill>
                  <a:latin typeface="Calibri" pitchFamily="34" charset="0"/>
                </a:rPr>
                <a:t>From the time the word goes out to restore and rebuild Jerusalem </a:t>
              </a:r>
              <a:endParaRPr lang="en-US" dirty="0">
                <a:solidFill>
                  <a:srgbClr val="7030A0"/>
                </a:solidFill>
              </a:endParaRPr>
            </a:p>
          </p:txBody>
        </p:sp>
      </p:grpSp>
      <p:grpSp>
        <p:nvGrpSpPr>
          <p:cNvPr id="7" name="Group 6">
            <a:extLst>
              <a:ext uri="{FF2B5EF4-FFF2-40B4-BE49-F238E27FC236}">
                <a16:creationId xmlns:a16="http://schemas.microsoft.com/office/drawing/2014/main" id="{4F6F4D1C-7CF0-84AF-D1BD-6AC9F38973C1}"/>
              </a:ext>
            </a:extLst>
          </p:cNvPr>
          <p:cNvGrpSpPr/>
          <p:nvPr/>
        </p:nvGrpSpPr>
        <p:grpSpPr>
          <a:xfrm>
            <a:off x="2154610" y="906473"/>
            <a:ext cx="1807790" cy="1381482"/>
            <a:chOff x="2154610" y="2870954"/>
            <a:chExt cx="1807790" cy="1381482"/>
          </a:xfrm>
        </p:grpSpPr>
        <p:cxnSp>
          <p:nvCxnSpPr>
            <p:cNvPr id="9" name="Straight Connector 8">
              <a:extLst>
                <a:ext uri="{FF2B5EF4-FFF2-40B4-BE49-F238E27FC236}">
                  <a16:creationId xmlns:a16="http://schemas.microsoft.com/office/drawing/2014/main" id="{6589834D-9CF6-8E5B-4DBE-429BFAA3F24B}"/>
                </a:ext>
              </a:extLst>
            </p:cNvPr>
            <p:cNvCxnSpPr/>
            <p:nvPr/>
          </p:nvCxnSpPr>
          <p:spPr>
            <a:xfrm rot="5400000">
              <a:off x="3821430" y="3011924"/>
              <a:ext cx="281940" cy="0"/>
            </a:xfrm>
            <a:prstGeom prst="line">
              <a:avLst/>
            </a:prstGeom>
            <a:ln w="28575">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51C08965-649E-F314-A638-DDE41CFDD31F}"/>
                </a:ext>
              </a:extLst>
            </p:cNvPr>
            <p:cNvSpPr/>
            <p:nvPr/>
          </p:nvSpPr>
          <p:spPr>
            <a:xfrm>
              <a:off x="2154610" y="3329106"/>
              <a:ext cx="1219200" cy="923330"/>
            </a:xfrm>
            <a:prstGeom prst="rect">
              <a:avLst/>
            </a:prstGeom>
            <a:ln>
              <a:solidFill>
                <a:srgbClr val="7030A0"/>
              </a:solidFill>
            </a:ln>
          </p:spPr>
          <p:txBody>
            <a:bodyPr wrap="square">
              <a:spAutoFit/>
            </a:bodyPr>
            <a:lstStyle/>
            <a:p>
              <a:pPr algn="ctr"/>
              <a:r>
                <a:rPr lang="en-US" dirty="0">
                  <a:solidFill>
                    <a:srgbClr val="7030A0"/>
                  </a:solidFill>
                  <a:latin typeface="Calibri" pitchFamily="34" charset="0"/>
                </a:rPr>
                <a:t>there will be seven ‘sevens</a:t>
              </a:r>
              <a:endParaRPr lang="en-US" dirty="0">
                <a:solidFill>
                  <a:srgbClr val="7030A0"/>
                </a:solidFill>
              </a:endParaRPr>
            </a:p>
          </p:txBody>
        </p:sp>
      </p:grpSp>
      <p:grpSp>
        <p:nvGrpSpPr>
          <p:cNvPr id="11" name="Group 10">
            <a:extLst>
              <a:ext uri="{FF2B5EF4-FFF2-40B4-BE49-F238E27FC236}">
                <a16:creationId xmlns:a16="http://schemas.microsoft.com/office/drawing/2014/main" id="{7853A199-3EBD-4C33-845D-62B0A2ED5E7C}"/>
              </a:ext>
            </a:extLst>
          </p:cNvPr>
          <p:cNvGrpSpPr/>
          <p:nvPr/>
        </p:nvGrpSpPr>
        <p:grpSpPr>
          <a:xfrm>
            <a:off x="5243834" y="906473"/>
            <a:ext cx="2890472" cy="1104483"/>
            <a:chOff x="5186728" y="2870954"/>
            <a:chExt cx="2890472" cy="1104483"/>
          </a:xfrm>
        </p:grpSpPr>
        <p:cxnSp>
          <p:nvCxnSpPr>
            <p:cNvPr id="12" name="Straight Connector 11">
              <a:extLst>
                <a:ext uri="{FF2B5EF4-FFF2-40B4-BE49-F238E27FC236}">
                  <a16:creationId xmlns:a16="http://schemas.microsoft.com/office/drawing/2014/main" id="{3B90447E-102D-FC42-D806-AB1CD638096C}"/>
                </a:ext>
              </a:extLst>
            </p:cNvPr>
            <p:cNvCxnSpPr/>
            <p:nvPr/>
          </p:nvCxnSpPr>
          <p:spPr>
            <a:xfrm rot="5400000">
              <a:off x="7936230" y="3011924"/>
              <a:ext cx="281940" cy="0"/>
            </a:xfrm>
            <a:prstGeom prst="line">
              <a:avLst/>
            </a:prstGeom>
            <a:ln w="28575">
              <a:solidFill>
                <a:schemeClr val="tx1">
                  <a:alpha val="80000"/>
                </a:schemeClr>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5C6C2AFC-4C63-E16A-AFB8-5DEAE7283D57}"/>
                </a:ext>
              </a:extLst>
            </p:cNvPr>
            <p:cNvSpPr/>
            <p:nvPr/>
          </p:nvSpPr>
          <p:spPr>
            <a:xfrm>
              <a:off x="5186728" y="3329106"/>
              <a:ext cx="1525931" cy="646331"/>
            </a:xfrm>
            <a:prstGeom prst="rect">
              <a:avLst/>
            </a:prstGeom>
            <a:ln>
              <a:solidFill>
                <a:srgbClr val="7030A0"/>
              </a:solidFill>
            </a:ln>
          </p:spPr>
          <p:txBody>
            <a:bodyPr wrap="square">
              <a:spAutoFit/>
            </a:bodyPr>
            <a:lstStyle/>
            <a:p>
              <a:pPr algn="ctr"/>
              <a:r>
                <a:rPr lang="en-US" dirty="0">
                  <a:solidFill>
                    <a:srgbClr val="7030A0"/>
                  </a:solidFill>
                  <a:latin typeface="Calibri" pitchFamily="34" charset="0"/>
                </a:rPr>
                <a:t>and sixty-two ‘sevens’ </a:t>
              </a:r>
              <a:endParaRPr lang="en-US" dirty="0">
                <a:solidFill>
                  <a:srgbClr val="7030A0"/>
                </a:solidFill>
              </a:endParaRPr>
            </a:p>
          </p:txBody>
        </p:sp>
      </p:grpSp>
      <p:sp>
        <p:nvSpPr>
          <p:cNvPr id="14" name="Rectangle 13">
            <a:extLst>
              <a:ext uri="{FF2B5EF4-FFF2-40B4-BE49-F238E27FC236}">
                <a16:creationId xmlns:a16="http://schemas.microsoft.com/office/drawing/2014/main" id="{ED2DF510-D047-1CC8-1176-4D3706F84EC3}"/>
              </a:ext>
            </a:extLst>
          </p:cNvPr>
          <p:cNvSpPr/>
          <p:nvPr/>
        </p:nvSpPr>
        <p:spPr>
          <a:xfrm>
            <a:off x="7208922" y="1364625"/>
            <a:ext cx="1850768" cy="923330"/>
          </a:xfrm>
          <a:prstGeom prst="rect">
            <a:avLst/>
          </a:prstGeom>
          <a:ln>
            <a:solidFill>
              <a:srgbClr val="7030A0"/>
            </a:solidFill>
          </a:ln>
        </p:spPr>
        <p:txBody>
          <a:bodyPr wrap="square">
            <a:spAutoFit/>
          </a:bodyPr>
          <a:lstStyle/>
          <a:p>
            <a:pPr algn="ctr"/>
            <a:r>
              <a:rPr kumimoji="0" lang="en-US" sz="1800" b="0" i="0" u="none" strike="noStrike" kern="1200" cap="none" spc="0" normalizeH="0" baseline="0" noProof="0" dirty="0">
                <a:ln>
                  <a:noFill/>
                </a:ln>
                <a:solidFill>
                  <a:srgbClr val="7030A0"/>
                </a:solidFill>
                <a:effectLst/>
                <a:uLnTx/>
                <a:uFillTx/>
                <a:latin typeface="Calibri"/>
                <a:ea typeface="+mn-ea"/>
                <a:cs typeface="+mn-cs"/>
              </a:rPr>
              <a:t>until the Anointed One, the ruler, comes…</a:t>
            </a:r>
            <a:endParaRPr lang="en-US" dirty="0"/>
          </a:p>
        </p:txBody>
      </p:sp>
    </p:spTree>
    <p:custDataLst>
      <p:tags r:id="rId1"/>
    </p:custDataLst>
    <p:extLst>
      <p:ext uri="{BB962C8B-B14F-4D97-AF65-F5344CB8AC3E}">
        <p14:creationId xmlns:p14="http://schemas.microsoft.com/office/powerpoint/2010/main" val="7862920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1">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1">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1">
                                            <p:txEl>
                                              <p:pRg st="2" end="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9"/>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1">
                                            <p:txEl>
                                              <p:pRg st="3" end="3"/>
                                            </p:txEl>
                                          </p:spTgt>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1">
                                            <p:txEl>
                                              <p:pRg st="4" end="4"/>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1" grpId="0" uiExpand="1" build="p"/>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
            <a:extLst>
              <a:ext uri="{FF2B5EF4-FFF2-40B4-BE49-F238E27FC236}">
                <a16:creationId xmlns:a16="http://schemas.microsoft.com/office/drawing/2014/main" id="{3BEA986A-C4E3-20D0-B200-B147EF079C7B}"/>
              </a:ext>
            </a:extLst>
          </p:cNvPr>
          <p:cNvSpPr>
            <a:spLocks noGrp="1"/>
          </p:cNvSpPr>
          <p:nvPr>
            <p:ph type="title"/>
          </p:nvPr>
        </p:nvSpPr>
        <p:spPr>
          <a:xfrm>
            <a:off x="0" y="0"/>
            <a:ext cx="9144000" cy="804333"/>
          </a:xfrm>
        </p:spPr>
        <p:txBody>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Jewish Quotes</a:t>
            </a:r>
          </a:p>
        </p:txBody>
      </p:sp>
      <p:sp>
        <p:nvSpPr>
          <p:cNvPr id="19" name="Content Placeholder 2">
            <a:extLst>
              <a:ext uri="{FF2B5EF4-FFF2-40B4-BE49-F238E27FC236}">
                <a16:creationId xmlns:a16="http://schemas.microsoft.com/office/drawing/2014/main" id="{04C374EF-4FC4-3B19-8423-6F4A5F26307B}"/>
              </a:ext>
            </a:extLst>
          </p:cNvPr>
          <p:cNvSpPr>
            <a:spLocks noGrp="1"/>
          </p:cNvSpPr>
          <p:nvPr>
            <p:ph idx="1"/>
          </p:nvPr>
        </p:nvSpPr>
        <p:spPr>
          <a:xfrm>
            <a:off x="0" y="1616243"/>
            <a:ext cx="9144000" cy="4102768"/>
          </a:xfrm>
        </p:spPr>
        <p:txBody>
          <a:bodyPr>
            <a:normAutofit/>
          </a:bodyPr>
          <a:lstStyle/>
          <a:p>
            <a:pPr algn="just">
              <a:spcBef>
                <a:spcPts val="1200"/>
              </a:spcBef>
              <a:spcAft>
                <a:spcPts val="1800"/>
              </a:spcAft>
            </a:pPr>
            <a:r>
              <a:rPr lang="en-US" sz="2200" dirty="0"/>
              <a:t>R. Samuel b. Nahmani said in the name of R. Jonathan: Blasted be the bones of those who calculate the end. For they would say, since the predetermined time has arrived, and yet he has not come, he will never come. But [even so], wait for him, as it is written, Though he tarry, wait for him. (Babylonian Talmud, </a:t>
            </a:r>
            <a:r>
              <a:rPr lang="en-US" sz="2200" i="1" dirty="0"/>
              <a:t>Sanhedrin </a:t>
            </a:r>
            <a:r>
              <a:rPr lang="en-US" sz="2200" dirty="0"/>
              <a:t>97b:17b-19a)</a:t>
            </a:r>
          </a:p>
          <a:p>
            <a:pPr algn="just">
              <a:spcBef>
                <a:spcPts val="1200"/>
              </a:spcBef>
              <a:spcAft>
                <a:spcPts val="1800"/>
              </a:spcAft>
            </a:pPr>
            <a:r>
              <a:rPr lang="en-US" sz="2200" dirty="0"/>
              <a:t>“Daniel has elucidated to us the knowledge of the end times. However, since they are secret, the wise [rabbis] have barred the calculation of the days of Messiah’s coming so that the untutored populace will not be led astray when they see that the end times have already come but there is no sign of the Messiah.” (Rambam, Igeret Teiman, Chapter 3 p 24.)</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73A0E7AA-C8E0-C480-164E-7936CF21657B}"/>
              </a:ext>
            </a:extLst>
          </p:cNvPr>
          <p:cNvSpPr>
            <a:spLocks noGrp="1"/>
          </p:cNvSpPr>
          <p:nvPr>
            <p:ph type="title"/>
          </p:nvPr>
        </p:nvSpPr>
        <p:spPr>
          <a:xfrm>
            <a:off x="0" y="0"/>
            <a:ext cx="9144000" cy="1676400"/>
          </a:xfrm>
        </p:spPr>
        <p:txBody>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The Anti-missionaries’ Interpretation</a:t>
            </a:r>
          </a:p>
        </p:txBody>
      </p:sp>
      <p:sp>
        <p:nvSpPr>
          <p:cNvPr id="28" name="Content Placeholder 2">
            <a:extLst>
              <a:ext uri="{FF2B5EF4-FFF2-40B4-BE49-F238E27FC236}">
                <a16:creationId xmlns:a16="http://schemas.microsoft.com/office/drawing/2014/main" id="{C3F8549C-FA01-983F-E4B6-E80DA52E41AA}"/>
              </a:ext>
            </a:extLst>
          </p:cNvPr>
          <p:cNvSpPr txBox="1">
            <a:spLocks/>
          </p:cNvSpPr>
          <p:nvPr/>
        </p:nvSpPr>
        <p:spPr bwMode="auto">
          <a:xfrm>
            <a:off x="371342" y="1873604"/>
            <a:ext cx="7400469" cy="4445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0" i="0" u="none" strike="noStrike" kern="1200" cap="none" spc="0" normalizeH="0" baseline="0" noProof="0" dirty="0">
                <a:ln>
                  <a:noFill/>
                </a:ln>
                <a:solidFill>
                  <a:srgbClr val="7030A0"/>
                </a:solidFill>
                <a:effectLst/>
                <a:uLnTx/>
                <a:uFillTx/>
                <a:latin typeface="Calibri"/>
                <a:ea typeface="+mn-ea"/>
                <a:cs typeface="+mn-cs"/>
              </a:rPr>
              <a:t>“Know and understand this: From the time the word goes out to restore and rebuild Jerusalem until the Anointed One, the ruler, comes, there will be seven ‘sevens,’ and sixty-two ‘sevens.’ It will be rebuilt with streets and a trench, but in times of trouble. After the sixty-two ‘sevens,’ the Anointed One will be put to death and will have nothing…”[NIV]</a:t>
            </a:r>
            <a:endParaRPr kumimoji="0" lang="en-US" sz="4000" b="0" i="0" u="none" strike="noStrike" kern="1200" cap="none" spc="0" normalizeH="0" baseline="0" noProof="0" dirty="0">
              <a:ln>
                <a:noFill/>
              </a:ln>
              <a:solidFill>
                <a:sysClr val="windowText" lastClr="000000"/>
              </a:solidFill>
              <a:effectLst/>
              <a:uLnTx/>
              <a:uFillTx/>
              <a:latin typeface="Calibri"/>
              <a:ea typeface="+mn-ea"/>
              <a:cs typeface="RmzVilna" pitchFamily="2" charset="-79"/>
            </a:endParaRPr>
          </a:p>
        </p:txBody>
      </p:sp>
    </p:spTree>
    <p:custDataLst>
      <p:tags r:id="rId1"/>
    </p:custDataLst>
    <p:extLst>
      <p:ext uri="{BB962C8B-B14F-4D97-AF65-F5344CB8AC3E}">
        <p14:creationId xmlns:p14="http://schemas.microsoft.com/office/powerpoint/2010/main" val="893283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le 1">
            <a:extLst>
              <a:ext uri="{FF2B5EF4-FFF2-40B4-BE49-F238E27FC236}">
                <a16:creationId xmlns:a16="http://schemas.microsoft.com/office/drawing/2014/main" id="{73A0E7AA-C8E0-C480-164E-7936CF21657B}"/>
              </a:ext>
            </a:extLst>
          </p:cNvPr>
          <p:cNvSpPr>
            <a:spLocks noGrp="1"/>
          </p:cNvSpPr>
          <p:nvPr>
            <p:ph type="title"/>
          </p:nvPr>
        </p:nvSpPr>
        <p:spPr>
          <a:xfrm>
            <a:off x="0" y="0"/>
            <a:ext cx="9144000" cy="1676400"/>
          </a:xfrm>
        </p:spPr>
        <p:txBody>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The Anti-missionaries’ Interpretation</a:t>
            </a:r>
          </a:p>
        </p:txBody>
      </p:sp>
      <p:sp>
        <p:nvSpPr>
          <p:cNvPr id="26" name="Content Placeholder 2">
            <a:extLst>
              <a:ext uri="{FF2B5EF4-FFF2-40B4-BE49-F238E27FC236}">
                <a16:creationId xmlns:a16="http://schemas.microsoft.com/office/drawing/2014/main" id="{6AC47A21-23E6-7C9F-79A5-AB9575C197BE}"/>
              </a:ext>
            </a:extLst>
          </p:cNvPr>
          <p:cNvSpPr txBox="1">
            <a:spLocks/>
          </p:cNvSpPr>
          <p:nvPr/>
        </p:nvSpPr>
        <p:spPr bwMode="auto">
          <a:xfrm>
            <a:off x="371342" y="1873604"/>
            <a:ext cx="7930451" cy="4980779"/>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lvl="0">
              <a:buNone/>
              <a:defRPr/>
            </a:pPr>
            <a:r>
              <a:rPr kumimoji="0" lang="en-US" sz="3200" b="0" i="0" u="none" strike="noStrike" kern="1200" cap="none" spc="0" normalizeH="0" baseline="0" noProof="0" dirty="0">
                <a:ln>
                  <a:noFill/>
                </a:ln>
                <a:solidFill>
                  <a:srgbClr val="7030A0"/>
                </a:solidFill>
                <a:effectLst/>
                <a:uLnTx/>
                <a:uFillTx/>
                <a:latin typeface="Calibri"/>
                <a:ea typeface="+mn-ea"/>
                <a:cs typeface="+mn-cs"/>
              </a:rPr>
              <a:t>“Know and understand this: From the time the word goes out to restore and rebuild Jerusalem until </a:t>
            </a:r>
            <a:r>
              <a:rPr kumimoji="0" lang="en-US" sz="3200" b="0" i="0" u="none" strike="sngStrike" kern="1200" cap="none" spc="0" normalizeH="0" baseline="0" noProof="0" dirty="0">
                <a:ln>
                  <a:noFill/>
                </a:ln>
                <a:solidFill>
                  <a:srgbClr val="00B050"/>
                </a:solidFill>
                <a:effectLst/>
                <a:uLnTx/>
                <a:uFillTx/>
                <a:latin typeface="Calibri"/>
                <a:ea typeface="+mn-ea"/>
                <a:cs typeface="+mn-cs"/>
              </a:rPr>
              <a:t>the</a:t>
            </a:r>
            <a:r>
              <a:rPr kumimoji="0" lang="en-US" sz="3200" b="0" i="0" u="none" strike="noStrike" kern="1200" cap="none" spc="0" normalizeH="0" baseline="0" noProof="0" dirty="0">
                <a:ln>
                  <a:noFill/>
                </a:ln>
                <a:solidFill>
                  <a:srgbClr val="7030A0"/>
                </a:solidFill>
                <a:effectLst/>
                <a:uLnTx/>
                <a:uFillTx/>
                <a:latin typeface="Calibri"/>
                <a:ea typeface="+mn-ea"/>
                <a:cs typeface="+mn-cs"/>
              </a:rPr>
              <a:t> </a:t>
            </a:r>
            <a:r>
              <a:rPr kumimoji="0" lang="en-US" sz="3200" b="0" i="0" u="none" strike="noStrike" kern="1200" cap="none" spc="0" normalizeH="0" baseline="0" noProof="0" dirty="0">
                <a:ln>
                  <a:noFill/>
                </a:ln>
                <a:solidFill>
                  <a:srgbClr val="00B050"/>
                </a:solidFill>
                <a:effectLst/>
                <a:uLnTx/>
                <a:uFillTx/>
                <a:latin typeface="Calibri"/>
                <a:ea typeface="+mn-ea"/>
                <a:cs typeface="+mn-cs"/>
              </a:rPr>
              <a:t>an</a:t>
            </a:r>
            <a:r>
              <a:rPr kumimoji="0" lang="en-US" sz="3200" b="0" i="0" u="none" strike="noStrike" kern="1200" cap="none" spc="0" normalizeH="0" baseline="0" noProof="0" dirty="0">
                <a:ln>
                  <a:noFill/>
                </a:ln>
                <a:solidFill>
                  <a:srgbClr val="7030A0"/>
                </a:solidFill>
                <a:effectLst/>
                <a:uLnTx/>
                <a:uFillTx/>
                <a:latin typeface="Calibri"/>
                <a:ea typeface="+mn-ea"/>
                <a:cs typeface="+mn-cs"/>
              </a:rPr>
              <a:t> Anointed One, </a:t>
            </a:r>
            <a:r>
              <a:rPr kumimoji="0" lang="en-US" sz="3200" b="0" i="0" u="none" strike="sngStrike" kern="1200" cap="none" spc="0" normalizeH="0" baseline="0" noProof="0" dirty="0">
                <a:ln>
                  <a:noFill/>
                </a:ln>
                <a:solidFill>
                  <a:srgbClr val="00B050"/>
                </a:solidFill>
                <a:effectLst/>
                <a:uLnTx/>
                <a:uFillTx/>
                <a:latin typeface="Calibri"/>
                <a:ea typeface="+mn-ea"/>
                <a:cs typeface="+mn-cs"/>
              </a:rPr>
              <a:t>the</a:t>
            </a:r>
            <a:r>
              <a:rPr kumimoji="0" lang="en-US" sz="3200" b="0" i="0" u="none" strike="noStrike" kern="1200" cap="none" spc="0" normalizeH="0" baseline="0" noProof="0" dirty="0">
                <a:ln>
                  <a:noFill/>
                </a:ln>
                <a:solidFill>
                  <a:srgbClr val="7030A0"/>
                </a:solidFill>
                <a:effectLst/>
                <a:uLnTx/>
                <a:uFillTx/>
                <a:latin typeface="Calibri"/>
                <a:ea typeface="+mn-ea"/>
                <a:cs typeface="+mn-cs"/>
              </a:rPr>
              <a:t> </a:t>
            </a:r>
            <a:r>
              <a:rPr lang="en-US" dirty="0">
                <a:solidFill>
                  <a:srgbClr val="00B050"/>
                </a:solidFill>
              </a:rPr>
              <a:t>a</a:t>
            </a:r>
            <a:r>
              <a:rPr kumimoji="0" lang="en-US" sz="3200" b="0" i="0" u="none" strike="noStrike" kern="1200" cap="none" spc="0" normalizeH="0" baseline="0" noProof="0" dirty="0">
                <a:ln>
                  <a:noFill/>
                </a:ln>
                <a:solidFill>
                  <a:srgbClr val="7030A0"/>
                </a:solidFill>
                <a:effectLst/>
                <a:uLnTx/>
                <a:uFillTx/>
                <a:latin typeface="Calibri"/>
                <a:ea typeface="+mn-ea"/>
                <a:cs typeface="+mn-cs"/>
              </a:rPr>
              <a:t> ruler, comes</a:t>
            </a:r>
            <a:r>
              <a:rPr kumimoji="0" lang="en-US" sz="3200" b="0" i="0" u="none" kern="1200" cap="none" spc="0" normalizeH="0" baseline="0" noProof="0" dirty="0">
                <a:ln>
                  <a:noFill/>
                </a:ln>
                <a:solidFill>
                  <a:srgbClr val="7030A0"/>
                </a:solidFill>
                <a:effectLst/>
                <a:uLnTx/>
                <a:uFillTx/>
                <a:latin typeface="Calibri"/>
                <a:ea typeface="+mn-ea"/>
                <a:cs typeface="+mn-cs"/>
              </a:rPr>
              <a:t>,</a:t>
            </a:r>
            <a:r>
              <a:rPr kumimoji="0" lang="en-US" sz="3200" b="0" i="0" u="none" strike="noStrike" kern="1200" cap="none" spc="0" normalizeH="0" baseline="0" noProof="0" dirty="0">
                <a:ln>
                  <a:noFill/>
                </a:ln>
                <a:solidFill>
                  <a:srgbClr val="7030A0"/>
                </a:solidFill>
                <a:effectLst/>
                <a:uLnTx/>
                <a:uFillTx/>
                <a:latin typeface="Calibri"/>
                <a:ea typeface="+mn-ea"/>
                <a:cs typeface="+mn-cs"/>
              </a:rPr>
              <a:t> there will be seven ‘sevens,’ and sixty-two ‘sevens.’ It will be rebuilt with streets and a trench, but in times of trouble. After the sixty-two ‘sevens,’ </a:t>
            </a:r>
            <a:r>
              <a:rPr kumimoji="0" lang="en-US" sz="3200" b="0" i="0" u="none" strike="sngStrike" kern="1200" cap="none" spc="0" normalizeH="0" baseline="0" noProof="0" dirty="0">
                <a:ln>
                  <a:noFill/>
                </a:ln>
                <a:solidFill>
                  <a:srgbClr val="00B050"/>
                </a:solidFill>
                <a:effectLst/>
                <a:uLnTx/>
                <a:uFillTx/>
                <a:latin typeface="Calibri"/>
                <a:ea typeface="+mn-ea"/>
                <a:cs typeface="+mn-cs"/>
              </a:rPr>
              <a:t>the</a:t>
            </a:r>
            <a:r>
              <a:rPr kumimoji="0" lang="en-US" sz="3200" b="0" i="0" u="none" strike="noStrike" kern="1200" cap="none" spc="0" normalizeH="0" baseline="0" noProof="0" dirty="0">
                <a:ln>
                  <a:noFill/>
                </a:ln>
                <a:solidFill>
                  <a:srgbClr val="7030A0"/>
                </a:solidFill>
                <a:effectLst/>
                <a:uLnTx/>
                <a:uFillTx/>
                <a:latin typeface="Calibri"/>
                <a:ea typeface="+mn-ea"/>
                <a:cs typeface="+mn-cs"/>
              </a:rPr>
              <a:t> </a:t>
            </a:r>
            <a:r>
              <a:rPr kumimoji="0" lang="en-US" sz="3200" b="0" i="0" u="none" strike="noStrike" kern="1200" cap="none" spc="0" normalizeH="0" baseline="0" noProof="0" dirty="0">
                <a:ln>
                  <a:noFill/>
                </a:ln>
                <a:solidFill>
                  <a:srgbClr val="00B050"/>
                </a:solidFill>
                <a:effectLst/>
                <a:uLnTx/>
                <a:uFillTx/>
                <a:latin typeface="Calibri"/>
                <a:ea typeface="+mn-ea"/>
                <a:cs typeface="+mn-cs"/>
              </a:rPr>
              <a:t>an</a:t>
            </a:r>
            <a:r>
              <a:rPr kumimoji="0" lang="en-US" sz="3200" b="0" i="0" u="none" strike="noStrike" kern="1200" cap="none" spc="0" normalizeH="0" baseline="0" noProof="0" dirty="0">
                <a:ln>
                  <a:noFill/>
                </a:ln>
                <a:solidFill>
                  <a:srgbClr val="7030A0"/>
                </a:solidFill>
                <a:effectLst/>
                <a:uLnTx/>
                <a:uFillTx/>
                <a:latin typeface="Calibri"/>
                <a:ea typeface="+mn-ea"/>
                <a:cs typeface="+mn-cs"/>
              </a:rPr>
              <a:t> Anointed One will be put to death and will have nothing…”[NIV]</a:t>
            </a:r>
            <a:endParaRPr kumimoji="0" lang="en-US" sz="4000" b="0" i="0" u="none" strike="noStrike" kern="1200" cap="none" spc="0" normalizeH="0" baseline="0" noProof="0" dirty="0">
              <a:ln>
                <a:noFill/>
              </a:ln>
              <a:solidFill>
                <a:sysClr val="windowText" lastClr="000000"/>
              </a:solidFill>
              <a:effectLst/>
              <a:uLnTx/>
              <a:uFillTx/>
              <a:latin typeface="Calibri"/>
              <a:ea typeface="+mn-ea"/>
              <a:cs typeface="RmzVilna" pitchFamily="2" charset="-79"/>
            </a:endParaRPr>
          </a:p>
        </p:txBody>
      </p:sp>
    </p:spTree>
    <p:custDataLst>
      <p:tags r:id="rId1"/>
    </p:custDataLst>
    <p:extLst>
      <p:ext uri="{BB962C8B-B14F-4D97-AF65-F5344CB8AC3E}">
        <p14:creationId xmlns:p14="http://schemas.microsoft.com/office/powerpoint/2010/main" val="29375221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34">
            <a:extLst>
              <a:ext uri="{FF2B5EF4-FFF2-40B4-BE49-F238E27FC236}">
                <a16:creationId xmlns:a16="http://schemas.microsoft.com/office/drawing/2014/main" id="{546A0E38-240C-7E26-FB02-66E413C1A5D1}"/>
              </a:ext>
            </a:extLst>
          </p:cNvPr>
          <p:cNvGrpSpPr/>
          <p:nvPr/>
        </p:nvGrpSpPr>
        <p:grpSpPr>
          <a:xfrm>
            <a:off x="4513608" y="1467464"/>
            <a:ext cx="3788185" cy="1883438"/>
            <a:chOff x="731379" y="5440483"/>
            <a:chExt cx="3788185" cy="1883438"/>
          </a:xfrm>
          <a:solidFill>
            <a:schemeClr val="accent3">
              <a:lumMod val="20000"/>
              <a:lumOff val="80000"/>
            </a:schemeClr>
          </a:solidFill>
        </p:grpSpPr>
        <p:sp>
          <p:nvSpPr>
            <p:cNvPr id="8" name="TextBox 7">
              <a:extLst>
                <a:ext uri="{FF2B5EF4-FFF2-40B4-BE49-F238E27FC236}">
                  <a16:creationId xmlns:a16="http://schemas.microsoft.com/office/drawing/2014/main" id="{63A1FDE5-61B5-D6BE-F8B3-A138D1DC6422}"/>
                </a:ext>
              </a:extLst>
            </p:cNvPr>
            <p:cNvSpPr txBox="1"/>
            <p:nvPr/>
          </p:nvSpPr>
          <p:spPr>
            <a:xfrm>
              <a:off x="3206384" y="5440483"/>
              <a:ext cx="1313180" cy="369332"/>
            </a:xfrm>
            <a:prstGeom prst="rect">
              <a:avLst/>
            </a:prstGeom>
            <a:grpFill/>
            <a:ln>
              <a:solidFill>
                <a:srgbClr val="002060"/>
              </a:solidFill>
            </a:ln>
          </p:spPr>
          <p:txBody>
            <a:bodyPr wrap="none" rtlCol="0">
              <a:spAutoFit/>
            </a:bodyPr>
            <a:lstStyle/>
            <a:p>
              <a:r>
                <a:rPr lang="en-US" dirty="0">
                  <a:solidFill>
                    <a:srgbClr val="002060"/>
                  </a:solidFill>
                </a:rPr>
                <a:t>King Cyrus</a:t>
              </a:r>
            </a:p>
          </p:txBody>
        </p:sp>
        <p:sp>
          <p:nvSpPr>
            <p:cNvPr id="9" name="Rectangle 8">
              <a:extLst>
                <a:ext uri="{FF2B5EF4-FFF2-40B4-BE49-F238E27FC236}">
                  <a16:creationId xmlns:a16="http://schemas.microsoft.com/office/drawing/2014/main" id="{218ED870-35E1-AF6F-5BE8-8242BD3DE0FE}"/>
                </a:ext>
              </a:extLst>
            </p:cNvPr>
            <p:cNvSpPr/>
            <p:nvPr/>
          </p:nvSpPr>
          <p:spPr>
            <a:xfrm>
              <a:off x="731379" y="6796013"/>
              <a:ext cx="2769958" cy="527908"/>
            </a:xfrm>
            <a:prstGeom prst="rect">
              <a:avLst/>
            </a:prstGeom>
            <a:grp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Arrow Connector 9">
              <a:extLst>
                <a:ext uri="{FF2B5EF4-FFF2-40B4-BE49-F238E27FC236}">
                  <a16:creationId xmlns:a16="http://schemas.microsoft.com/office/drawing/2014/main" id="{EB0503F7-1956-8B2E-0493-52677AB95524}"/>
                </a:ext>
              </a:extLst>
            </p:cNvPr>
            <p:cNvCxnSpPr>
              <a:cxnSpLocks/>
              <a:stCxn id="9" idx="3"/>
              <a:endCxn id="8" idx="2"/>
            </p:cNvCxnSpPr>
            <p:nvPr/>
          </p:nvCxnSpPr>
          <p:spPr>
            <a:xfrm flipV="1">
              <a:off x="3501337" y="5809815"/>
              <a:ext cx="361637" cy="1250152"/>
            </a:xfrm>
            <a:prstGeom prst="straightConnector1">
              <a:avLst/>
            </a:prstGeom>
            <a:grp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nvGrpSpPr>
          <p:cNvPr id="21" name="Group 34">
            <a:extLst>
              <a:ext uri="{FF2B5EF4-FFF2-40B4-BE49-F238E27FC236}">
                <a16:creationId xmlns:a16="http://schemas.microsoft.com/office/drawing/2014/main" id="{84D8E057-4B1E-9C0C-C461-5F91DAED1C80}"/>
              </a:ext>
            </a:extLst>
          </p:cNvPr>
          <p:cNvGrpSpPr/>
          <p:nvPr/>
        </p:nvGrpSpPr>
        <p:grpSpPr>
          <a:xfrm>
            <a:off x="134892" y="5279552"/>
            <a:ext cx="3395978" cy="1389752"/>
            <a:chOff x="1795176" y="5269580"/>
            <a:chExt cx="3395978" cy="1389752"/>
          </a:xfrm>
          <a:solidFill>
            <a:schemeClr val="accent3">
              <a:lumMod val="20000"/>
              <a:lumOff val="80000"/>
            </a:schemeClr>
          </a:solidFill>
        </p:grpSpPr>
        <p:sp>
          <p:nvSpPr>
            <p:cNvPr id="22" name="TextBox 21">
              <a:extLst>
                <a:ext uri="{FF2B5EF4-FFF2-40B4-BE49-F238E27FC236}">
                  <a16:creationId xmlns:a16="http://schemas.microsoft.com/office/drawing/2014/main" id="{C77D04DB-580F-4DF2-61D5-F112002597E9}"/>
                </a:ext>
              </a:extLst>
            </p:cNvPr>
            <p:cNvSpPr txBox="1"/>
            <p:nvPr/>
          </p:nvSpPr>
          <p:spPr>
            <a:xfrm>
              <a:off x="1795176" y="6290000"/>
              <a:ext cx="2313518" cy="369332"/>
            </a:xfrm>
            <a:prstGeom prst="rect">
              <a:avLst/>
            </a:prstGeom>
            <a:grpFill/>
            <a:ln>
              <a:solidFill>
                <a:srgbClr val="002060"/>
              </a:solidFill>
            </a:ln>
          </p:spPr>
          <p:txBody>
            <a:bodyPr wrap="none" rtlCol="0">
              <a:spAutoFit/>
            </a:bodyPr>
            <a:lstStyle/>
            <a:p>
              <a:r>
                <a:rPr lang="en-US" dirty="0">
                  <a:solidFill>
                    <a:srgbClr val="002060"/>
                  </a:solidFill>
                </a:rPr>
                <a:t>King Herod Agrippa I</a:t>
              </a:r>
            </a:p>
          </p:txBody>
        </p:sp>
        <p:sp>
          <p:nvSpPr>
            <p:cNvPr id="23" name="Rectangle 22">
              <a:extLst>
                <a:ext uri="{FF2B5EF4-FFF2-40B4-BE49-F238E27FC236}">
                  <a16:creationId xmlns:a16="http://schemas.microsoft.com/office/drawing/2014/main" id="{CEC2D01D-35FC-A1A0-4218-32CA2091D448}"/>
                </a:ext>
              </a:extLst>
            </p:cNvPr>
            <p:cNvSpPr/>
            <p:nvPr/>
          </p:nvSpPr>
          <p:spPr>
            <a:xfrm>
              <a:off x="2397159" y="5269580"/>
              <a:ext cx="2793995" cy="516741"/>
            </a:xfrm>
            <a:prstGeom prst="rect">
              <a:avLst/>
            </a:prstGeom>
            <a:grp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4" name="Straight Arrow Connector 23">
              <a:extLst>
                <a:ext uri="{FF2B5EF4-FFF2-40B4-BE49-F238E27FC236}">
                  <a16:creationId xmlns:a16="http://schemas.microsoft.com/office/drawing/2014/main" id="{C57F2144-B738-20FC-A269-1C05A963B58B}"/>
                </a:ext>
              </a:extLst>
            </p:cNvPr>
            <p:cNvCxnSpPr>
              <a:cxnSpLocks/>
              <a:stCxn id="23" idx="2"/>
              <a:endCxn id="22" idx="0"/>
            </p:cNvCxnSpPr>
            <p:nvPr/>
          </p:nvCxnSpPr>
          <p:spPr>
            <a:xfrm flipH="1">
              <a:off x="2951935" y="5786321"/>
              <a:ext cx="842222" cy="503679"/>
            </a:xfrm>
            <a:prstGeom prst="straightConnector1">
              <a:avLst/>
            </a:prstGeom>
            <a:grp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sp>
        <p:nvSpPr>
          <p:cNvPr id="25" name="Title 1">
            <a:extLst>
              <a:ext uri="{FF2B5EF4-FFF2-40B4-BE49-F238E27FC236}">
                <a16:creationId xmlns:a16="http://schemas.microsoft.com/office/drawing/2014/main" id="{73A0E7AA-C8E0-C480-164E-7936CF21657B}"/>
              </a:ext>
            </a:extLst>
          </p:cNvPr>
          <p:cNvSpPr>
            <a:spLocks noGrp="1"/>
          </p:cNvSpPr>
          <p:nvPr>
            <p:ph type="title"/>
          </p:nvPr>
        </p:nvSpPr>
        <p:spPr>
          <a:xfrm>
            <a:off x="0" y="0"/>
            <a:ext cx="9144000" cy="1676400"/>
          </a:xfrm>
        </p:spPr>
        <p:txBody>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The Anti-missionaries’ Interpretation</a:t>
            </a:r>
          </a:p>
        </p:txBody>
      </p:sp>
      <p:grpSp>
        <p:nvGrpSpPr>
          <p:cNvPr id="3" name="Group 2">
            <a:extLst>
              <a:ext uri="{FF2B5EF4-FFF2-40B4-BE49-F238E27FC236}">
                <a16:creationId xmlns:a16="http://schemas.microsoft.com/office/drawing/2014/main" id="{FEE7C461-2BCE-428B-AD35-7A799CFC085B}"/>
              </a:ext>
            </a:extLst>
          </p:cNvPr>
          <p:cNvGrpSpPr/>
          <p:nvPr/>
        </p:nvGrpSpPr>
        <p:grpSpPr>
          <a:xfrm>
            <a:off x="6568447" y="2544625"/>
            <a:ext cx="2542295" cy="1364953"/>
            <a:chOff x="1218418" y="3885694"/>
            <a:chExt cx="2542295" cy="1364953"/>
          </a:xfrm>
        </p:grpSpPr>
        <p:sp>
          <p:nvSpPr>
            <p:cNvPr id="4" name="Rectangle 3">
              <a:extLst>
                <a:ext uri="{FF2B5EF4-FFF2-40B4-BE49-F238E27FC236}">
                  <a16:creationId xmlns:a16="http://schemas.microsoft.com/office/drawing/2014/main" id="{33B1E62C-6184-440B-8EA5-97E54625BB72}"/>
                </a:ext>
              </a:extLst>
            </p:cNvPr>
            <p:cNvSpPr/>
            <p:nvPr/>
          </p:nvSpPr>
          <p:spPr>
            <a:xfrm>
              <a:off x="1218418" y="4733907"/>
              <a:ext cx="1177565" cy="51674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5" name="Group 4">
              <a:extLst>
                <a:ext uri="{FF2B5EF4-FFF2-40B4-BE49-F238E27FC236}">
                  <a16:creationId xmlns:a16="http://schemas.microsoft.com/office/drawing/2014/main" id="{C60EB879-6964-9F0D-BDD8-236DA119768C}"/>
                </a:ext>
              </a:extLst>
            </p:cNvPr>
            <p:cNvGrpSpPr/>
            <p:nvPr/>
          </p:nvGrpSpPr>
          <p:grpSpPr>
            <a:xfrm>
              <a:off x="2395983" y="3885694"/>
              <a:ext cx="1364730" cy="1106583"/>
              <a:chOff x="2395983" y="3885694"/>
              <a:chExt cx="1364730" cy="1106583"/>
            </a:xfrm>
          </p:grpSpPr>
          <p:sp>
            <p:nvSpPr>
              <p:cNvPr id="6" name="TextBox 5">
                <a:extLst>
                  <a:ext uri="{FF2B5EF4-FFF2-40B4-BE49-F238E27FC236}">
                    <a16:creationId xmlns:a16="http://schemas.microsoft.com/office/drawing/2014/main" id="{F5687904-4932-67FD-347E-3AF514AB7143}"/>
                  </a:ext>
                </a:extLst>
              </p:cNvPr>
              <p:cNvSpPr txBox="1"/>
              <p:nvPr/>
            </p:nvSpPr>
            <p:spPr>
              <a:xfrm>
                <a:off x="2742486" y="3885694"/>
                <a:ext cx="1018227" cy="923330"/>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7-year</a:t>
                </a:r>
              </a:p>
              <a:p>
                <a:pPr algn="ctr"/>
                <a:r>
                  <a:rPr lang="en-US" dirty="0">
                    <a:solidFill>
                      <a:srgbClr val="002060"/>
                    </a:solidFill>
                  </a:rPr>
                  <a:t>365-day</a:t>
                </a:r>
              </a:p>
              <a:p>
                <a:pPr algn="ctr"/>
                <a:r>
                  <a:rPr lang="en-US" dirty="0">
                    <a:solidFill>
                      <a:srgbClr val="002060"/>
                    </a:solidFill>
                  </a:rPr>
                  <a:t>periods</a:t>
                </a:r>
              </a:p>
            </p:txBody>
          </p:sp>
          <p:cxnSp>
            <p:nvCxnSpPr>
              <p:cNvPr id="27" name="Straight Arrow Connector 26">
                <a:extLst>
                  <a:ext uri="{FF2B5EF4-FFF2-40B4-BE49-F238E27FC236}">
                    <a16:creationId xmlns:a16="http://schemas.microsoft.com/office/drawing/2014/main" id="{C21288F3-AD75-F553-EF6E-B74EAA48FBE7}"/>
                  </a:ext>
                </a:extLst>
              </p:cNvPr>
              <p:cNvCxnSpPr>
                <a:cxnSpLocks/>
                <a:stCxn id="4" idx="3"/>
                <a:endCxn id="6" idx="1"/>
              </p:cNvCxnSpPr>
              <p:nvPr/>
            </p:nvCxnSpPr>
            <p:spPr>
              <a:xfrm flipV="1">
                <a:off x="2395983" y="4347359"/>
                <a:ext cx="346503" cy="644918"/>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28" name="Group 27">
            <a:extLst>
              <a:ext uri="{FF2B5EF4-FFF2-40B4-BE49-F238E27FC236}">
                <a16:creationId xmlns:a16="http://schemas.microsoft.com/office/drawing/2014/main" id="{8DD19C95-8945-86F2-82B3-5A6677BBD810}"/>
              </a:ext>
            </a:extLst>
          </p:cNvPr>
          <p:cNvGrpSpPr/>
          <p:nvPr/>
        </p:nvGrpSpPr>
        <p:grpSpPr>
          <a:xfrm>
            <a:off x="3185754" y="3827729"/>
            <a:ext cx="5935111" cy="1212384"/>
            <a:chOff x="-1881508" y="5228431"/>
            <a:chExt cx="5935111" cy="1212384"/>
          </a:xfrm>
        </p:grpSpPr>
        <p:sp>
          <p:nvSpPr>
            <p:cNvPr id="29" name="Rectangle 28">
              <a:extLst>
                <a:ext uri="{FF2B5EF4-FFF2-40B4-BE49-F238E27FC236}">
                  <a16:creationId xmlns:a16="http://schemas.microsoft.com/office/drawing/2014/main" id="{41DE6D92-B352-D902-6034-21E095958C92}"/>
                </a:ext>
              </a:extLst>
            </p:cNvPr>
            <p:cNvSpPr/>
            <p:nvPr/>
          </p:nvSpPr>
          <p:spPr>
            <a:xfrm>
              <a:off x="-1881508" y="5228431"/>
              <a:ext cx="1150813" cy="51674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0" name="Group 29">
              <a:extLst>
                <a:ext uri="{FF2B5EF4-FFF2-40B4-BE49-F238E27FC236}">
                  <a16:creationId xmlns:a16="http://schemas.microsoft.com/office/drawing/2014/main" id="{4F483939-D417-96A0-789B-3777D16B983F}"/>
                </a:ext>
              </a:extLst>
            </p:cNvPr>
            <p:cNvGrpSpPr/>
            <p:nvPr/>
          </p:nvGrpSpPr>
          <p:grpSpPr>
            <a:xfrm>
              <a:off x="-730695" y="5486801"/>
              <a:ext cx="4784298" cy="954014"/>
              <a:chOff x="-730695" y="5486801"/>
              <a:chExt cx="4784298" cy="954014"/>
            </a:xfrm>
          </p:grpSpPr>
          <p:sp>
            <p:nvSpPr>
              <p:cNvPr id="31" name="TextBox 30">
                <a:extLst>
                  <a:ext uri="{FF2B5EF4-FFF2-40B4-BE49-F238E27FC236}">
                    <a16:creationId xmlns:a16="http://schemas.microsoft.com/office/drawing/2014/main" id="{ADC9E7DD-49F8-F745-5B65-8374D6164724}"/>
                  </a:ext>
                </a:extLst>
              </p:cNvPr>
              <p:cNvSpPr txBox="1"/>
              <p:nvPr/>
            </p:nvSpPr>
            <p:spPr>
              <a:xfrm>
                <a:off x="3035375" y="5517485"/>
                <a:ext cx="1018228" cy="923330"/>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7-year</a:t>
                </a:r>
              </a:p>
              <a:p>
                <a:pPr algn="ctr"/>
                <a:r>
                  <a:rPr lang="en-US" dirty="0">
                    <a:solidFill>
                      <a:srgbClr val="002060"/>
                    </a:solidFill>
                  </a:rPr>
                  <a:t>365-day</a:t>
                </a:r>
              </a:p>
              <a:p>
                <a:pPr algn="ctr"/>
                <a:r>
                  <a:rPr lang="en-US" dirty="0">
                    <a:solidFill>
                      <a:srgbClr val="002060"/>
                    </a:solidFill>
                  </a:rPr>
                  <a:t>periods</a:t>
                </a:r>
              </a:p>
            </p:txBody>
          </p:sp>
          <p:cxnSp>
            <p:nvCxnSpPr>
              <p:cNvPr id="32" name="Straight Arrow Connector 31">
                <a:extLst>
                  <a:ext uri="{FF2B5EF4-FFF2-40B4-BE49-F238E27FC236}">
                    <a16:creationId xmlns:a16="http://schemas.microsoft.com/office/drawing/2014/main" id="{BBDD5F24-5A33-9FD5-EA70-910106BCF4EE}"/>
                  </a:ext>
                </a:extLst>
              </p:cNvPr>
              <p:cNvCxnSpPr>
                <a:cxnSpLocks/>
                <a:stCxn id="29" idx="3"/>
                <a:endCxn id="31" idx="1"/>
              </p:cNvCxnSpPr>
              <p:nvPr/>
            </p:nvCxnSpPr>
            <p:spPr>
              <a:xfrm>
                <a:off x="-730695" y="5486801"/>
                <a:ext cx="3766070" cy="492349"/>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grpSp>
        <p:nvGrpSpPr>
          <p:cNvPr id="33" name="Group 32">
            <a:extLst>
              <a:ext uri="{FF2B5EF4-FFF2-40B4-BE49-F238E27FC236}">
                <a16:creationId xmlns:a16="http://schemas.microsoft.com/office/drawing/2014/main" id="{50ADB4A3-A9DC-813A-321C-64F77F496B0A}"/>
              </a:ext>
            </a:extLst>
          </p:cNvPr>
          <p:cNvGrpSpPr/>
          <p:nvPr/>
        </p:nvGrpSpPr>
        <p:grpSpPr>
          <a:xfrm>
            <a:off x="4072249" y="4809933"/>
            <a:ext cx="1233587" cy="2002167"/>
            <a:chOff x="912425" y="6055371"/>
            <a:chExt cx="1233587" cy="2002167"/>
          </a:xfrm>
        </p:grpSpPr>
        <p:sp>
          <p:nvSpPr>
            <p:cNvPr id="34" name="Rectangle 33">
              <a:extLst>
                <a:ext uri="{FF2B5EF4-FFF2-40B4-BE49-F238E27FC236}">
                  <a16:creationId xmlns:a16="http://schemas.microsoft.com/office/drawing/2014/main" id="{CA7487C3-DF0E-083B-C9B0-8320B0844576}"/>
                </a:ext>
              </a:extLst>
            </p:cNvPr>
            <p:cNvSpPr/>
            <p:nvPr/>
          </p:nvSpPr>
          <p:spPr>
            <a:xfrm>
              <a:off x="912425" y="6055371"/>
              <a:ext cx="1188167" cy="516740"/>
            </a:xfrm>
            <a:prstGeom prst="rect">
              <a:avLst/>
            </a:prstGeom>
            <a:solidFill>
              <a:schemeClr val="accent3">
                <a:lumMod val="20000"/>
                <a:lumOff val="80000"/>
              </a:schemeClr>
            </a:solidFill>
            <a:ln w="952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35" name="Group 34">
              <a:extLst>
                <a:ext uri="{FF2B5EF4-FFF2-40B4-BE49-F238E27FC236}">
                  <a16:creationId xmlns:a16="http://schemas.microsoft.com/office/drawing/2014/main" id="{4C8843D3-551E-3774-17DC-4B5F89EB0653}"/>
                </a:ext>
              </a:extLst>
            </p:cNvPr>
            <p:cNvGrpSpPr/>
            <p:nvPr/>
          </p:nvGrpSpPr>
          <p:grpSpPr>
            <a:xfrm>
              <a:off x="1127784" y="6572111"/>
              <a:ext cx="1018228" cy="1485427"/>
              <a:chOff x="1127784" y="6572111"/>
              <a:chExt cx="1018228" cy="1485427"/>
            </a:xfrm>
          </p:grpSpPr>
          <p:sp>
            <p:nvSpPr>
              <p:cNvPr id="36" name="TextBox 35">
                <a:extLst>
                  <a:ext uri="{FF2B5EF4-FFF2-40B4-BE49-F238E27FC236}">
                    <a16:creationId xmlns:a16="http://schemas.microsoft.com/office/drawing/2014/main" id="{E6E2ED64-A0D7-858A-8DB6-6A97AB2CB36C}"/>
                  </a:ext>
                </a:extLst>
              </p:cNvPr>
              <p:cNvSpPr txBox="1"/>
              <p:nvPr/>
            </p:nvSpPr>
            <p:spPr>
              <a:xfrm>
                <a:off x="1127784" y="7134208"/>
                <a:ext cx="1018228" cy="923330"/>
              </a:xfrm>
              <a:prstGeom prst="rect">
                <a:avLst/>
              </a:prstGeom>
              <a:solidFill>
                <a:schemeClr val="accent3">
                  <a:lumMod val="20000"/>
                  <a:lumOff val="80000"/>
                </a:schemeClr>
              </a:solidFill>
              <a:ln>
                <a:solidFill>
                  <a:srgbClr val="002060"/>
                </a:solidFill>
              </a:ln>
            </p:spPr>
            <p:txBody>
              <a:bodyPr wrap="none" rtlCol="0">
                <a:spAutoFit/>
              </a:bodyPr>
              <a:lstStyle/>
              <a:p>
                <a:pPr algn="ctr"/>
                <a:r>
                  <a:rPr lang="en-US" dirty="0">
                    <a:solidFill>
                      <a:srgbClr val="002060"/>
                    </a:solidFill>
                  </a:rPr>
                  <a:t>7-year</a:t>
                </a:r>
              </a:p>
              <a:p>
                <a:pPr algn="ctr"/>
                <a:r>
                  <a:rPr lang="en-US" dirty="0">
                    <a:solidFill>
                      <a:srgbClr val="002060"/>
                    </a:solidFill>
                  </a:rPr>
                  <a:t>365-day</a:t>
                </a:r>
              </a:p>
              <a:p>
                <a:pPr algn="ctr"/>
                <a:r>
                  <a:rPr lang="en-US" dirty="0">
                    <a:solidFill>
                      <a:srgbClr val="002060"/>
                    </a:solidFill>
                  </a:rPr>
                  <a:t>periods</a:t>
                </a:r>
              </a:p>
            </p:txBody>
          </p:sp>
          <p:cxnSp>
            <p:nvCxnSpPr>
              <p:cNvPr id="37" name="Straight Arrow Connector 36">
                <a:extLst>
                  <a:ext uri="{FF2B5EF4-FFF2-40B4-BE49-F238E27FC236}">
                    <a16:creationId xmlns:a16="http://schemas.microsoft.com/office/drawing/2014/main" id="{73501D33-31DD-2B48-34B2-F0DE1412BD03}"/>
                  </a:ext>
                </a:extLst>
              </p:cNvPr>
              <p:cNvCxnSpPr>
                <a:cxnSpLocks/>
                <a:stCxn id="34" idx="2"/>
                <a:endCxn id="36" idx="0"/>
              </p:cNvCxnSpPr>
              <p:nvPr/>
            </p:nvCxnSpPr>
            <p:spPr>
              <a:xfrm>
                <a:off x="1506509" y="6572111"/>
                <a:ext cx="130389" cy="562097"/>
              </a:xfrm>
              <a:prstGeom prst="straightConnector1">
                <a:avLst/>
              </a:prstGeom>
              <a:solidFill>
                <a:schemeClr val="accent3">
                  <a:lumMod val="20000"/>
                  <a:lumOff val="80000"/>
                </a:schemeClr>
              </a:solidFill>
              <a:ln>
                <a:solidFill>
                  <a:srgbClr val="002060"/>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grpSp>
      </p:grpSp>
      <p:sp>
        <p:nvSpPr>
          <p:cNvPr id="50" name="Content Placeholder 2">
            <a:extLst>
              <a:ext uri="{FF2B5EF4-FFF2-40B4-BE49-F238E27FC236}">
                <a16:creationId xmlns:a16="http://schemas.microsoft.com/office/drawing/2014/main" id="{6AC47A21-23E6-7C9F-79A5-AB9575C197BE}"/>
              </a:ext>
            </a:extLst>
          </p:cNvPr>
          <p:cNvSpPr txBox="1">
            <a:spLocks/>
          </p:cNvSpPr>
          <p:nvPr/>
        </p:nvSpPr>
        <p:spPr bwMode="auto">
          <a:xfrm>
            <a:off x="371342" y="1873604"/>
            <a:ext cx="7930451" cy="441383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charset="0"/>
              <a:buNone/>
              <a:tabLst/>
              <a:defRPr/>
            </a:pPr>
            <a:r>
              <a:rPr kumimoji="0" lang="en-US" sz="3200" b="0" i="0" u="none" strike="noStrike" kern="1200" cap="none" spc="0" normalizeH="0" baseline="0" noProof="0" dirty="0">
                <a:ln>
                  <a:noFill/>
                </a:ln>
                <a:solidFill>
                  <a:srgbClr val="7030A0"/>
                </a:solidFill>
                <a:effectLst/>
                <a:uLnTx/>
                <a:uFillTx/>
                <a:latin typeface="Calibri"/>
                <a:ea typeface="+mn-ea"/>
                <a:cs typeface="+mn-cs"/>
              </a:rPr>
              <a:t>“Know and understand this: From the time the word goes out to restore and rebuild Jerusalem until </a:t>
            </a:r>
            <a:r>
              <a:rPr kumimoji="0" lang="en-US" sz="3200" b="0" i="0" u="none" strike="sngStrike" kern="1200" cap="none" spc="0" normalizeH="0" baseline="0" noProof="0" dirty="0">
                <a:ln>
                  <a:noFill/>
                </a:ln>
                <a:solidFill>
                  <a:srgbClr val="00B050"/>
                </a:solidFill>
                <a:effectLst/>
                <a:uLnTx/>
                <a:uFillTx/>
                <a:latin typeface="Calibri"/>
                <a:ea typeface="+mn-ea"/>
                <a:cs typeface="+mn-cs"/>
              </a:rPr>
              <a:t>the</a:t>
            </a:r>
            <a:r>
              <a:rPr kumimoji="0" lang="en-US" sz="3200" b="0" i="0" u="none" strike="noStrike" kern="1200" cap="none" spc="0" normalizeH="0" baseline="0" noProof="0" dirty="0">
                <a:ln>
                  <a:noFill/>
                </a:ln>
                <a:solidFill>
                  <a:srgbClr val="7030A0"/>
                </a:solidFill>
                <a:effectLst/>
                <a:uLnTx/>
                <a:uFillTx/>
                <a:latin typeface="Calibri"/>
                <a:ea typeface="+mn-ea"/>
                <a:cs typeface="+mn-cs"/>
              </a:rPr>
              <a:t> </a:t>
            </a:r>
            <a:r>
              <a:rPr kumimoji="0" lang="en-US" sz="3200" b="0" i="0" u="none" strike="noStrike" kern="1200" cap="none" spc="0" normalizeH="0" baseline="0" noProof="0" dirty="0">
                <a:ln>
                  <a:noFill/>
                </a:ln>
                <a:solidFill>
                  <a:srgbClr val="00B050"/>
                </a:solidFill>
                <a:effectLst/>
                <a:uLnTx/>
                <a:uFillTx/>
                <a:latin typeface="Calibri"/>
                <a:ea typeface="+mn-ea"/>
                <a:cs typeface="+mn-cs"/>
              </a:rPr>
              <a:t>an</a:t>
            </a:r>
            <a:r>
              <a:rPr kumimoji="0" lang="en-US" sz="3200" b="0" i="0" u="none" strike="noStrike" kern="1200" cap="none" spc="0" normalizeH="0" baseline="0" noProof="0" dirty="0">
                <a:ln>
                  <a:noFill/>
                </a:ln>
                <a:solidFill>
                  <a:srgbClr val="7030A0"/>
                </a:solidFill>
                <a:effectLst/>
                <a:uLnTx/>
                <a:uFillTx/>
                <a:latin typeface="Calibri"/>
                <a:ea typeface="+mn-ea"/>
                <a:cs typeface="+mn-cs"/>
              </a:rPr>
              <a:t> </a:t>
            </a:r>
            <a:r>
              <a:rPr kumimoji="0" lang="en-US" sz="3200" b="0" i="0" u="none" strike="sngStrike" kern="1200" cap="none" spc="0" normalizeH="0" baseline="0" noProof="0" dirty="0">
                <a:ln>
                  <a:noFill/>
                </a:ln>
                <a:solidFill>
                  <a:srgbClr val="00B050"/>
                </a:solidFill>
                <a:effectLst/>
                <a:uLnTx/>
                <a:uFillTx/>
                <a:latin typeface="Calibri"/>
                <a:ea typeface="+mn-ea"/>
                <a:cs typeface="+mn-cs"/>
              </a:rPr>
              <a:t>A</a:t>
            </a:r>
            <a:r>
              <a:rPr kumimoji="0" lang="en-US" sz="3200" b="0" i="0" u="none" strike="noStrike" kern="1200" cap="none" spc="0" normalizeH="0" baseline="0" noProof="0" dirty="0">
                <a:ln>
                  <a:noFill/>
                </a:ln>
                <a:solidFill>
                  <a:srgbClr val="00B050"/>
                </a:solidFill>
                <a:effectLst/>
                <a:uLnTx/>
                <a:uFillTx/>
                <a:latin typeface="Calibri"/>
                <a:ea typeface="+mn-ea"/>
                <a:cs typeface="+mn-cs"/>
              </a:rPr>
              <a:t>a</a:t>
            </a:r>
            <a:r>
              <a:rPr kumimoji="0" lang="en-US" sz="3200" b="0" i="0" u="none" strike="noStrike" kern="1200" cap="none" spc="0" normalizeH="0" baseline="0" noProof="0" dirty="0">
                <a:ln>
                  <a:noFill/>
                </a:ln>
                <a:solidFill>
                  <a:srgbClr val="7030A0"/>
                </a:solidFill>
                <a:effectLst/>
                <a:uLnTx/>
                <a:uFillTx/>
                <a:latin typeface="Calibri"/>
                <a:ea typeface="+mn-ea"/>
                <a:cs typeface="+mn-cs"/>
              </a:rPr>
              <a:t>nointed </a:t>
            </a:r>
            <a:r>
              <a:rPr kumimoji="0" lang="en-US" sz="3200" b="0" i="0" u="none" strike="sngStrike" kern="1200" cap="none" spc="0" normalizeH="0" baseline="0" noProof="0" dirty="0">
                <a:ln>
                  <a:noFill/>
                </a:ln>
                <a:solidFill>
                  <a:srgbClr val="00B050"/>
                </a:solidFill>
                <a:effectLst/>
                <a:uLnTx/>
                <a:uFillTx/>
                <a:latin typeface="Calibri"/>
                <a:ea typeface="+mn-ea"/>
                <a:cs typeface="+mn-cs"/>
              </a:rPr>
              <a:t>O</a:t>
            </a:r>
            <a:r>
              <a:rPr kumimoji="0" lang="en-US" sz="3200" b="0" i="0" u="none" strike="noStrike" kern="1200" cap="none" spc="0" normalizeH="0" baseline="0" noProof="0" dirty="0">
                <a:ln>
                  <a:noFill/>
                </a:ln>
                <a:solidFill>
                  <a:srgbClr val="00B050"/>
                </a:solidFill>
                <a:effectLst/>
                <a:uLnTx/>
                <a:uFillTx/>
                <a:latin typeface="Calibri"/>
                <a:ea typeface="+mn-ea"/>
                <a:cs typeface="+mn-cs"/>
              </a:rPr>
              <a:t>o</a:t>
            </a:r>
            <a:r>
              <a:rPr kumimoji="0" lang="en-US" sz="3200" b="0" i="0" u="none" strike="noStrike" kern="1200" cap="none" spc="0" normalizeH="0" baseline="0" noProof="0" dirty="0">
                <a:ln>
                  <a:noFill/>
                </a:ln>
                <a:solidFill>
                  <a:srgbClr val="7030A0"/>
                </a:solidFill>
                <a:effectLst/>
                <a:uLnTx/>
                <a:uFillTx/>
                <a:latin typeface="Calibri"/>
                <a:ea typeface="+mn-ea"/>
                <a:cs typeface="+mn-cs"/>
              </a:rPr>
              <a:t>ne, </a:t>
            </a:r>
            <a:r>
              <a:rPr kumimoji="0" lang="en-US" sz="3200" b="0" i="0" u="none" strike="sngStrike" kern="1200" cap="none" spc="0" normalizeH="0" baseline="0" noProof="0" dirty="0">
                <a:ln>
                  <a:noFill/>
                </a:ln>
                <a:solidFill>
                  <a:srgbClr val="00B050"/>
                </a:solidFill>
                <a:effectLst/>
                <a:uLnTx/>
                <a:uFillTx/>
                <a:latin typeface="Calibri"/>
                <a:ea typeface="+mn-ea"/>
                <a:cs typeface="+mn-cs"/>
              </a:rPr>
              <a:t>the</a:t>
            </a:r>
            <a:r>
              <a:rPr kumimoji="0" lang="en-US" sz="3200" b="0" i="0" u="none" strike="noStrike" kern="1200" cap="none" spc="0" normalizeH="0" baseline="0" noProof="0" dirty="0">
                <a:ln>
                  <a:noFill/>
                </a:ln>
                <a:solidFill>
                  <a:srgbClr val="7030A0"/>
                </a:solidFill>
                <a:effectLst/>
                <a:uLnTx/>
                <a:uFillTx/>
                <a:latin typeface="Calibri"/>
                <a:ea typeface="+mn-ea"/>
                <a:cs typeface="+mn-cs"/>
              </a:rPr>
              <a:t> a ruler, </a:t>
            </a:r>
            <a:r>
              <a:rPr kumimoji="0" lang="en-US" sz="3200" b="0" i="0" u="none" strike="sngStrike" kern="1200" cap="none" spc="0" normalizeH="0" baseline="0" noProof="0" dirty="0">
                <a:ln>
                  <a:noFill/>
                </a:ln>
                <a:solidFill>
                  <a:srgbClr val="00B050"/>
                </a:solidFill>
                <a:effectLst/>
                <a:uLnTx/>
                <a:uFillTx/>
                <a:latin typeface="Calibri"/>
                <a:ea typeface="+mn-ea"/>
                <a:cs typeface="+mn-cs"/>
              </a:rPr>
              <a:t>comes</a:t>
            </a:r>
            <a:r>
              <a:rPr kumimoji="0" lang="en-US" sz="3200" b="0" i="0" u="none" kern="1200" cap="none" spc="0" normalizeH="0" baseline="0" noProof="0" dirty="0">
                <a:ln>
                  <a:noFill/>
                </a:ln>
                <a:solidFill>
                  <a:srgbClr val="7030A0"/>
                </a:solidFill>
                <a:effectLst/>
                <a:uLnTx/>
                <a:uFillTx/>
                <a:latin typeface="Calibri"/>
                <a:ea typeface="+mn-ea"/>
                <a:cs typeface="+mn-cs"/>
              </a:rPr>
              <a:t>,</a:t>
            </a:r>
            <a:r>
              <a:rPr kumimoji="0" lang="en-US" sz="3200" b="0" i="0" u="none" strike="noStrike" kern="1200" cap="none" spc="0" normalizeH="0" baseline="0" noProof="0" dirty="0">
                <a:ln>
                  <a:noFill/>
                </a:ln>
                <a:solidFill>
                  <a:srgbClr val="7030A0"/>
                </a:solidFill>
                <a:effectLst/>
                <a:uLnTx/>
                <a:uFillTx/>
                <a:latin typeface="Calibri"/>
                <a:ea typeface="+mn-ea"/>
                <a:cs typeface="+mn-cs"/>
              </a:rPr>
              <a:t> there will be seven ‘sevens,’ and sixty-two ‘sevens.’ It will be rebuilt with streets and a trench, but in times of trouble. After the sixty-two ‘sevens,’ </a:t>
            </a:r>
            <a:r>
              <a:rPr kumimoji="0" lang="en-US" sz="3200" b="0" i="0" u="none" strike="sngStrike" kern="1200" cap="none" spc="0" normalizeH="0" baseline="0" noProof="0" dirty="0">
                <a:ln>
                  <a:noFill/>
                </a:ln>
                <a:solidFill>
                  <a:srgbClr val="00B050"/>
                </a:solidFill>
                <a:effectLst/>
                <a:uLnTx/>
                <a:uFillTx/>
                <a:latin typeface="Calibri"/>
                <a:ea typeface="+mn-ea"/>
                <a:cs typeface="+mn-cs"/>
              </a:rPr>
              <a:t>the</a:t>
            </a:r>
            <a:r>
              <a:rPr kumimoji="0" lang="en-US" sz="3200" b="0" i="0" u="none" strike="noStrike" kern="1200" cap="none" spc="0" normalizeH="0" baseline="0" noProof="0" dirty="0">
                <a:ln>
                  <a:noFill/>
                </a:ln>
                <a:solidFill>
                  <a:srgbClr val="7030A0"/>
                </a:solidFill>
                <a:effectLst/>
                <a:uLnTx/>
                <a:uFillTx/>
                <a:latin typeface="Calibri"/>
                <a:ea typeface="+mn-ea"/>
                <a:cs typeface="+mn-cs"/>
              </a:rPr>
              <a:t> </a:t>
            </a:r>
            <a:r>
              <a:rPr kumimoji="0" lang="en-US" sz="3200" b="0" i="0" u="none" strike="noStrike" kern="1200" cap="none" spc="0" normalizeH="0" baseline="0" noProof="0" dirty="0">
                <a:ln>
                  <a:noFill/>
                </a:ln>
                <a:solidFill>
                  <a:srgbClr val="00B050"/>
                </a:solidFill>
                <a:effectLst/>
                <a:uLnTx/>
                <a:uFillTx/>
                <a:latin typeface="Calibri"/>
                <a:ea typeface="+mn-ea"/>
                <a:cs typeface="+mn-cs"/>
              </a:rPr>
              <a:t>an</a:t>
            </a:r>
            <a:r>
              <a:rPr kumimoji="0" lang="en-US" sz="3200" b="0" i="0" u="none" strike="noStrike" kern="1200" cap="none" spc="0" normalizeH="0" baseline="0" noProof="0" dirty="0">
                <a:ln>
                  <a:noFill/>
                </a:ln>
                <a:solidFill>
                  <a:srgbClr val="7030A0"/>
                </a:solidFill>
                <a:effectLst/>
                <a:uLnTx/>
                <a:uFillTx/>
                <a:latin typeface="Calibri"/>
                <a:ea typeface="+mn-ea"/>
                <a:cs typeface="+mn-cs"/>
              </a:rPr>
              <a:t> </a:t>
            </a:r>
            <a:r>
              <a:rPr kumimoji="0" lang="en-US" sz="3200" b="0" i="0" u="none" strike="sngStrike" kern="1200" cap="none" spc="0" normalizeH="0" baseline="0" noProof="0" dirty="0">
                <a:ln>
                  <a:noFill/>
                </a:ln>
                <a:solidFill>
                  <a:srgbClr val="00B050"/>
                </a:solidFill>
                <a:effectLst/>
                <a:uLnTx/>
                <a:uFillTx/>
                <a:latin typeface="Calibri"/>
                <a:ea typeface="+mn-ea"/>
                <a:cs typeface="+mn-cs"/>
              </a:rPr>
              <a:t>A</a:t>
            </a:r>
            <a:r>
              <a:rPr kumimoji="0" lang="en-US" sz="3200" b="0" i="0" u="none" strike="noStrike" kern="1200" cap="none" spc="0" normalizeH="0" baseline="0" noProof="0" dirty="0">
                <a:ln>
                  <a:noFill/>
                </a:ln>
                <a:solidFill>
                  <a:srgbClr val="00B050"/>
                </a:solidFill>
                <a:effectLst/>
                <a:uLnTx/>
                <a:uFillTx/>
                <a:latin typeface="Calibri"/>
                <a:ea typeface="+mn-ea"/>
                <a:cs typeface="+mn-cs"/>
              </a:rPr>
              <a:t>a</a:t>
            </a:r>
            <a:r>
              <a:rPr kumimoji="0" lang="en-US" sz="3200" b="0" i="0" u="none" strike="noStrike" kern="1200" cap="none" spc="0" normalizeH="0" baseline="0" noProof="0" dirty="0">
                <a:ln>
                  <a:noFill/>
                </a:ln>
                <a:solidFill>
                  <a:srgbClr val="7030A0"/>
                </a:solidFill>
                <a:effectLst/>
                <a:uLnTx/>
                <a:uFillTx/>
                <a:latin typeface="Calibri"/>
                <a:ea typeface="+mn-ea"/>
                <a:cs typeface="+mn-cs"/>
              </a:rPr>
              <a:t>nointed </a:t>
            </a:r>
            <a:r>
              <a:rPr kumimoji="0" lang="en-US" sz="3200" b="0" i="0" u="none" strike="sngStrike" kern="1200" cap="none" spc="0" normalizeH="0" baseline="0" noProof="0" dirty="0">
                <a:ln>
                  <a:noFill/>
                </a:ln>
                <a:solidFill>
                  <a:srgbClr val="00B050"/>
                </a:solidFill>
                <a:effectLst/>
                <a:uLnTx/>
                <a:uFillTx/>
                <a:latin typeface="Calibri"/>
                <a:ea typeface="+mn-ea"/>
                <a:cs typeface="+mn-cs"/>
              </a:rPr>
              <a:t>O</a:t>
            </a:r>
            <a:r>
              <a:rPr kumimoji="0" lang="en-US" sz="3200" b="0" i="0" u="none" strike="noStrike" kern="1200" cap="none" spc="0" normalizeH="0" baseline="0" noProof="0" dirty="0">
                <a:ln>
                  <a:noFill/>
                </a:ln>
                <a:solidFill>
                  <a:srgbClr val="00B050"/>
                </a:solidFill>
                <a:effectLst/>
                <a:uLnTx/>
                <a:uFillTx/>
                <a:latin typeface="Calibri"/>
                <a:ea typeface="+mn-ea"/>
                <a:cs typeface="+mn-cs"/>
              </a:rPr>
              <a:t>o</a:t>
            </a:r>
            <a:r>
              <a:rPr kumimoji="0" lang="en-US" sz="3200" b="0" i="0" u="none" strike="noStrike" kern="1200" cap="none" spc="0" normalizeH="0" baseline="0" noProof="0" dirty="0">
                <a:ln>
                  <a:noFill/>
                </a:ln>
                <a:solidFill>
                  <a:srgbClr val="7030A0"/>
                </a:solidFill>
                <a:effectLst/>
                <a:uLnTx/>
                <a:uFillTx/>
                <a:latin typeface="Calibri"/>
                <a:ea typeface="+mn-ea"/>
                <a:cs typeface="+mn-cs"/>
              </a:rPr>
              <a:t>ne will be put to death and will have nothing…”[NIV]</a:t>
            </a:r>
            <a:endParaRPr kumimoji="0" lang="en-US" sz="4000" b="0" i="0" u="none" strike="noStrike" kern="1200" cap="none" spc="0" normalizeH="0" baseline="0" noProof="0" dirty="0">
              <a:ln>
                <a:noFill/>
              </a:ln>
              <a:solidFill>
                <a:sysClr val="windowText" lastClr="000000"/>
              </a:solidFill>
              <a:effectLst/>
              <a:uLnTx/>
              <a:uFillTx/>
              <a:latin typeface="Calibri"/>
              <a:ea typeface="+mn-ea"/>
              <a:cs typeface="RmzVilna" pitchFamily="2" charset="-79"/>
            </a:endParaRPr>
          </a:p>
        </p:txBody>
      </p:sp>
    </p:spTree>
    <p:custDataLst>
      <p:tags r:id="rId1"/>
    </p:custDataLst>
    <p:extLst>
      <p:ext uri="{BB962C8B-B14F-4D97-AF65-F5344CB8AC3E}">
        <p14:creationId xmlns:p14="http://schemas.microsoft.com/office/powerpoint/2010/main" val="2855968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356D51D-AE62-515D-BB62-3C8D9C91D418}"/>
              </a:ext>
            </a:extLst>
          </p:cNvPr>
          <p:cNvSpPr>
            <a:spLocks noGrp="1"/>
          </p:cNvSpPr>
          <p:nvPr>
            <p:ph type="title"/>
          </p:nvPr>
        </p:nvSpPr>
        <p:spPr>
          <a:xfrm>
            <a:off x="0" y="0"/>
            <a:ext cx="9144000" cy="1583266"/>
          </a:xfrm>
        </p:spPr>
        <p:txBody>
          <a:bodyPr/>
          <a:lstStyle/>
          <a:p>
            <a:pPr algn="ctr"/>
            <a:r>
              <a:rPr lang="en-US" sz="5400" b="1" dirty="0">
                <a:latin typeface="Calibri" panose="020F0502020204030204" pitchFamily="34" charset="0"/>
                <a:ea typeface="Calibri" panose="020F0502020204030204" pitchFamily="34" charset="0"/>
                <a:cs typeface="Calibri" panose="020F0502020204030204" pitchFamily="34" charset="0"/>
              </a:rPr>
              <a:t>The Anti-missionaries’</a:t>
            </a:r>
            <a:br>
              <a:rPr lang="en-US" sz="5400" b="1" dirty="0">
                <a:latin typeface="Calibri" panose="020F0502020204030204" pitchFamily="34" charset="0"/>
                <a:ea typeface="Calibri" panose="020F0502020204030204" pitchFamily="34" charset="0"/>
                <a:cs typeface="Calibri" panose="020F0502020204030204" pitchFamily="34" charset="0"/>
              </a:rPr>
            </a:br>
            <a:r>
              <a:rPr lang="en-US" sz="5400" b="1" dirty="0">
                <a:latin typeface="Calibri" panose="020F0502020204030204" pitchFamily="34" charset="0"/>
                <a:ea typeface="Calibri" panose="020F0502020204030204" pitchFamily="34" charset="0"/>
                <a:cs typeface="Calibri" panose="020F0502020204030204" pitchFamily="34" charset="0"/>
              </a:rPr>
              <a:t>Arguments</a:t>
            </a:r>
          </a:p>
        </p:txBody>
      </p:sp>
      <p:sp>
        <p:nvSpPr>
          <p:cNvPr id="7" name="Content Placeholder 2">
            <a:extLst>
              <a:ext uri="{FF2B5EF4-FFF2-40B4-BE49-F238E27FC236}">
                <a16:creationId xmlns:a16="http://schemas.microsoft.com/office/drawing/2014/main" id="{D39D7891-5A65-5D8D-A73C-BF9E077BE82E}"/>
              </a:ext>
            </a:extLst>
          </p:cNvPr>
          <p:cNvSpPr>
            <a:spLocks noGrp="1"/>
          </p:cNvSpPr>
          <p:nvPr>
            <p:ph idx="1"/>
          </p:nvPr>
        </p:nvSpPr>
        <p:spPr>
          <a:xfrm>
            <a:off x="0" y="2286000"/>
            <a:ext cx="9144000" cy="2286000"/>
          </a:xfrm>
        </p:spPr>
        <p:txBody>
          <a:bodyPr>
            <a:noAutofit/>
          </a:bodyPr>
          <a:lstStyle/>
          <a:p>
            <a:pPr lvl="0">
              <a:spcBef>
                <a:spcPts val="600"/>
              </a:spcBef>
            </a:pPr>
            <a:r>
              <a:rPr lang="en-US" sz="2000" dirty="0">
                <a:latin typeface="Times New Roman" pitchFamily="18" charset="0"/>
                <a:cs typeface="Times New Roman" pitchFamily="18" charset="0"/>
              </a:rPr>
              <a:t>A mistranslation</a:t>
            </a:r>
          </a:p>
          <a:p>
            <a:pPr lvl="1">
              <a:spcBef>
                <a:spcPts val="600"/>
              </a:spcBef>
            </a:pPr>
            <a:r>
              <a:rPr lang="en-US" sz="2000" dirty="0">
                <a:latin typeface="Times New Roman" pitchFamily="18" charset="0"/>
                <a:cs typeface="Times New Roman" pitchFamily="18" charset="0"/>
              </a:rPr>
              <a:t>It’s “</a:t>
            </a:r>
            <a:r>
              <a:rPr lang="en-US" sz="2000" u="sng" dirty="0">
                <a:latin typeface="Times New Roman" pitchFamily="18" charset="0"/>
                <a:cs typeface="Times New Roman" pitchFamily="18" charset="0"/>
              </a:rPr>
              <a:t>an</a:t>
            </a:r>
            <a:r>
              <a:rPr lang="en-US" sz="2000" dirty="0">
                <a:latin typeface="Times New Roman" pitchFamily="18" charset="0"/>
                <a:cs typeface="Times New Roman" pitchFamily="18" charset="0"/>
              </a:rPr>
              <a:t> </a:t>
            </a:r>
            <a:r>
              <a:rPr lang="en-US" sz="2000" u="sng" dirty="0">
                <a:latin typeface="Times New Roman" pitchFamily="18" charset="0"/>
                <a:cs typeface="Times New Roman" pitchFamily="18" charset="0"/>
              </a:rPr>
              <a:t>a</a:t>
            </a:r>
            <a:r>
              <a:rPr lang="en-US" sz="2000" dirty="0">
                <a:latin typeface="Times New Roman" pitchFamily="18" charset="0"/>
                <a:cs typeface="Times New Roman" pitchFamily="18" charset="0"/>
              </a:rPr>
              <a:t>nointed </a:t>
            </a:r>
            <a:r>
              <a:rPr lang="en-US" sz="2000" u="sng" dirty="0">
                <a:latin typeface="Times New Roman" pitchFamily="18" charset="0"/>
                <a:cs typeface="Times New Roman" pitchFamily="18" charset="0"/>
              </a:rPr>
              <a:t>o</a:t>
            </a:r>
            <a:r>
              <a:rPr lang="en-US" sz="2000" dirty="0">
                <a:latin typeface="Times New Roman" pitchFamily="18" charset="0"/>
                <a:cs typeface="Times New Roman" pitchFamily="18" charset="0"/>
              </a:rPr>
              <a:t>ne, </a:t>
            </a:r>
            <a:r>
              <a:rPr lang="en-US" sz="2000" u="sng" dirty="0">
                <a:latin typeface="Times New Roman" pitchFamily="18" charset="0"/>
                <a:cs typeface="Times New Roman" pitchFamily="18" charset="0"/>
              </a:rPr>
              <a:t>a</a:t>
            </a:r>
            <a:r>
              <a:rPr lang="en-US" sz="2000" dirty="0">
                <a:latin typeface="Times New Roman" pitchFamily="18" charset="0"/>
                <a:cs typeface="Times New Roman" pitchFamily="18" charset="0"/>
              </a:rPr>
              <a:t> ruler,” not “</a:t>
            </a:r>
            <a:r>
              <a:rPr lang="en-US" sz="2000" u="sng" dirty="0">
                <a:latin typeface="Times New Roman" pitchFamily="18" charset="0"/>
                <a:cs typeface="Times New Roman" pitchFamily="18" charset="0"/>
              </a:rPr>
              <a:t>the</a:t>
            </a:r>
            <a:r>
              <a:rPr lang="en-US" sz="2000" dirty="0">
                <a:latin typeface="Times New Roman" pitchFamily="18" charset="0"/>
                <a:cs typeface="Times New Roman" pitchFamily="18" charset="0"/>
              </a:rPr>
              <a:t> </a:t>
            </a:r>
            <a:r>
              <a:rPr lang="en-US" sz="2000" u="sng" dirty="0">
                <a:latin typeface="Times New Roman" pitchFamily="18" charset="0"/>
                <a:cs typeface="Times New Roman" pitchFamily="18" charset="0"/>
              </a:rPr>
              <a:t>A</a:t>
            </a:r>
            <a:r>
              <a:rPr lang="en-US" sz="2000" dirty="0">
                <a:latin typeface="Times New Roman" pitchFamily="18" charset="0"/>
                <a:cs typeface="Times New Roman" pitchFamily="18" charset="0"/>
              </a:rPr>
              <a:t>nointed </a:t>
            </a:r>
            <a:r>
              <a:rPr lang="en-US" sz="2000" u="sng" dirty="0">
                <a:latin typeface="Times New Roman" pitchFamily="18" charset="0"/>
                <a:cs typeface="Times New Roman" pitchFamily="18" charset="0"/>
              </a:rPr>
              <a:t>O</a:t>
            </a:r>
            <a:r>
              <a:rPr lang="en-US" sz="2000" dirty="0">
                <a:latin typeface="Times New Roman" pitchFamily="18" charset="0"/>
                <a:cs typeface="Times New Roman" pitchFamily="18" charset="0"/>
              </a:rPr>
              <a:t>ne, </a:t>
            </a:r>
            <a:r>
              <a:rPr lang="en-US" sz="2000" u="sng" dirty="0">
                <a:latin typeface="Times New Roman" pitchFamily="18" charset="0"/>
                <a:cs typeface="Times New Roman" pitchFamily="18" charset="0"/>
              </a:rPr>
              <a:t>the</a:t>
            </a:r>
            <a:r>
              <a:rPr lang="en-US" sz="2000" dirty="0">
                <a:latin typeface="Times New Roman" pitchFamily="18" charset="0"/>
                <a:cs typeface="Times New Roman" pitchFamily="18" charset="0"/>
              </a:rPr>
              <a:t> ruler.”</a:t>
            </a:r>
          </a:p>
          <a:p>
            <a:pPr lvl="2">
              <a:spcBef>
                <a:spcPts val="600"/>
              </a:spcBef>
            </a:pPr>
            <a:r>
              <a:rPr lang="en-US" sz="1600" dirty="0">
                <a:latin typeface="Times New Roman" pitchFamily="18" charset="0"/>
                <a:cs typeface="Times New Roman" pitchFamily="18" charset="0"/>
              </a:rPr>
              <a:t>It could be referring to any person who was anointed as a king or a priest.</a:t>
            </a:r>
          </a:p>
          <a:p>
            <a:pPr lvl="1">
              <a:spcBef>
                <a:spcPts val="600"/>
              </a:spcBef>
            </a:pPr>
            <a:r>
              <a:rPr lang="en-US" sz="2000" dirty="0">
                <a:latin typeface="Times New Roman" pitchFamily="18" charset="0"/>
                <a:cs typeface="Times New Roman" pitchFamily="18" charset="0"/>
              </a:rPr>
              <a:t>The word “comes” comes out of thin air.</a:t>
            </a:r>
          </a:p>
          <a:p>
            <a:pPr lvl="0">
              <a:spcBef>
                <a:spcPts val="600"/>
              </a:spcBef>
            </a:pPr>
            <a:r>
              <a:rPr lang="en-US" sz="2000" dirty="0">
                <a:latin typeface="Times New Roman" pitchFamily="18" charset="0"/>
                <a:cs typeface="Times New Roman" pitchFamily="18" charset="0"/>
              </a:rPr>
              <a:t>A new year</a:t>
            </a:r>
          </a:p>
          <a:p>
            <a:pPr lvl="1">
              <a:spcBef>
                <a:spcPts val="600"/>
              </a:spcBef>
            </a:pPr>
            <a:r>
              <a:rPr lang="en-US" sz="2000" dirty="0">
                <a:latin typeface="Times New Roman" pitchFamily="18" charset="0"/>
                <a:cs typeface="Times New Roman" pitchFamily="18" charset="0"/>
              </a:rPr>
              <a:t>There is no such thing as a 360-day prophetic year.</a:t>
            </a: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7.6|9.9|7.4|7.5|7.8|2.7"/>
</p:tagLst>
</file>

<file path=ppt/tags/tag10.xml><?xml version="1.0" encoding="utf-8"?>
<p:tagLst xmlns:a="http://schemas.openxmlformats.org/drawingml/2006/main" xmlns:r="http://schemas.openxmlformats.org/officeDocument/2006/relationships" xmlns:p="http://schemas.openxmlformats.org/presentationml/2006/main">
  <p:tag name="TIMING" val="|9.9|12.3|17.4"/>
</p:tagLst>
</file>

<file path=ppt/tags/tag11.xml><?xml version="1.0" encoding="utf-8"?>
<p:tagLst xmlns:a="http://schemas.openxmlformats.org/drawingml/2006/main" xmlns:r="http://schemas.openxmlformats.org/officeDocument/2006/relationships" xmlns:p="http://schemas.openxmlformats.org/presentationml/2006/main">
  <p:tag name="TIMING" val="|4.4|34.9|14.5"/>
</p:tagLst>
</file>

<file path=ppt/tags/tag12.xml><?xml version="1.0" encoding="utf-8"?>
<p:tagLst xmlns:a="http://schemas.openxmlformats.org/drawingml/2006/main" xmlns:r="http://schemas.openxmlformats.org/officeDocument/2006/relationships" xmlns:p="http://schemas.openxmlformats.org/presentationml/2006/main">
  <p:tag name="TIMING" val="|40.3|6.9"/>
</p:tagLst>
</file>

<file path=ppt/tags/tag13.xml><?xml version="1.0" encoding="utf-8"?>
<p:tagLst xmlns:a="http://schemas.openxmlformats.org/drawingml/2006/main" xmlns:r="http://schemas.openxmlformats.org/officeDocument/2006/relationships" xmlns:p="http://schemas.openxmlformats.org/presentationml/2006/main">
  <p:tag name="TIMING" val="|7|16.8|8.6|17.8|12.6|21.2|18.3|7.5|10.4|7.7"/>
</p:tagLst>
</file>

<file path=ppt/tags/tag14.xml><?xml version="1.0" encoding="utf-8"?>
<p:tagLst xmlns:a="http://schemas.openxmlformats.org/drawingml/2006/main" xmlns:r="http://schemas.openxmlformats.org/officeDocument/2006/relationships" xmlns:p="http://schemas.openxmlformats.org/presentationml/2006/main">
  <p:tag name="TIMING" val="|10.9|15.6"/>
</p:tagLst>
</file>

<file path=ppt/tags/tag15.xml><?xml version="1.0" encoding="utf-8"?>
<p:tagLst xmlns:a="http://schemas.openxmlformats.org/drawingml/2006/main" xmlns:r="http://schemas.openxmlformats.org/officeDocument/2006/relationships" xmlns:p="http://schemas.openxmlformats.org/presentationml/2006/main">
  <p:tag name="TIMING" val="|7.1|9.1"/>
</p:tagLst>
</file>

<file path=ppt/tags/tag16.xml><?xml version="1.0" encoding="utf-8"?>
<p:tagLst xmlns:a="http://schemas.openxmlformats.org/drawingml/2006/main" xmlns:r="http://schemas.openxmlformats.org/officeDocument/2006/relationships" xmlns:p="http://schemas.openxmlformats.org/presentationml/2006/main">
  <p:tag name="TIMING" val="|24.6"/>
</p:tagLst>
</file>

<file path=ppt/tags/tag2.xml><?xml version="1.0" encoding="utf-8"?>
<p:tagLst xmlns:a="http://schemas.openxmlformats.org/drawingml/2006/main" xmlns:r="http://schemas.openxmlformats.org/officeDocument/2006/relationships" xmlns:p="http://schemas.openxmlformats.org/presentationml/2006/main">
  <p:tag name="TIMING" val="|6.3|14.6|19.8|14|43.8"/>
</p:tagLst>
</file>

<file path=ppt/tags/tag3.xml><?xml version="1.0" encoding="utf-8"?>
<p:tagLst xmlns:a="http://schemas.openxmlformats.org/drawingml/2006/main" xmlns:r="http://schemas.openxmlformats.org/officeDocument/2006/relationships" xmlns:p="http://schemas.openxmlformats.org/presentationml/2006/main">
  <p:tag name="TIMING" val="|5.5|2.5|2.2|4.5|13|32.5|7|4.9|25.3|19|13.5|32.6"/>
</p:tagLst>
</file>

<file path=ppt/tags/tag4.xml><?xml version="1.0" encoding="utf-8"?>
<p:tagLst xmlns:a="http://schemas.openxmlformats.org/drawingml/2006/main" xmlns:r="http://schemas.openxmlformats.org/officeDocument/2006/relationships" xmlns:p="http://schemas.openxmlformats.org/presentationml/2006/main">
  <p:tag name="TIMING" val="|19.9"/>
</p:tagLst>
</file>

<file path=ppt/tags/tag5.xml><?xml version="1.0" encoding="utf-8"?>
<p:tagLst xmlns:a="http://schemas.openxmlformats.org/drawingml/2006/main" xmlns:r="http://schemas.openxmlformats.org/officeDocument/2006/relationships" xmlns:p="http://schemas.openxmlformats.org/presentationml/2006/main">
  <p:tag name="TIMING" val="|11.1|22.2|7.6"/>
</p:tagLst>
</file>

<file path=ppt/tags/tag6.xml><?xml version="1.0" encoding="utf-8"?>
<p:tagLst xmlns:a="http://schemas.openxmlformats.org/drawingml/2006/main" xmlns:r="http://schemas.openxmlformats.org/officeDocument/2006/relationships" xmlns:p="http://schemas.openxmlformats.org/presentationml/2006/main">
  <p:tag name="TIMING" val="|11.1|22.2|7.6"/>
</p:tagLst>
</file>

<file path=ppt/tags/tag7.xml><?xml version="1.0" encoding="utf-8"?>
<p:tagLst xmlns:a="http://schemas.openxmlformats.org/drawingml/2006/main" xmlns:r="http://schemas.openxmlformats.org/officeDocument/2006/relationships" xmlns:p="http://schemas.openxmlformats.org/presentationml/2006/main">
  <p:tag name="TIMING" val="|19.7|15.1|7.3"/>
</p:tagLst>
</file>

<file path=ppt/tags/tag8.xml><?xml version="1.0" encoding="utf-8"?>
<p:tagLst xmlns:a="http://schemas.openxmlformats.org/drawingml/2006/main" xmlns:r="http://schemas.openxmlformats.org/officeDocument/2006/relationships" xmlns:p="http://schemas.openxmlformats.org/presentationml/2006/main">
  <p:tag name="TIMING" val="|6.2|16.6|14.9"/>
</p:tagLst>
</file>

<file path=ppt/tags/tag9.xml><?xml version="1.0" encoding="utf-8"?>
<p:tagLst xmlns:a="http://schemas.openxmlformats.org/drawingml/2006/main" xmlns:r="http://schemas.openxmlformats.org/officeDocument/2006/relationships" xmlns:p="http://schemas.openxmlformats.org/presentationml/2006/main">
  <p:tag name="TIMING" val="|3.4|30.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11286</TotalTime>
  <Words>1986</Words>
  <Application>Microsoft Office PowerPoint</Application>
  <PresentationFormat>On-screen Show (4:3)</PresentationFormat>
  <Paragraphs>124</Paragraphs>
  <Slides>18</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Times New Roman</vt:lpstr>
      <vt:lpstr>Wingdings</vt:lpstr>
      <vt:lpstr>Office Theme</vt:lpstr>
      <vt:lpstr>DANIEL 9:25-26a</vt:lpstr>
      <vt:lpstr>Daniel 9:25-26a</vt:lpstr>
      <vt:lpstr>PowerPoint Presentation</vt:lpstr>
      <vt:lpstr>Specifying a Date</vt:lpstr>
      <vt:lpstr>Jewish Quotes</vt:lpstr>
      <vt:lpstr>The Anti-missionaries’ Interpretation</vt:lpstr>
      <vt:lpstr>The Anti-missionaries’ Interpretation</vt:lpstr>
      <vt:lpstr>The Anti-missionaries’ Interpretation</vt:lpstr>
      <vt:lpstr>The Anti-missionaries’ Arguments</vt:lpstr>
      <vt:lpstr>The Decree</vt:lpstr>
      <vt:lpstr>Two Anointed Ones</vt:lpstr>
      <vt:lpstr>PowerPoint Presentation</vt:lpstr>
      <vt:lpstr>PowerPoint Presentation</vt:lpstr>
      <vt:lpstr>PowerPoint Presentation</vt:lpstr>
      <vt:lpstr>The Decree</vt:lpstr>
      <vt:lpstr>Two Time Periods</vt:lpstr>
      <vt:lpstr>A Jewish Seeker’s Reaction</vt:lpstr>
      <vt:lpstr>In Conclusion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dc:creator>
  <cp:lastModifiedBy>Ken Samuel</cp:lastModifiedBy>
  <cp:revision>642</cp:revision>
  <dcterms:created xsi:type="dcterms:W3CDTF">2009-09-15T09:09:42Z</dcterms:created>
  <dcterms:modified xsi:type="dcterms:W3CDTF">2024-07-25T19:43:01Z</dcterms:modified>
</cp:coreProperties>
</file>