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3.xml" ContentType="application/vnd.openxmlformats-officedocument.presentationml.tags+xml"/>
  <Override PartName="/ppt/notesSlides/notesSlide12.xml" ContentType="application/vnd.openxmlformats-officedocument.presentationml.notesSlide+xml"/>
  <Override PartName="/ppt/tags/tag4.xml" ContentType="application/vnd.openxmlformats-officedocument.presentationml.tags+xml"/>
  <Override PartName="/ppt/notesSlides/notesSlide13.xml" ContentType="application/vnd.openxmlformats-officedocument.presentationml.notesSlide+xml"/>
  <Override PartName="/ppt/tags/tag5.xml" ContentType="application/vnd.openxmlformats-officedocument.presentationml.tags+xml"/>
  <Override PartName="/ppt/notesSlides/notesSlide14.xml" ContentType="application/vnd.openxmlformats-officedocument.presentationml.notesSlide+xml"/>
  <Override PartName="/ppt/tags/tag6.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7.xml" ContentType="application/vnd.openxmlformats-officedocument.presentationml.tags+xml"/>
  <Override PartName="/ppt/notesSlides/notesSlide21.xml" ContentType="application/vnd.openxmlformats-officedocument.presentationml.notesSlide+xml"/>
  <Override PartName="/ppt/tags/tag8.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25.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84" r:id="rId2"/>
    <p:sldId id="272" r:id="rId3"/>
    <p:sldId id="274" r:id="rId4"/>
    <p:sldId id="339" r:id="rId5"/>
    <p:sldId id="340" r:id="rId6"/>
    <p:sldId id="341" r:id="rId7"/>
    <p:sldId id="342" r:id="rId8"/>
    <p:sldId id="343" r:id="rId9"/>
    <p:sldId id="344" r:id="rId10"/>
    <p:sldId id="326" r:id="rId11"/>
    <p:sldId id="276" r:id="rId12"/>
    <p:sldId id="327" r:id="rId13"/>
    <p:sldId id="354" r:id="rId14"/>
    <p:sldId id="355" r:id="rId15"/>
    <p:sldId id="333" r:id="rId16"/>
    <p:sldId id="351" r:id="rId17"/>
    <p:sldId id="357" r:id="rId18"/>
    <p:sldId id="347" r:id="rId19"/>
    <p:sldId id="348" r:id="rId20"/>
    <p:sldId id="350" r:id="rId21"/>
    <p:sldId id="338" r:id="rId22"/>
    <p:sldId id="332" r:id="rId23"/>
    <p:sldId id="335" r:id="rId24"/>
    <p:sldId id="328" r:id="rId25"/>
    <p:sldId id="352" r:id="rId26"/>
    <p:sldId id="356" r:id="rId27"/>
    <p:sldId id="331" r:id="rId28"/>
    <p:sldId id="353" r:id="rId29"/>
    <p:sldId id="312"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 Samuel" initials="KBS"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1" autoAdjust="0"/>
    <p:restoredTop sz="95706" autoAdjust="0"/>
  </p:normalViewPr>
  <p:slideViewPr>
    <p:cSldViewPr snapToGrid="0">
      <p:cViewPr varScale="1">
        <p:scale>
          <a:sx n="92" d="100"/>
          <a:sy n="92" d="100"/>
        </p:scale>
        <p:origin x="1109" y="91"/>
      </p:cViewPr>
      <p:guideLst>
        <p:guide orient="horz" pos="2160"/>
        <p:guide pos="2880"/>
      </p:guideLst>
    </p:cSldViewPr>
  </p:slideViewPr>
  <p:outlineViewPr>
    <p:cViewPr>
      <p:scale>
        <a:sx n="33" d="100"/>
        <a:sy n="33" d="100"/>
      </p:scale>
      <p:origin x="0" y="-5539"/>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CA00B-5D4B-4265-81A2-EAEFBF2FCBD5}" type="datetimeFigureOut">
              <a:rPr lang="en-US" smtClean="0"/>
              <a:pPr/>
              <a:t>8/21/2024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EEA5B-0EA0-4763-B651-AAD72385B69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10</a:t>
            </a:fld>
            <a:endParaRPr lang="en-US" dirty="0"/>
          </a:p>
        </p:txBody>
      </p:sp>
    </p:spTree>
    <p:extLst>
      <p:ext uri="{BB962C8B-B14F-4D97-AF65-F5344CB8AC3E}">
        <p14:creationId xmlns:p14="http://schemas.microsoft.com/office/powerpoint/2010/main" val="3382478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12</a:t>
            </a:fld>
            <a:endParaRPr lang="en-US" dirty="0"/>
          </a:p>
        </p:txBody>
      </p:sp>
    </p:spTree>
    <p:extLst>
      <p:ext uri="{BB962C8B-B14F-4D97-AF65-F5344CB8AC3E}">
        <p14:creationId xmlns:p14="http://schemas.microsoft.com/office/powerpoint/2010/main" val="343820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13</a:t>
            </a:fld>
            <a:endParaRPr lang="en-US" dirty="0"/>
          </a:p>
        </p:txBody>
      </p:sp>
    </p:spTree>
    <p:extLst>
      <p:ext uri="{BB962C8B-B14F-4D97-AF65-F5344CB8AC3E}">
        <p14:creationId xmlns:p14="http://schemas.microsoft.com/office/powerpoint/2010/main" val="40459150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14</a:t>
            </a:fld>
            <a:endParaRPr lang="en-US" dirty="0"/>
          </a:p>
        </p:txBody>
      </p:sp>
    </p:spTree>
    <p:extLst>
      <p:ext uri="{BB962C8B-B14F-4D97-AF65-F5344CB8AC3E}">
        <p14:creationId xmlns:p14="http://schemas.microsoft.com/office/powerpoint/2010/main" val="4119483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15</a:t>
            </a:fld>
            <a:endParaRPr lang="en-US" dirty="0"/>
          </a:p>
        </p:txBody>
      </p:sp>
    </p:spTree>
    <p:extLst>
      <p:ext uri="{BB962C8B-B14F-4D97-AF65-F5344CB8AC3E}">
        <p14:creationId xmlns:p14="http://schemas.microsoft.com/office/powerpoint/2010/main" val="3666766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16</a:t>
            </a:fld>
            <a:endParaRPr lang="en-US" dirty="0"/>
          </a:p>
        </p:txBody>
      </p:sp>
    </p:spTree>
    <p:extLst>
      <p:ext uri="{BB962C8B-B14F-4D97-AF65-F5344CB8AC3E}">
        <p14:creationId xmlns:p14="http://schemas.microsoft.com/office/powerpoint/2010/main" val="1502468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17</a:t>
            </a:fld>
            <a:endParaRPr lang="en-US" dirty="0"/>
          </a:p>
        </p:txBody>
      </p:sp>
    </p:spTree>
    <p:extLst>
      <p:ext uri="{BB962C8B-B14F-4D97-AF65-F5344CB8AC3E}">
        <p14:creationId xmlns:p14="http://schemas.microsoft.com/office/powerpoint/2010/main" val="3510312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18</a:t>
            </a:fld>
            <a:endParaRPr lang="en-US" dirty="0"/>
          </a:p>
        </p:txBody>
      </p:sp>
    </p:spTree>
    <p:extLst>
      <p:ext uri="{BB962C8B-B14F-4D97-AF65-F5344CB8AC3E}">
        <p14:creationId xmlns:p14="http://schemas.microsoft.com/office/powerpoint/2010/main" val="38579508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19</a:t>
            </a:fld>
            <a:endParaRPr lang="en-US" dirty="0"/>
          </a:p>
        </p:txBody>
      </p:sp>
    </p:spTree>
    <p:extLst>
      <p:ext uri="{BB962C8B-B14F-4D97-AF65-F5344CB8AC3E}">
        <p14:creationId xmlns:p14="http://schemas.microsoft.com/office/powerpoint/2010/main" val="2676853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20</a:t>
            </a:fld>
            <a:endParaRPr lang="en-US" dirty="0"/>
          </a:p>
        </p:txBody>
      </p:sp>
    </p:spTree>
    <p:extLst>
      <p:ext uri="{BB962C8B-B14F-4D97-AF65-F5344CB8AC3E}">
        <p14:creationId xmlns:p14="http://schemas.microsoft.com/office/powerpoint/2010/main" val="3667305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21</a:t>
            </a:fld>
            <a:endParaRPr lang="en-US" dirty="0"/>
          </a:p>
        </p:txBody>
      </p:sp>
    </p:spTree>
    <p:extLst>
      <p:ext uri="{BB962C8B-B14F-4D97-AF65-F5344CB8AC3E}">
        <p14:creationId xmlns:p14="http://schemas.microsoft.com/office/powerpoint/2010/main" val="40183830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22</a:t>
            </a:fld>
            <a:endParaRPr lang="en-US" dirty="0"/>
          </a:p>
        </p:txBody>
      </p:sp>
    </p:spTree>
    <p:extLst>
      <p:ext uri="{BB962C8B-B14F-4D97-AF65-F5344CB8AC3E}">
        <p14:creationId xmlns:p14="http://schemas.microsoft.com/office/powerpoint/2010/main" val="42781193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23</a:t>
            </a:fld>
            <a:endParaRPr lang="en-US" dirty="0"/>
          </a:p>
        </p:txBody>
      </p:sp>
    </p:spTree>
    <p:extLst>
      <p:ext uri="{BB962C8B-B14F-4D97-AF65-F5344CB8AC3E}">
        <p14:creationId xmlns:p14="http://schemas.microsoft.com/office/powerpoint/2010/main" val="14787578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24</a:t>
            </a:fld>
            <a:endParaRPr lang="en-US" dirty="0"/>
          </a:p>
        </p:txBody>
      </p:sp>
    </p:spTree>
    <p:extLst>
      <p:ext uri="{BB962C8B-B14F-4D97-AF65-F5344CB8AC3E}">
        <p14:creationId xmlns:p14="http://schemas.microsoft.com/office/powerpoint/2010/main" val="5783305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27</a:t>
            </a:fld>
            <a:endParaRPr lang="en-US" dirty="0"/>
          </a:p>
        </p:txBody>
      </p:sp>
    </p:spTree>
    <p:extLst>
      <p:ext uri="{BB962C8B-B14F-4D97-AF65-F5344CB8AC3E}">
        <p14:creationId xmlns:p14="http://schemas.microsoft.com/office/powerpoint/2010/main" val="2339796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4</a:t>
            </a:fld>
            <a:endParaRPr lang="en-US" dirty="0"/>
          </a:p>
        </p:txBody>
      </p:sp>
    </p:spTree>
    <p:extLst>
      <p:ext uri="{BB962C8B-B14F-4D97-AF65-F5344CB8AC3E}">
        <p14:creationId xmlns:p14="http://schemas.microsoft.com/office/powerpoint/2010/main" val="1221026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5</a:t>
            </a:fld>
            <a:endParaRPr lang="en-US" dirty="0"/>
          </a:p>
        </p:txBody>
      </p:sp>
    </p:spTree>
    <p:extLst>
      <p:ext uri="{BB962C8B-B14F-4D97-AF65-F5344CB8AC3E}">
        <p14:creationId xmlns:p14="http://schemas.microsoft.com/office/powerpoint/2010/main" val="497257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6</a:t>
            </a:fld>
            <a:endParaRPr lang="en-US" dirty="0"/>
          </a:p>
        </p:txBody>
      </p:sp>
    </p:spTree>
    <p:extLst>
      <p:ext uri="{BB962C8B-B14F-4D97-AF65-F5344CB8AC3E}">
        <p14:creationId xmlns:p14="http://schemas.microsoft.com/office/powerpoint/2010/main" val="3578202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7</a:t>
            </a:fld>
            <a:endParaRPr lang="en-US" dirty="0"/>
          </a:p>
        </p:txBody>
      </p:sp>
    </p:spTree>
    <p:extLst>
      <p:ext uri="{BB962C8B-B14F-4D97-AF65-F5344CB8AC3E}">
        <p14:creationId xmlns:p14="http://schemas.microsoft.com/office/powerpoint/2010/main" val="1314693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8</a:t>
            </a:fld>
            <a:endParaRPr lang="en-US" dirty="0"/>
          </a:p>
        </p:txBody>
      </p:sp>
    </p:spTree>
    <p:extLst>
      <p:ext uri="{BB962C8B-B14F-4D97-AF65-F5344CB8AC3E}">
        <p14:creationId xmlns:p14="http://schemas.microsoft.com/office/powerpoint/2010/main" val="290634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9</a:t>
            </a:fld>
            <a:endParaRPr lang="en-US" dirty="0"/>
          </a:p>
        </p:txBody>
      </p:sp>
    </p:spTree>
    <p:extLst>
      <p:ext uri="{BB962C8B-B14F-4D97-AF65-F5344CB8AC3E}">
        <p14:creationId xmlns:p14="http://schemas.microsoft.com/office/powerpoint/2010/main" val="1260463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24E3FDC-329A-4340-8FC8-436A84B18A8B}" type="datetimeFigureOut">
              <a:rPr lang="en-US"/>
              <a:pPr>
                <a:defRPr/>
              </a:pPr>
              <a:t>8/21/2024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D6F3892-AAE2-445D-BE11-94E5869DD7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1D2C37-FD75-4415-9895-91869E2FB12C}" type="datetimeFigureOut">
              <a:rPr lang="en-US"/>
              <a:pPr>
                <a:defRPr/>
              </a:pPr>
              <a:t>8/21/2024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4BD60CB-BCFE-4069-863E-77F94402948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A687BEF-6235-423E-8C2B-B55640125E96}" type="datetimeFigureOut">
              <a:rPr lang="en-US"/>
              <a:pPr>
                <a:defRPr/>
              </a:pPr>
              <a:t>8/21/2024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C0C4931-B552-4176-8A30-B0A65E4FE60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1AABB6A-C40A-476C-954C-890F4B9C7363}" type="datetimeFigureOut">
              <a:rPr lang="en-US"/>
              <a:pPr>
                <a:defRPr/>
              </a:pPr>
              <a:t>8/21/2024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533F8D3-0DF4-4C1B-B803-B9663717AD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430142D-6B82-4FDF-852E-64DA97B1DF3A}" type="datetimeFigureOut">
              <a:rPr lang="en-US"/>
              <a:pPr>
                <a:defRPr/>
              </a:pPr>
              <a:t>8/21/2024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30E58AE-3B44-4F3A-AFED-70E4C13E0F7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566B2CB-F759-4808-836E-D79F18D17B26}" type="datetimeFigureOut">
              <a:rPr lang="en-US"/>
              <a:pPr>
                <a:defRPr/>
              </a:pPr>
              <a:t>8/21/2024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0F6E313-2A93-4E79-8AB1-7EA1E59671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F85000C-3E27-47EE-96DD-921375B6168D}" type="datetimeFigureOut">
              <a:rPr lang="en-US"/>
              <a:pPr>
                <a:defRPr/>
              </a:pPr>
              <a:t>8/21/2024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041EB49-0467-455D-8E1A-74F8B035BB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D16D8B0-D176-4A05-88A7-C24711D7F035}" type="datetimeFigureOut">
              <a:rPr lang="en-US"/>
              <a:pPr>
                <a:defRPr/>
              </a:pPr>
              <a:t>8/21/2024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0BB8FBE-AE8D-4DBE-A943-2718F538AFD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41EF3CD-E587-46DF-A8FB-2CB490BD4055}" type="datetimeFigureOut">
              <a:rPr lang="en-US"/>
              <a:pPr>
                <a:defRPr/>
              </a:pPr>
              <a:t>8/21/2024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6D8DB34-49A6-44FB-8D7D-A6BA07204D7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92B0D3C-8137-4A39-9C55-8BFB2F612EFC}" type="datetimeFigureOut">
              <a:rPr lang="en-US"/>
              <a:pPr>
                <a:defRPr/>
              </a:pPr>
              <a:t>8/21/2024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337D8ED-40F8-452A-878C-5B8290A5E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B5706C-0D72-4B52-BD1C-86DA66189415}" type="datetimeFigureOut">
              <a:rPr lang="en-US"/>
              <a:pPr>
                <a:defRPr/>
              </a:pPr>
              <a:t>8/21/2024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37AE1C7-6FC0-49F1-9B9E-4C47BB76DB9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B8B1CEDD-E8D3-4250-BA44-B2F000C05634}" type="datetimeFigureOut">
              <a:rPr lang="en-US"/>
              <a:pPr>
                <a:defRPr/>
              </a:pPr>
              <a:t>8/21/2024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9A4481AC-D38B-42CA-935D-5BA9B76EE57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King_David.2.jpg"/>
          <p:cNvPicPr>
            <a:picLocks noChangeAspect="1"/>
          </p:cNvPicPr>
          <p:nvPr/>
        </p:nvPicPr>
        <p:blipFill>
          <a:blip r:embed="rId3" cstate="print"/>
          <a:stretch>
            <a:fillRect/>
          </a:stretch>
        </p:blipFill>
        <p:spPr>
          <a:xfrm>
            <a:off x="2609850" y="1261999"/>
            <a:ext cx="3924300" cy="5507101"/>
          </a:xfrm>
          <a:prstGeom prst="rect">
            <a:avLst/>
          </a:prstGeom>
        </p:spPr>
      </p:pic>
      <p:sp>
        <p:nvSpPr>
          <p:cNvPr id="2050" name="Title 1"/>
          <p:cNvSpPr>
            <a:spLocks noGrp="1"/>
          </p:cNvSpPr>
          <p:nvPr>
            <p:ph type="ctrTitle"/>
          </p:nvPr>
        </p:nvSpPr>
        <p:spPr>
          <a:xfrm>
            <a:off x="0" y="-22225"/>
            <a:ext cx="9144000" cy="1012825"/>
          </a:xfrm>
        </p:spPr>
        <p:txBody>
          <a:bodyPr/>
          <a:lstStyle/>
          <a:p>
            <a:r>
              <a:rPr lang="en-US" sz="8000" dirty="0"/>
              <a:t>JEREMIAH 33:14-16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794084"/>
          </a:xfrm>
        </p:spPr>
        <p:txBody>
          <a:bodyPr/>
          <a:lstStyle/>
          <a:p>
            <a:r>
              <a:rPr lang="en-US" sz="5400" b="1" dirty="0"/>
              <a:t>Contradictory Genealogies</a:t>
            </a:r>
          </a:p>
        </p:txBody>
      </p:sp>
      <p:graphicFrame>
        <p:nvGraphicFramePr>
          <p:cNvPr id="4" name="Table 3">
            <a:extLst>
              <a:ext uri="{FF2B5EF4-FFF2-40B4-BE49-F238E27FC236}">
                <a16:creationId xmlns:a16="http://schemas.microsoft.com/office/drawing/2014/main" id="{7F7DF8B2-5847-6CF5-D0FB-AA61494A3E78}"/>
              </a:ext>
            </a:extLst>
          </p:cNvPr>
          <p:cNvGraphicFramePr>
            <a:graphicFrameLocks noGrp="1"/>
          </p:cNvGraphicFramePr>
          <p:nvPr>
            <p:extLst>
              <p:ext uri="{D42A27DB-BD31-4B8C-83A1-F6EECF244321}">
                <p14:modId xmlns:p14="http://schemas.microsoft.com/office/powerpoint/2010/main" val="2095830010"/>
              </p:ext>
            </p:extLst>
          </p:nvPr>
        </p:nvGraphicFramePr>
        <p:xfrm>
          <a:off x="1736513" y="1113183"/>
          <a:ext cx="4633976" cy="5596839"/>
        </p:xfrm>
        <a:graphic>
          <a:graphicData uri="http://schemas.openxmlformats.org/drawingml/2006/table">
            <a:tbl>
              <a:tblPr firstRow="1">
                <a:tableStyleId>{073A0DAA-6AF3-43AB-8588-CEC1D06C72B9}</a:tableStyleId>
              </a:tblPr>
              <a:tblGrid>
                <a:gridCol w="208280">
                  <a:extLst>
                    <a:ext uri="{9D8B030D-6E8A-4147-A177-3AD203B41FA5}">
                      <a16:colId xmlns:a16="http://schemas.microsoft.com/office/drawing/2014/main" val="3220265586"/>
                    </a:ext>
                  </a:extLst>
                </a:gridCol>
                <a:gridCol w="2212848">
                  <a:extLst>
                    <a:ext uri="{9D8B030D-6E8A-4147-A177-3AD203B41FA5}">
                      <a16:colId xmlns:a16="http://schemas.microsoft.com/office/drawing/2014/main" val="677000688"/>
                    </a:ext>
                  </a:extLst>
                </a:gridCol>
                <a:gridCol w="2212848">
                  <a:extLst>
                    <a:ext uri="{9D8B030D-6E8A-4147-A177-3AD203B41FA5}">
                      <a16:colId xmlns:a16="http://schemas.microsoft.com/office/drawing/2014/main" val="3067345428"/>
                    </a:ext>
                  </a:extLst>
                </a:gridCol>
              </a:tblGrid>
              <a:tr h="347133">
                <a:tc>
                  <a:txBody>
                    <a:bodyPr/>
                    <a:lstStyle/>
                    <a:p>
                      <a:pPr algn="ctr"/>
                      <a:endParaRPr lang="en-US" sz="1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THE OLD TESTAMENT</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LUKE 3:34b-38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521263"/>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God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God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89988384"/>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2</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Adam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Adam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9014942"/>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Seth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Seth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2090685"/>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Enosh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Enosh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8178938"/>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5</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Kenan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Kenan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6476247"/>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6</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Mahalalel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Mahalalel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46638002"/>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7</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Jared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Jared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48712906"/>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8</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Enoch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Enoch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0212468"/>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9</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Methuselah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Methuselah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6461017"/>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10</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Lamech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Lamech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527630"/>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11</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Noah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Noah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49631825"/>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12</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Shem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Shem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1875240"/>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13</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Arphaxad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Arphaxad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35514737"/>
                  </a:ext>
                </a:extLst>
              </a:tr>
              <a:tr h="249986">
                <a:tc>
                  <a:txBody>
                    <a:bodyPr/>
                    <a:lstStyle/>
                    <a:p>
                      <a:pPr algn="ctr" fontAlgn="b"/>
                      <a:endParaRPr lang="en-US" sz="1200" b="0"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FF0000"/>
                          </a:solidFill>
                          <a:effectLst/>
                          <a:latin typeface="Times New Roman" panose="02020603050405020304" pitchFamily="18" charset="0"/>
                          <a:cs typeface="Times New Roman" panose="02020603050405020304" pitchFamily="18" charset="0"/>
                        </a:rPr>
                        <a:t>Cainan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9037543"/>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14</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Shelah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Shelah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989297"/>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15</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Eber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Eber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98790688"/>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16</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Peleg</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Peleg</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13564659"/>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17</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Reu</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Reu</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512369"/>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18</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Serug</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Serug</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369186"/>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19</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Nahor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Nahor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5320932"/>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20</a:t>
                      </a: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Terah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Terah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4535026"/>
                  </a:ext>
                </a:extLst>
              </a:tr>
            </a:tbl>
          </a:graphicData>
        </a:graphic>
      </p:graphicFrame>
      <p:sp>
        <p:nvSpPr>
          <p:cNvPr id="5" name="TextBox 4">
            <a:extLst>
              <a:ext uri="{FF2B5EF4-FFF2-40B4-BE49-F238E27FC236}">
                <a16:creationId xmlns:a16="http://schemas.microsoft.com/office/drawing/2014/main" id="{9CAC76C9-A9CD-1B71-E966-0EA50F0272D2}"/>
              </a:ext>
            </a:extLst>
          </p:cNvPr>
          <p:cNvSpPr txBox="1"/>
          <p:nvPr/>
        </p:nvSpPr>
        <p:spPr>
          <a:xfrm>
            <a:off x="6477892" y="4624581"/>
            <a:ext cx="2429933"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Luke created Cainan.</a:t>
            </a:r>
          </a:p>
        </p:txBody>
      </p:sp>
    </p:spTree>
    <p:extLst>
      <p:ext uri="{BB962C8B-B14F-4D97-AF65-F5344CB8AC3E}">
        <p14:creationId xmlns:p14="http://schemas.microsoft.com/office/powerpoint/2010/main" val="4253025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672166"/>
          </a:xfrm>
        </p:spPr>
        <p:txBody>
          <a:bodyPr/>
          <a:lstStyle/>
          <a:p>
            <a:r>
              <a:rPr lang="en-US" sz="5400" b="1" dirty="0"/>
              <a:t>The Anti-Missionaries’ Arguments: Cainan</a:t>
            </a:r>
          </a:p>
        </p:txBody>
      </p:sp>
      <p:sp>
        <p:nvSpPr>
          <p:cNvPr id="12291" name="Content Placeholder 2"/>
          <p:cNvSpPr>
            <a:spLocks noGrp="1"/>
          </p:cNvSpPr>
          <p:nvPr>
            <p:ph idx="1"/>
          </p:nvPr>
        </p:nvSpPr>
        <p:spPr>
          <a:xfrm>
            <a:off x="0" y="2107418"/>
            <a:ext cx="9144000" cy="2643164"/>
          </a:xfrm>
        </p:spPr>
        <p:txBody>
          <a:bodyPr/>
          <a:lstStyle/>
          <a:p>
            <a:pPr marL="514350" indent="-514350">
              <a:spcBef>
                <a:spcPct val="0"/>
              </a:spcBef>
              <a:spcAft>
                <a:spcPts val="600"/>
              </a:spcAft>
            </a:pPr>
            <a:r>
              <a:rPr lang="en-US" sz="2000" dirty="0">
                <a:latin typeface="Times New Roman" panose="02020603050405020304" pitchFamily="18" charset="0"/>
                <a:cs typeface="Times New Roman" panose="02020603050405020304" pitchFamily="18" charset="0"/>
              </a:rPr>
              <a:t>Luke created Cainan.</a:t>
            </a:r>
          </a:p>
          <a:p>
            <a:pPr marL="914400" lvl="1" indent="-514350">
              <a:spcBef>
                <a:spcPct val="0"/>
              </a:spcBef>
              <a:spcAft>
                <a:spcPts val="600"/>
              </a:spcAft>
            </a:pPr>
            <a:r>
              <a:rPr lang="en-US" sz="2000" dirty="0">
                <a:solidFill>
                  <a:srgbClr val="7030A0"/>
                </a:solidFill>
                <a:latin typeface="Times New Roman" panose="02020603050405020304" pitchFamily="18" charset="0"/>
                <a:cs typeface="Times New Roman" panose="02020603050405020304" pitchFamily="18" charset="0"/>
              </a:rPr>
              <a:t>... the son of Shelah, the son of </a:t>
            </a:r>
            <a:r>
              <a:rPr lang="en-US" sz="2000" u="sng" dirty="0">
                <a:solidFill>
                  <a:srgbClr val="7030A0"/>
                </a:solidFill>
                <a:latin typeface="Times New Roman" panose="02020603050405020304" pitchFamily="18" charset="0"/>
                <a:cs typeface="Times New Roman" panose="02020603050405020304" pitchFamily="18" charset="0"/>
              </a:rPr>
              <a:t>Cainan</a:t>
            </a:r>
            <a:r>
              <a:rPr lang="en-US" sz="2000" dirty="0">
                <a:solidFill>
                  <a:srgbClr val="7030A0"/>
                </a:solidFill>
                <a:latin typeface="Times New Roman" panose="02020603050405020304" pitchFamily="18" charset="0"/>
                <a:cs typeface="Times New Roman" panose="02020603050405020304" pitchFamily="18" charset="0"/>
              </a:rPr>
              <a:t>, the son of Arphaxad... [Luke 3:35b,36a, NIV]</a:t>
            </a:r>
          </a:p>
          <a:p>
            <a:pPr marL="914400" lvl="1" indent="-514350">
              <a:spcBef>
                <a:spcPct val="0"/>
              </a:spcBef>
              <a:spcAft>
                <a:spcPts val="600"/>
              </a:spcAft>
            </a:pPr>
            <a:r>
              <a:rPr lang="en-US" sz="2000" dirty="0">
                <a:solidFill>
                  <a:srgbClr val="7030A0"/>
                </a:solidFill>
                <a:latin typeface="Times New Roman" panose="02020603050405020304" pitchFamily="18" charset="0"/>
                <a:cs typeface="Times New Roman" panose="02020603050405020304" pitchFamily="18" charset="0"/>
              </a:rPr>
              <a:t>Arphaxad was the father of Shelah... [Genesis 10:24a, NIV]</a:t>
            </a:r>
            <a:endParaRPr lang="en-US" sz="2000" dirty="0">
              <a:latin typeface="Times New Roman" panose="02020603050405020304" pitchFamily="18" charset="0"/>
              <a:cs typeface="Times New Roman" panose="02020603050405020304" pitchFamily="18" charset="0"/>
            </a:endParaRPr>
          </a:p>
          <a:p>
            <a:pPr marL="914400" lvl="1" indent="-514350">
              <a:spcBef>
                <a:spcPct val="0"/>
              </a:spcBef>
              <a:spcAft>
                <a:spcPts val="600"/>
              </a:spcAft>
            </a:pPr>
            <a:r>
              <a:rPr lang="en-US" sz="2000" dirty="0">
                <a:solidFill>
                  <a:srgbClr val="7030A0"/>
                </a:solidFill>
                <a:latin typeface="Times New Roman" panose="02020603050405020304" pitchFamily="18" charset="0"/>
                <a:cs typeface="Times New Roman" panose="02020603050405020304" pitchFamily="18" charset="0"/>
              </a:rPr>
              <a:t>When Arphaxad had lived 35 years, he became the father of Shelah. [Genesis 11:12, NIV]</a:t>
            </a:r>
          </a:p>
          <a:p>
            <a:pPr marL="914400" lvl="1" indent="-514350">
              <a:spcBef>
                <a:spcPct val="0"/>
              </a:spcBef>
              <a:spcAft>
                <a:spcPts val="600"/>
              </a:spcAft>
            </a:pPr>
            <a:r>
              <a:rPr lang="en-US" sz="2000" dirty="0">
                <a:solidFill>
                  <a:srgbClr val="7030A0"/>
                </a:solidFill>
                <a:latin typeface="Times New Roman" panose="02020603050405020304" pitchFamily="18" charset="0"/>
                <a:cs typeface="Times New Roman" panose="02020603050405020304" pitchFamily="18" charset="0"/>
              </a:rPr>
              <a:t>Arphaxad was the father of Shelah... [I Chronicles 1:18a, NIV]</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778042"/>
          </a:xfrm>
        </p:spPr>
        <p:txBody>
          <a:bodyPr/>
          <a:lstStyle/>
          <a:p>
            <a:r>
              <a:rPr lang="en-US" sz="5400" b="1" dirty="0"/>
              <a:t>Contradictory Genealogies</a:t>
            </a:r>
          </a:p>
        </p:txBody>
      </p:sp>
      <p:graphicFrame>
        <p:nvGraphicFramePr>
          <p:cNvPr id="4" name="Table 3">
            <a:extLst>
              <a:ext uri="{FF2B5EF4-FFF2-40B4-BE49-F238E27FC236}">
                <a16:creationId xmlns:a16="http://schemas.microsoft.com/office/drawing/2014/main" id="{7F7DF8B2-5847-6CF5-D0FB-AA61494A3E78}"/>
              </a:ext>
            </a:extLst>
          </p:cNvPr>
          <p:cNvGraphicFramePr>
            <a:graphicFrameLocks noGrp="1"/>
          </p:cNvGraphicFramePr>
          <p:nvPr>
            <p:extLst>
              <p:ext uri="{D42A27DB-BD31-4B8C-83A1-F6EECF244321}">
                <p14:modId xmlns:p14="http://schemas.microsoft.com/office/powerpoint/2010/main" val="1110479077"/>
              </p:ext>
            </p:extLst>
          </p:nvPr>
        </p:nvGraphicFramePr>
        <p:xfrm>
          <a:off x="175342" y="1073041"/>
          <a:ext cx="6829044" cy="4809096"/>
        </p:xfrm>
        <a:graphic>
          <a:graphicData uri="http://schemas.openxmlformats.org/drawingml/2006/table">
            <a:tbl>
              <a:tblPr firstRow="1">
                <a:tableStyleId>{073A0DAA-6AF3-43AB-8588-CEC1D06C72B9}</a:tableStyleId>
              </a:tblPr>
              <a:tblGrid>
                <a:gridCol w="190500">
                  <a:extLst>
                    <a:ext uri="{9D8B030D-6E8A-4147-A177-3AD203B41FA5}">
                      <a16:colId xmlns:a16="http://schemas.microsoft.com/office/drawing/2014/main" val="3220265586"/>
                    </a:ext>
                  </a:extLst>
                </a:gridCol>
                <a:gridCol w="2212848">
                  <a:extLst>
                    <a:ext uri="{9D8B030D-6E8A-4147-A177-3AD203B41FA5}">
                      <a16:colId xmlns:a16="http://schemas.microsoft.com/office/drawing/2014/main" val="677000688"/>
                    </a:ext>
                  </a:extLst>
                </a:gridCol>
                <a:gridCol w="2212848">
                  <a:extLst>
                    <a:ext uri="{9D8B030D-6E8A-4147-A177-3AD203B41FA5}">
                      <a16:colId xmlns:a16="http://schemas.microsoft.com/office/drawing/2014/main" val="2934684905"/>
                    </a:ext>
                  </a:extLst>
                </a:gridCol>
                <a:gridCol w="2212848">
                  <a:extLst>
                    <a:ext uri="{9D8B030D-6E8A-4147-A177-3AD203B41FA5}">
                      <a16:colId xmlns:a16="http://schemas.microsoft.com/office/drawing/2014/main" val="3054237090"/>
                    </a:ext>
                  </a:extLst>
                </a:gridCol>
              </a:tblGrid>
              <a:tr h="347472">
                <a:tc>
                  <a:txBody>
                    <a:bodyPr/>
                    <a:lstStyle/>
                    <a:p>
                      <a:pPr algn="ctr"/>
                      <a:endParaRPr lang="en-US" sz="1800" dirty="0"/>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MATTHEW 1:6b-12</a:t>
                      </a:r>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THE OLD TESTAMENT</a:t>
                      </a:r>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LUKE 3:27b-31</a:t>
                      </a:r>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521263"/>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34</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David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9988384"/>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35</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Solomon</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highlight>
                          <a:srgbClr val="D9D9D9"/>
                        </a:highligh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Nathan</a:t>
                      </a:r>
                    </a:p>
                  </a:txBody>
                  <a:tcPr marL="7620" marR="7620" marT="76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9014942"/>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36</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Rehoboam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Mattatha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2090685"/>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37</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Abijah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Menna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8178938"/>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38</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Asa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Melea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6476247"/>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39</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US" sz="1200" b="1" i="0" u="none" strike="noStrike" dirty="0">
                          <a:solidFill>
                            <a:schemeClr val="tx1"/>
                          </a:solidFill>
                          <a:effectLst/>
                          <a:latin typeface="Times New Roman" panose="02020603050405020304" pitchFamily="18" charset="0"/>
                          <a:cs typeface="Times New Roman" panose="02020603050405020304" pitchFamily="18" charset="0"/>
                        </a:rPr>
                        <a:t>Jehoshaphat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Eliakim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46638002"/>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40</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Jehoram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Jonam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0212468"/>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41</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Ahaziah</a:t>
                      </a:r>
                      <a:endParaRPr lang="en-US" sz="1200" b="1"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6461017"/>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42</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Jehoash</a:t>
                      </a:r>
                      <a:endParaRPr lang="en-US" sz="1200" b="1"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Judah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527630"/>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43</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Amaziah</a:t>
                      </a:r>
                      <a:endParaRPr lang="en-US" sz="1200" b="1"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Simeon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49631825"/>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44</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Uzziah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Levi</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1875240"/>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45</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Jotham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Matthat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35514737"/>
                  </a:ext>
                </a:extLst>
              </a:tr>
              <a:tr h="247868">
                <a:tc>
                  <a:txBody>
                    <a:bodyPr/>
                    <a:lstStyle/>
                    <a:p>
                      <a:pPr algn="ctr" fontAlgn="b"/>
                      <a:r>
                        <a:rPr lang="en-US" sz="1200" b="1"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46</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Ahaz</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Jorim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9037543"/>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47</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Hezekiah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Eliezer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989297"/>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48</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US" sz="1200" b="1" i="0" u="none" strike="noStrike" dirty="0">
                          <a:solidFill>
                            <a:schemeClr val="tx1"/>
                          </a:solidFill>
                          <a:effectLst/>
                          <a:latin typeface="Times New Roman" panose="02020603050405020304" pitchFamily="18" charset="0"/>
                          <a:cs typeface="Times New Roman" panose="02020603050405020304" pitchFamily="18" charset="0"/>
                        </a:rPr>
                        <a:t>Manasseh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Joshua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609319"/>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49</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Amon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512369"/>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59</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Josiah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Elmadam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369186"/>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51</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Jehoiakim</a:t>
                      </a:r>
                      <a:endParaRPr lang="en-US" sz="1200" b="1"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Cosam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5320932"/>
                  </a:ext>
                </a:extLst>
              </a:tr>
            </a:tbl>
          </a:graphicData>
        </a:graphic>
      </p:graphicFrame>
      <p:cxnSp>
        <p:nvCxnSpPr>
          <p:cNvPr id="3" name="Straight Connector 2">
            <a:extLst>
              <a:ext uri="{FF2B5EF4-FFF2-40B4-BE49-F238E27FC236}">
                <a16:creationId xmlns:a16="http://schemas.microsoft.com/office/drawing/2014/main" id="{2864FE30-A796-9630-8752-5CF58B3E3837}"/>
              </a:ext>
            </a:extLst>
          </p:cNvPr>
          <p:cNvCxnSpPr>
            <a:cxnSpLocks/>
          </p:cNvCxnSpPr>
          <p:nvPr/>
        </p:nvCxnSpPr>
        <p:spPr>
          <a:xfrm>
            <a:off x="3686697" y="1679171"/>
            <a:ext cx="0" cy="23829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265213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778042"/>
          </a:xfrm>
        </p:spPr>
        <p:txBody>
          <a:bodyPr/>
          <a:lstStyle/>
          <a:p>
            <a:r>
              <a:rPr lang="en-US" sz="5400" b="1" dirty="0"/>
              <a:t>Contradictory Genealogies</a:t>
            </a:r>
          </a:p>
        </p:txBody>
      </p:sp>
      <p:graphicFrame>
        <p:nvGraphicFramePr>
          <p:cNvPr id="4" name="Table 3">
            <a:extLst>
              <a:ext uri="{FF2B5EF4-FFF2-40B4-BE49-F238E27FC236}">
                <a16:creationId xmlns:a16="http://schemas.microsoft.com/office/drawing/2014/main" id="{7F7DF8B2-5847-6CF5-D0FB-AA61494A3E78}"/>
              </a:ext>
            </a:extLst>
          </p:cNvPr>
          <p:cNvGraphicFramePr>
            <a:graphicFrameLocks noGrp="1"/>
          </p:cNvGraphicFramePr>
          <p:nvPr>
            <p:extLst>
              <p:ext uri="{D42A27DB-BD31-4B8C-83A1-F6EECF244321}">
                <p14:modId xmlns:p14="http://schemas.microsoft.com/office/powerpoint/2010/main" val="1826950533"/>
              </p:ext>
            </p:extLst>
          </p:nvPr>
        </p:nvGraphicFramePr>
        <p:xfrm>
          <a:off x="175342" y="1073041"/>
          <a:ext cx="6829044" cy="4809096"/>
        </p:xfrm>
        <a:graphic>
          <a:graphicData uri="http://schemas.openxmlformats.org/drawingml/2006/table">
            <a:tbl>
              <a:tblPr firstRow="1">
                <a:tableStyleId>{073A0DAA-6AF3-43AB-8588-CEC1D06C72B9}</a:tableStyleId>
              </a:tblPr>
              <a:tblGrid>
                <a:gridCol w="190500">
                  <a:extLst>
                    <a:ext uri="{9D8B030D-6E8A-4147-A177-3AD203B41FA5}">
                      <a16:colId xmlns:a16="http://schemas.microsoft.com/office/drawing/2014/main" val="3220265586"/>
                    </a:ext>
                  </a:extLst>
                </a:gridCol>
                <a:gridCol w="2212848">
                  <a:extLst>
                    <a:ext uri="{9D8B030D-6E8A-4147-A177-3AD203B41FA5}">
                      <a16:colId xmlns:a16="http://schemas.microsoft.com/office/drawing/2014/main" val="677000688"/>
                    </a:ext>
                  </a:extLst>
                </a:gridCol>
                <a:gridCol w="2212848">
                  <a:extLst>
                    <a:ext uri="{9D8B030D-6E8A-4147-A177-3AD203B41FA5}">
                      <a16:colId xmlns:a16="http://schemas.microsoft.com/office/drawing/2014/main" val="2934684905"/>
                    </a:ext>
                  </a:extLst>
                </a:gridCol>
                <a:gridCol w="2212848">
                  <a:extLst>
                    <a:ext uri="{9D8B030D-6E8A-4147-A177-3AD203B41FA5}">
                      <a16:colId xmlns:a16="http://schemas.microsoft.com/office/drawing/2014/main" val="3054237090"/>
                    </a:ext>
                  </a:extLst>
                </a:gridCol>
              </a:tblGrid>
              <a:tr h="347472">
                <a:tc>
                  <a:txBody>
                    <a:bodyPr/>
                    <a:lstStyle/>
                    <a:p>
                      <a:pPr algn="ctr"/>
                      <a:endParaRPr lang="en-US" sz="1800" dirty="0"/>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MATTHEW 1:6b-12</a:t>
                      </a:r>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THE OLD TESTAMENT</a:t>
                      </a:r>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LUKE 3:27b-31</a:t>
                      </a:r>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521263"/>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34</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David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9988384"/>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35</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Solomon</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highlight>
                          <a:srgbClr val="D9D9D9"/>
                        </a:highligh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Nathan</a:t>
                      </a:r>
                    </a:p>
                  </a:txBody>
                  <a:tcPr marL="7620" marR="7620" marT="76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9014942"/>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36</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Rehoboam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Mattatha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2090685"/>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37</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Abijah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Menna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8178938"/>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38</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Asa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Melea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6476247"/>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39</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US" sz="1200" b="1" i="0" u="none" strike="noStrike" dirty="0">
                          <a:solidFill>
                            <a:srgbClr val="000000"/>
                          </a:solidFill>
                          <a:effectLst/>
                          <a:latin typeface="Times New Roman" panose="02020603050405020304" pitchFamily="18" charset="0"/>
                          <a:cs typeface="Times New Roman" panose="02020603050405020304" pitchFamily="18" charset="0"/>
                        </a:rPr>
                        <a:t>Jehoshaphat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Eliakim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46638002"/>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40</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Jehoram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Jonam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0212468"/>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41</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Ahaziah</a:t>
                      </a:r>
                      <a:endParaRPr lang="en-US" sz="1200" b="1" i="0" u="none" strike="noStrike" dirty="0">
                        <a:solidFill>
                          <a:srgbClr val="C00000"/>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6461017"/>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42</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Jehoash</a:t>
                      </a:r>
                      <a:endParaRPr lang="en-US" sz="1200" b="1" i="0" u="none" strike="noStrike" dirty="0">
                        <a:solidFill>
                          <a:srgbClr val="C00000"/>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Judah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527630"/>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43</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Amaziah</a:t>
                      </a:r>
                      <a:endParaRPr lang="en-US" sz="1200" b="1" i="0" u="none" strike="noStrike" dirty="0">
                        <a:solidFill>
                          <a:srgbClr val="C00000"/>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Simeon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49631825"/>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44</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Uzziah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Levi</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1875240"/>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45</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Jotham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Matthat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35514737"/>
                  </a:ext>
                </a:extLst>
              </a:tr>
              <a:tr h="247868">
                <a:tc>
                  <a:txBody>
                    <a:bodyPr/>
                    <a:lstStyle/>
                    <a:p>
                      <a:pPr algn="ctr" fontAlgn="b"/>
                      <a:r>
                        <a:rPr lang="en-US" sz="1200" b="1"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46</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Ahaz</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Jorim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9037543"/>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47</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Hezekiah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Eliezer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989297"/>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48</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US" sz="1200" b="1" i="0" u="none" strike="noStrike" dirty="0">
                          <a:solidFill>
                            <a:srgbClr val="000000"/>
                          </a:solidFill>
                          <a:effectLst/>
                          <a:latin typeface="Times New Roman" panose="02020603050405020304" pitchFamily="18" charset="0"/>
                          <a:cs typeface="Times New Roman" panose="02020603050405020304" pitchFamily="18" charset="0"/>
                        </a:rPr>
                        <a:t>Manasseh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Joshua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609319"/>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49</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Amon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512369"/>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59</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Josiah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Elmadam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369186"/>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51</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Jehoiakim</a:t>
                      </a:r>
                      <a:endParaRPr lang="en-US" sz="1200" b="1" i="0" u="none" strike="noStrike" dirty="0">
                        <a:solidFill>
                          <a:srgbClr val="C00000"/>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Cosam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5320932"/>
                  </a:ext>
                </a:extLst>
              </a:tr>
            </a:tbl>
          </a:graphicData>
        </a:graphic>
      </p:graphicFrame>
      <p:sp>
        <p:nvSpPr>
          <p:cNvPr id="2" name="TextBox 1">
            <a:extLst>
              <a:ext uri="{FF2B5EF4-FFF2-40B4-BE49-F238E27FC236}">
                <a16:creationId xmlns:a16="http://schemas.microsoft.com/office/drawing/2014/main" id="{2FABEA46-CB98-F8F0-8733-EF36741E0265}"/>
              </a:ext>
            </a:extLst>
          </p:cNvPr>
          <p:cNvSpPr txBox="1"/>
          <p:nvPr/>
        </p:nvSpPr>
        <p:spPr>
          <a:xfrm>
            <a:off x="2438400" y="5882137"/>
            <a:ext cx="2514600" cy="707886"/>
          </a:xfrm>
          <a:prstGeom prst="rect">
            <a:avLst/>
          </a:prstGeom>
          <a:noFill/>
        </p:spPr>
        <p:txBody>
          <a:bodyPr wrap="square" rtlCol="0">
            <a:spAutoFit/>
          </a:bodyPr>
          <a:lstStyle/>
          <a:p>
            <a:pPr algn="ctr"/>
            <a:r>
              <a:rPr lang="en-US" sz="2000" dirty="0">
                <a:solidFill>
                  <a:srgbClr val="C00000"/>
                </a:solidFill>
                <a:latin typeface="Times New Roman" panose="02020603050405020304" pitchFamily="18" charset="0"/>
                <a:cs typeface="Times New Roman" panose="02020603050405020304" pitchFamily="18" charset="0"/>
              </a:rPr>
              <a:t>Matthew skipped four of the kings of Judah.</a:t>
            </a:r>
          </a:p>
        </p:txBody>
      </p:sp>
      <p:cxnSp>
        <p:nvCxnSpPr>
          <p:cNvPr id="3" name="Straight Connector 2">
            <a:extLst>
              <a:ext uri="{FF2B5EF4-FFF2-40B4-BE49-F238E27FC236}">
                <a16:creationId xmlns:a16="http://schemas.microsoft.com/office/drawing/2014/main" id="{EF5E8A5C-8B4E-6C59-BF07-A556B614CA84}"/>
              </a:ext>
            </a:extLst>
          </p:cNvPr>
          <p:cNvCxnSpPr>
            <a:cxnSpLocks/>
          </p:cNvCxnSpPr>
          <p:nvPr/>
        </p:nvCxnSpPr>
        <p:spPr>
          <a:xfrm>
            <a:off x="3686697" y="1679171"/>
            <a:ext cx="0" cy="23829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78162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778042"/>
          </a:xfrm>
        </p:spPr>
        <p:txBody>
          <a:bodyPr/>
          <a:lstStyle/>
          <a:p>
            <a:r>
              <a:rPr lang="en-US" sz="5400" b="1" dirty="0"/>
              <a:t>Contradictory Genealogies</a:t>
            </a:r>
          </a:p>
        </p:txBody>
      </p:sp>
      <p:graphicFrame>
        <p:nvGraphicFramePr>
          <p:cNvPr id="4" name="Table 3">
            <a:extLst>
              <a:ext uri="{FF2B5EF4-FFF2-40B4-BE49-F238E27FC236}">
                <a16:creationId xmlns:a16="http://schemas.microsoft.com/office/drawing/2014/main" id="{7F7DF8B2-5847-6CF5-D0FB-AA61494A3E78}"/>
              </a:ext>
            </a:extLst>
          </p:cNvPr>
          <p:cNvGraphicFramePr>
            <a:graphicFrameLocks noGrp="1"/>
          </p:cNvGraphicFramePr>
          <p:nvPr>
            <p:extLst>
              <p:ext uri="{D42A27DB-BD31-4B8C-83A1-F6EECF244321}">
                <p14:modId xmlns:p14="http://schemas.microsoft.com/office/powerpoint/2010/main" val="2753594347"/>
              </p:ext>
            </p:extLst>
          </p:nvPr>
        </p:nvGraphicFramePr>
        <p:xfrm>
          <a:off x="175342" y="1073041"/>
          <a:ext cx="6829044" cy="4809096"/>
        </p:xfrm>
        <a:graphic>
          <a:graphicData uri="http://schemas.openxmlformats.org/drawingml/2006/table">
            <a:tbl>
              <a:tblPr firstRow="1">
                <a:tableStyleId>{073A0DAA-6AF3-43AB-8588-CEC1D06C72B9}</a:tableStyleId>
              </a:tblPr>
              <a:tblGrid>
                <a:gridCol w="190500">
                  <a:extLst>
                    <a:ext uri="{9D8B030D-6E8A-4147-A177-3AD203B41FA5}">
                      <a16:colId xmlns:a16="http://schemas.microsoft.com/office/drawing/2014/main" val="3220265586"/>
                    </a:ext>
                  </a:extLst>
                </a:gridCol>
                <a:gridCol w="2212848">
                  <a:extLst>
                    <a:ext uri="{9D8B030D-6E8A-4147-A177-3AD203B41FA5}">
                      <a16:colId xmlns:a16="http://schemas.microsoft.com/office/drawing/2014/main" val="677000688"/>
                    </a:ext>
                  </a:extLst>
                </a:gridCol>
                <a:gridCol w="2212848">
                  <a:extLst>
                    <a:ext uri="{9D8B030D-6E8A-4147-A177-3AD203B41FA5}">
                      <a16:colId xmlns:a16="http://schemas.microsoft.com/office/drawing/2014/main" val="2934684905"/>
                    </a:ext>
                  </a:extLst>
                </a:gridCol>
                <a:gridCol w="2212848">
                  <a:extLst>
                    <a:ext uri="{9D8B030D-6E8A-4147-A177-3AD203B41FA5}">
                      <a16:colId xmlns:a16="http://schemas.microsoft.com/office/drawing/2014/main" val="3054237090"/>
                    </a:ext>
                  </a:extLst>
                </a:gridCol>
              </a:tblGrid>
              <a:tr h="347472">
                <a:tc>
                  <a:txBody>
                    <a:bodyPr/>
                    <a:lstStyle/>
                    <a:p>
                      <a:pPr algn="ctr"/>
                      <a:endParaRPr lang="en-US" sz="1800" dirty="0"/>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MATTHEW 1:6b-12</a:t>
                      </a:r>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THE OLD TESTAMENT</a:t>
                      </a:r>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LUKE 3:27b-31</a:t>
                      </a:r>
                    </a:p>
                  </a:txBody>
                  <a:tcPr marL="0" marR="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521263"/>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34</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David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89988384"/>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35</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Solomon</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highlight>
                          <a:srgbClr val="D9D9D9"/>
                        </a:highligh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Nathan</a:t>
                      </a:r>
                    </a:p>
                  </a:txBody>
                  <a:tcPr marL="7620" marR="7620" marT="76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9014942"/>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36</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Rehoboam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Mattatha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2090685"/>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37</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Abijah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Menna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8178938"/>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38</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Asa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Melea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6476247"/>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39</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US" sz="1200" b="1" i="0" u="none" strike="noStrike" dirty="0">
                          <a:solidFill>
                            <a:srgbClr val="000000"/>
                          </a:solidFill>
                          <a:effectLst/>
                          <a:latin typeface="Times New Roman" panose="02020603050405020304" pitchFamily="18" charset="0"/>
                          <a:cs typeface="Times New Roman" panose="02020603050405020304" pitchFamily="18" charset="0"/>
                        </a:rPr>
                        <a:t>Jehoshaphat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Eliakim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46638002"/>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40</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Jehoram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Jonam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0212468"/>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41</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Ahaziah</a:t>
                      </a:r>
                      <a:endParaRPr lang="en-US" sz="1200" b="1"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6461017"/>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42</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Jehoash</a:t>
                      </a:r>
                      <a:endParaRPr lang="en-US" sz="1200" b="1"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Judah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527630"/>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43</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Amaziah</a:t>
                      </a:r>
                      <a:endParaRPr lang="en-US" sz="1200" b="1"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Simeon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49631825"/>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44</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Uzziah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Levi</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1875240"/>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45</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Jotham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Matthat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35514737"/>
                  </a:ext>
                </a:extLst>
              </a:tr>
              <a:tr h="247868">
                <a:tc>
                  <a:txBody>
                    <a:bodyPr/>
                    <a:lstStyle/>
                    <a:p>
                      <a:pPr algn="ctr" fontAlgn="b"/>
                      <a:r>
                        <a:rPr lang="en-US" sz="1200" b="1"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46</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Ahaz</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Jorim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9037543"/>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47</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Hezekiah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Eliezer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989297"/>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48</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US" sz="1200" b="1" i="0" u="none" strike="noStrike" dirty="0">
                          <a:solidFill>
                            <a:schemeClr val="tx1"/>
                          </a:solidFill>
                          <a:effectLst/>
                          <a:latin typeface="Times New Roman" panose="02020603050405020304" pitchFamily="18" charset="0"/>
                          <a:cs typeface="Times New Roman" panose="02020603050405020304" pitchFamily="18" charset="0"/>
                        </a:rPr>
                        <a:t>Manasseh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Joshua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609319"/>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49</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Amon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512369"/>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59</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Josiah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Elmadam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369186"/>
                  </a:ext>
                </a:extLst>
              </a:tr>
              <a:tr h="247868">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51</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Jehoiakim</a:t>
                      </a:r>
                      <a:endParaRPr lang="en-US" sz="1200" b="1" i="0" u="none" strike="noStrike" dirty="0">
                        <a:solidFill>
                          <a:schemeClr val="tx1"/>
                        </a:solidFill>
                        <a:effectLst/>
                        <a:highlight>
                          <a:srgbClr val="EEECE1"/>
                        </a:highligh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Cosam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5320932"/>
                  </a:ext>
                </a:extLst>
              </a:tr>
            </a:tbl>
          </a:graphicData>
        </a:graphic>
      </p:graphicFrame>
      <p:sp>
        <p:nvSpPr>
          <p:cNvPr id="3" name="TextBox 2">
            <a:extLst>
              <a:ext uri="{FF2B5EF4-FFF2-40B4-BE49-F238E27FC236}">
                <a16:creationId xmlns:a16="http://schemas.microsoft.com/office/drawing/2014/main" id="{FC2E4E00-0380-995E-19DB-34758BA61713}"/>
              </a:ext>
            </a:extLst>
          </p:cNvPr>
          <p:cNvSpPr txBox="1"/>
          <p:nvPr/>
        </p:nvSpPr>
        <p:spPr>
          <a:xfrm>
            <a:off x="7004386" y="1324178"/>
            <a:ext cx="2139614" cy="1015663"/>
          </a:xfrm>
          <a:prstGeom prst="rect">
            <a:avLst/>
          </a:prstGeom>
          <a:noFill/>
        </p:spPr>
        <p:txBody>
          <a:bodyPr wrap="square" rtlCol="0">
            <a:spAutoFit/>
          </a:bodyPr>
          <a:lstStyle/>
          <a:p>
            <a:r>
              <a:rPr lang="en-US" sz="2000" dirty="0">
                <a:solidFill>
                  <a:srgbClr val="C00000"/>
                </a:solidFill>
                <a:latin typeface="Times New Roman" panose="02020603050405020304" pitchFamily="18" charset="0"/>
                <a:cs typeface="Times New Roman" panose="02020603050405020304" pitchFamily="18" charset="0"/>
              </a:rPr>
              <a:t>Luke chose Nathan instead of King Solomon.</a:t>
            </a:r>
          </a:p>
        </p:txBody>
      </p:sp>
      <p:grpSp>
        <p:nvGrpSpPr>
          <p:cNvPr id="8" name="Group 7">
            <a:extLst>
              <a:ext uri="{FF2B5EF4-FFF2-40B4-BE49-F238E27FC236}">
                <a16:creationId xmlns:a16="http://schemas.microsoft.com/office/drawing/2014/main" id="{A315A1F9-930A-8116-E2B4-EF02F4893E41}"/>
              </a:ext>
            </a:extLst>
          </p:cNvPr>
          <p:cNvGrpSpPr/>
          <p:nvPr/>
        </p:nvGrpSpPr>
        <p:grpSpPr>
          <a:xfrm>
            <a:off x="5271839" y="3136232"/>
            <a:ext cx="3872161" cy="1026694"/>
            <a:chOff x="5271839" y="3136232"/>
            <a:chExt cx="3872161" cy="1026694"/>
          </a:xfrm>
        </p:grpSpPr>
        <p:sp>
          <p:nvSpPr>
            <p:cNvPr id="5" name="Oval 4">
              <a:extLst>
                <a:ext uri="{FF2B5EF4-FFF2-40B4-BE49-F238E27FC236}">
                  <a16:creationId xmlns:a16="http://schemas.microsoft.com/office/drawing/2014/main" id="{39339113-D7E0-0DF1-3CE7-7232C6961B58}"/>
                </a:ext>
              </a:extLst>
            </p:cNvPr>
            <p:cNvSpPr/>
            <p:nvPr/>
          </p:nvSpPr>
          <p:spPr>
            <a:xfrm>
              <a:off x="5271839" y="3136232"/>
              <a:ext cx="1273340" cy="1026694"/>
            </a:xfrm>
            <a:prstGeom prst="ellipse">
              <a:avLst/>
            </a:prstGeom>
            <a:no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6" name="TextBox 5">
              <a:extLst>
                <a:ext uri="{FF2B5EF4-FFF2-40B4-BE49-F238E27FC236}">
                  <a16:creationId xmlns:a16="http://schemas.microsoft.com/office/drawing/2014/main" id="{DA1F55E3-9972-1B4E-9E61-C8AC4DB2292D}"/>
                </a:ext>
              </a:extLst>
            </p:cNvPr>
            <p:cNvSpPr txBox="1"/>
            <p:nvPr/>
          </p:nvSpPr>
          <p:spPr>
            <a:xfrm>
              <a:off x="7004386" y="3295636"/>
              <a:ext cx="2139614" cy="707886"/>
            </a:xfrm>
            <a:prstGeom prst="rect">
              <a:avLst/>
            </a:prstGeom>
            <a:noFill/>
          </p:spPr>
          <p:txBody>
            <a:bodyPr wrap="square" rtlCol="0">
              <a:spAutoFit/>
            </a:bodyPr>
            <a:lstStyle/>
            <a:p>
              <a:r>
                <a:rPr lang="en-US" sz="2000" dirty="0">
                  <a:solidFill>
                    <a:srgbClr val="0070C0"/>
                  </a:solidFill>
                  <a:latin typeface="Times New Roman" panose="02020603050405020304" pitchFamily="18" charset="0"/>
                  <a:cs typeface="Times New Roman" panose="02020603050405020304" pitchFamily="18" charset="0"/>
                </a:rPr>
                <a:t>Luke included four of Jacob’s sons.</a:t>
              </a:r>
            </a:p>
          </p:txBody>
        </p:sp>
      </p:grpSp>
      <p:cxnSp>
        <p:nvCxnSpPr>
          <p:cNvPr id="2" name="Straight Connector 1">
            <a:extLst>
              <a:ext uri="{FF2B5EF4-FFF2-40B4-BE49-F238E27FC236}">
                <a16:creationId xmlns:a16="http://schemas.microsoft.com/office/drawing/2014/main" id="{03CCBE33-5A8C-6779-2337-AF34B5F4081F}"/>
              </a:ext>
            </a:extLst>
          </p:cNvPr>
          <p:cNvCxnSpPr>
            <a:cxnSpLocks/>
          </p:cNvCxnSpPr>
          <p:nvPr/>
        </p:nvCxnSpPr>
        <p:spPr>
          <a:xfrm>
            <a:off x="3686697" y="1679171"/>
            <a:ext cx="0" cy="23829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83932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620253"/>
          </a:xfrm>
        </p:spPr>
        <p:txBody>
          <a:bodyPr/>
          <a:lstStyle/>
          <a:p>
            <a:r>
              <a:rPr lang="en-US" sz="5400" b="1" dirty="0"/>
              <a:t>The Anti-Missionaries’ Argument: Nathan</a:t>
            </a:r>
          </a:p>
        </p:txBody>
      </p:sp>
      <p:sp>
        <p:nvSpPr>
          <p:cNvPr id="12291" name="Content Placeholder 2"/>
          <p:cNvSpPr>
            <a:spLocks noGrp="1"/>
          </p:cNvSpPr>
          <p:nvPr>
            <p:ph idx="1"/>
          </p:nvPr>
        </p:nvSpPr>
        <p:spPr>
          <a:xfrm>
            <a:off x="0" y="2137978"/>
            <a:ext cx="9144000" cy="3043622"/>
          </a:xfrm>
        </p:spPr>
        <p:txBody>
          <a:bodyPr/>
          <a:lstStyle/>
          <a:p>
            <a:pPr marL="514350" indent="-514350">
              <a:spcBef>
                <a:spcPct val="0"/>
              </a:spcBef>
              <a:spcAft>
                <a:spcPts val="600"/>
              </a:spcAft>
            </a:pPr>
            <a:r>
              <a:rPr lang="en-US" sz="2000" dirty="0">
                <a:latin typeface="Times New Roman" panose="02020603050405020304" pitchFamily="18" charset="0"/>
                <a:cs typeface="Times New Roman" panose="02020603050405020304" pitchFamily="18" charset="0"/>
              </a:rPr>
              <a:t>Luke chose Nathan instead of King Solomon.</a:t>
            </a:r>
          </a:p>
          <a:p>
            <a:pPr marL="914400" lvl="1" indent="-514350">
              <a:spcBef>
                <a:spcPct val="0"/>
              </a:spcBef>
              <a:spcAft>
                <a:spcPts val="600"/>
              </a:spcAft>
            </a:pPr>
            <a:r>
              <a:rPr lang="en-US" sz="2000" dirty="0">
                <a:solidFill>
                  <a:srgbClr val="7030A0"/>
                </a:solidFill>
                <a:latin typeface="Times New Roman" panose="02020603050405020304" pitchFamily="18" charset="0"/>
                <a:cs typeface="Times New Roman" panose="02020603050405020304" pitchFamily="18" charset="0"/>
              </a:rPr>
              <a:t>“I will establish your [Solomon’s] royal throne over Israel forever, as I promised David your father when I said, ‘You shall never fail to have a successor on the throne of Israel.’” [I Kings 9:5, NIV]</a:t>
            </a:r>
            <a:endParaRPr lang="en-US" sz="2000" dirty="0">
              <a:solidFill>
                <a:srgbClr val="C00000"/>
              </a:solidFill>
              <a:latin typeface="Times New Roman" panose="02020603050405020304" pitchFamily="18" charset="0"/>
              <a:cs typeface="Times New Roman" panose="02020603050405020304" pitchFamily="18" charset="0"/>
            </a:endParaRPr>
          </a:p>
          <a:p>
            <a:pPr marL="914400" lvl="1" indent="-514350">
              <a:spcBef>
                <a:spcPct val="0"/>
              </a:spcBef>
              <a:spcAft>
                <a:spcPts val="600"/>
              </a:spcAft>
            </a:pPr>
            <a:r>
              <a:rPr lang="en-US" sz="2000" dirty="0">
                <a:solidFill>
                  <a:srgbClr val="7030A0"/>
                </a:solidFill>
                <a:latin typeface="Times New Roman" panose="02020603050405020304" pitchFamily="18" charset="0"/>
                <a:cs typeface="Times New Roman" panose="02020603050405020304" pitchFamily="18" charset="0"/>
              </a:rPr>
              <a:t>“‘I will establish his [Solomon’s] kingdom forever…’” [I Chronicles 28:7a, NIV]</a:t>
            </a:r>
          </a:p>
          <a:p>
            <a:pPr marL="514350" indent="-514350">
              <a:spcBef>
                <a:spcPct val="0"/>
              </a:spcBef>
              <a:spcAft>
                <a:spcPts val="600"/>
              </a:spcAft>
            </a:pPr>
            <a:r>
              <a:rPr lang="en-US" sz="2000" dirty="0">
                <a:latin typeface="Times New Roman" panose="02020603050405020304" pitchFamily="18" charset="0"/>
                <a:cs typeface="Times New Roman" panose="02020603050405020304" pitchFamily="18" charset="0"/>
              </a:rPr>
              <a:t>Without Solomon, Luke’s line doesn’t satisfy all of the prophesies.</a:t>
            </a:r>
          </a:p>
        </p:txBody>
      </p:sp>
    </p:spTree>
    <p:custDataLst>
      <p:tags r:id="rId1"/>
    </p:custDataLst>
    <p:extLst>
      <p:ext uri="{BB962C8B-B14F-4D97-AF65-F5344CB8AC3E}">
        <p14:creationId xmlns:p14="http://schemas.microsoft.com/office/powerpoint/2010/main" val="56068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600200"/>
          </a:xfrm>
        </p:spPr>
        <p:txBody>
          <a:bodyPr/>
          <a:lstStyle/>
          <a:p>
            <a:r>
              <a:rPr lang="en-US" sz="5400" b="1" dirty="0"/>
              <a:t>Contradictory Genealogies: Joseph’s Father</a:t>
            </a:r>
          </a:p>
        </p:txBody>
      </p:sp>
      <p:graphicFrame>
        <p:nvGraphicFramePr>
          <p:cNvPr id="4" name="Table 3">
            <a:extLst>
              <a:ext uri="{FF2B5EF4-FFF2-40B4-BE49-F238E27FC236}">
                <a16:creationId xmlns:a16="http://schemas.microsoft.com/office/drawing/2014/main" id="{7F7DF8B2-5847-6CF5-D0FB-AA61494A3E78}"/>
              </a:ext>
            </a:extLst>
          </p:cNvPr>
          <p:cNvGraphicFramePr>
            <a:graphicFrameLocks noGrp="1"/>
          </p:cNvGraphicFramePr>
          <p:nvPr>
            <p:extLst>
              <p:ext uri="{D42A27DB-BD31-4B8C-83A1-F6EECF244321}">
                <p14:modId xmlns:p14="http://schemas.microsoft.com/office/powerpoint/2010/main" val="3037185031"/>
              </p:ext>
            </p:extLst>
          </p:nvPr>
        </p:nvGraphicFramePr>
        <p:xfrm>
          <a:off x="2325495" y="2880455"/>
          <a:ext cx="4493010" cy="1097091"/>
        </p:xfrm>
        <a:graphic>
          <a:graphicData uri="http://schemas.openxmlformats.org/drawingml/2006/table">
            <a:tbl>
              <a:tblPr firstRow="1">
                <a:tableStyleId>{073A0DAA-6AF3-43AB-8588-CEC1D06C72B9}</a:tableStyleId>
              </a:tblPr>
              <a:tblGrid>
                <a:gridCol w="1497670">
                  <a:extLst>
                    <a:ext uri="{9D8B030D-6E8A-4147-A177-3AD203B41FA5}">
                      <a16:colId xmlns:a16="http://schemas.microsoft.com/office/drawing/2014/main" val="677000688"/>
                    </a:ext>
                  </a:extLst>
                </a:gridCol>
                <a:gridCol w="1497670">
                  <a:extLst>
                    <a:ext uri="{9D8B030D-6E8A-4147-A177-3AD203B41FA5}">
                      <a16:colId xmlns:a16="http://schemas.microsoft.com/office/drawing/2014/main" val="3067345428"/>
                    </a:ext>
                  </a:extLst>
                </a:gridCol>
                <a:gridCol w="1497670">
                  <a:extLst>
                    <a:ext uri="{9D8B030D-6E8A-4147-A177-3AD203B41FA5}">
                      <a16:colId xmlns:a16="http://schemas.microsoft.com/office/drawing/2014/main" val="3119576321"/>
                    </a:ext>
                  </a:extLst>
                </a:gridCol>
              </a:tblGrid>
              <a:tr h="3471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LUKE 3:34b-38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MATTHEW 1:16</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521263"/>
                  </a:ext>
                </a:extLst>
              </a:tr>
              <a:tr h="249986">
                <a:tc>
                  <a:txBody>
                    <a:bodyPr/>
                    <a:lstStyle/>
                    <a:p>
                      <a:pPr algn="ctr" fontAlgn="b"/>
                      <a:r>
                        <a:rPr lang="en-US" sz="1200" b="1" i="0" u="none" strike="noStrike">
                          <a:solidFill>
                            <a:schemeClr val="tx1"/>
                          </a:solidFill>
                          <a:effectLst/>
                          <a:latin typeface="Times New Roman" panose="02020603050405020304" pitchFamily="18" charset="0"/>
                          <a:cs typeface="Times New Roman" panose="02020603050405020304" pitchFamily="18" charset="0"/>
                        </a:rPr>
                        <a:t>Heli</a:t>
                      </a:r>
                      <a:endParaRPr lang="en-US"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chemeClr val="tx1"/>
                          </a:solidFill>
                          <a:effectLst/>
                          <a:latin typeface="Times New Roman" panose="02020603050405020304" pitchFamily="18" charset="0"/>
                          <a:cs typeface="Times New Roman" panose="02020603050405020304" pitchFamily="18" charset="0"/>
                        </a:rPr>
                        <a:t>Jacob</a:t>
                      </a:r>
                      <a:endParaRPr lang="en-US"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369186"/>
                  </a:ext>
                </a:extLst>
              </a:tr>
              <a:tr h="249986">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Mary</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5320932"/>
                  </a:ext>
                </a:extLst>
              </a:tr>
              <a:tr h="249986">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Jesus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4535026"/>
                  </a:ext>
                </a:extLst>
              </a:tr>
            </a:tbl>
          </a:graphicData>
        </a:graphic>
      </p:graphicFrame>
    </p:spTree>
    <p:extLst>
      <p:ext uri="{BB962C8B-B14F-4D97-AF65-F5344CB8AC3E}">
        <p14:creationId xmlns:p14="http://schemas.microsoft.com/office/powerpoint/2010/main" val="4182279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600200"/>
          </a:xfrm>
        </p:spPr>
        <p:txBody>
          <a:bodyPr/>
          <a:lstStyle/>
          <a:p>
            <a:r>
              <a:rPr lang="en-US" sz="5400" b="1" dirty="0"/>
              <a:t>Contradictory Genealogies: Joseph’s Father</a:t>
            </a:r>
          </a:p>
        </p:txBody>
      </p:sp>
      <p:graphicFrame>
        <p:nvGraphicFramePr>
          <p:cNvPr id="4" name="Table 3">
            <a:extLst>
              <a:ext uri="{FF2B5EF4-FFF2-40B4-BE49-F238E27FC236}">
                <a16:creationId xmlns:a16="http://schemas.microsoft.com/office/drawing/2014/main" id="{7F7DF8B2-5847-6CF5-D0FB-AA61494A3E78}"/>
              </a:ext>
            </a:extLst>
          </p:cNvPr>
          <p:cNvGraphicFramePr>
            <a:graphicFrameLocks noGrp="1"/>
          </p:cNvGraphicFramePr>
          <p:nvPr/>
        </p:nvGraphicFramePr>
        <p:xfrm>
          <a:off x="2325495" y="2880455"/>
          <a:ext cx="4493010" cy="1097091"/>
        </p:xfrm>
        <a:graphic>
          <a:graphicData uri="http://schemas.openxmlformats.org/drawingml/2006/table">
            <a:tbl>
              <a:tblPr firstRow="1">
                <a:tableStyleId>{073A0DAA-6AF3-43AB-8588-CEC1D06C72B9}</a:tableStyleId>
              </a:tblPr>
              <a:tblGrid>
                <a:gridCol w="1497670">
                  <a:extLst>
                    <a:ext uri="{9D8B030D-6E8A-4147-A177-3AD203B41FA5}">
                      <a16:colId xmlns:a16="http://schemas.microsoft.com/office/drawing/2014/main" val="677000688"/>
                    </a:ext>
                  </a:extLst>
                </a:gridCol>
                <a:gridCol w="1497670">
                  <a:extLst>
                    <a:ext uri="{9D8B030D-6E8A-4147-A177-3AD203B41FA5}">
                      <a16:colId xmlns:a16="http://schemas.microsoft.com/office/drawing/2014/main" val="3067345428"/>
                    </a:ext>
                  </a:extLst>
                </a:gridCol>
                <a:gridCol w="1497670">
                  <a:extLst>
                    <a:ext uri="{9D8B030D-6E8A-4147-A177-3AD203B41FA5}">
                      <a16:colId xmlns:a16="http://schemas.microsoft.com/office/drawing/2014/main" val="3119576321"/>
                    </a:ext>
                  </a:extLst>
                </a:gridCol>
              </a:tblGrid>
              <a:tr h="3471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LUKE 3:34b-38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MATTHEW 1:16</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521263"/>
                  </a:ext>
                </a:extLst>
              </a:tr>
              <a:tr h="249986">
                <a:tc>
                  <a:txBody>
                    <a:bodyPr/>
                    <a:lstStyle/>
                    <a:p>
                      <a:pPr algn="ctr" fontAlgn="b"/>
                      <a:r>
                        <a:rPr lang="en-US" sz="1200" b="1" i="0" u="none" strike="noStrike">
                          <a:solidFill>
                            <a:srgbClr val="C00000"/>
                          </a:solidFill>
                          <a:effectLst/>
                          <a:latin typeface="Times New Roman" panose="02020603050405020304" pitchFamily="18" charset="0"/>
                          <a:cs typeface="Times New Roman" panose="02020603050405020304" pitchFamily="18" charset="0"/>
                        </a:rPr>
                        <a:t>Heli</a:t>
                      </a:r>
                      <a:endParaRPr lang="en-US" sz="1200" b="1" i="0" u="none" strike="noStrike" dirty="0">
                        <a:solidFill>
                          <a:srgbClr val="C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C00000"/>
                          </a:solidFill>
                          <a:effectLst/>
                          <a:latin typeface="Times New Roman" panose="02020603050405020304" pitchFamily="18" charset="0"/>
                          <a:cs typeface="Times New Roman" panose="02020603050405020304" pitchFamily="18" charset="0"/>
                        </a:rPr>
                        <a:t>Jacob</a:t>
                      </a:r>
                      <a:endParaRPr lang="en-US" sz="1200" b="1" i="0" u="none" strike="noStrike" dirty="0">
                        <a:solidFill>
                          <a:srgbClr val="C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369186"/>
                  </a:ext>
                </a:extLst>
              </a:tr>
              <a:tr h="249986">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Mary</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5320932"/>
                  </a:ext>
                </a:extLst>
              </a:tr>
              <a:tr h="249986">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Jesus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4535026"/>
                  </a:ext>
                </a:extLst>
              </a:tr>
            </a:tbl>
          </a:graphicData>
        </a:graphic>
      </p:graphicFrame>
      <p:sp>
        <p:nvSpPr>
          <p:cNvPr id="2" name="TextBox 1">
            <a:extLst>
              <a:ext uri="{FF2B5EF4-FFF2-40B4-BE49-F238E27FC236}">
                <a16:creationId xmlns:a16="http://schemas.microsoft.com/office/drawing/2014/main" id="{4700A135-6D75-2B6D-D62D-65BB6A2E978F}"/>
              </a:ext>
            </a:extLst>
          </p:cNvPr>
          <p:cNvSpPr txBox="1"/>
          <p:nvPr/>
        </p:nvSpPr>
        <p:spPr>
          <a:xfrm>
            <a:off x="3007895" y="2088848"/>
            <a:ext cx="3128211" cy="646331"/>
          </a:xfrm>
          <a:prstGeom prst="rect">
            <a:avLst/>
          </a:prstGeom>
          <a:noFill/>
        </p:spPr>
        <p:txBody>
          <a:bodyPr wrap="square" rtlCol="0">
            <a:spAutoFit/>
          </a:bodyPr>
          <a:lstStyle/>
          <a:p>
            <a:pPr algn="ctr"/>
            <a:r>
              <a:rPr lang="en-US" sz="1800">
                <a:solidFill>
                  <a:srgbClr val="C00000"/>
                </a:solidFill>
                <a:latin typeface="Times New Roman" panose="02020603050405020304" pitchFamily="18" charset="0"/>
                <a:cs typeface="Times New Roman" panose="02020603050405020304" pitchFamily="18" charset="0"/>
              </a:rPr>
              <a:t>Luke and Matthew disagreed </a:t>
            </a:r>
            <a:r>
              <a:rPr lang="en-US" sz="1800" dirty="0">
                <a:solidFill>
                  <a:srgbClr val="C00000"/>
                </a:solidFill>
                <a:latin typeface="Times New Roman" panose="02020603050405020304" pitchFamily="18" charset="0"/>
                <a:cs typeface="Times New Roman" panose="02020603050405020304" pitchFamily="18" charset="0"/>
              </a:rPr>
              <a:t>about who Joseph’s father was.</a:t>
            </a:r>
          </a:p>
        </p:txBody>
      </p:sp>
    </p:spTree>
    <p:extLst>
      <p:ext uri="{BB962C8B-B14F-4D97-AF65-F5344CB8AC3E}">
        <p14:creationId xmlns:p14="http://schemas.microsoft.com/office/powerpoint/2010/main" val="1911539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447800"/>
          </a:xfrm>
        </p:spPr>
        <p:txBody>
          <a:bodyPr/>
          <a:lstStyle/>
          <a:p>
            <a:r>
              <a:rPr lang="en-US" sz="5400" b="1" dirty="0"/>
              <a:t>Contradictory Genealogies: Jesus’ Parent</a:t>
            </a:r>
          </a:p>
        </p:txBody>
      </p:sp>
      <p:graphicFrame>
        <p:nvGraphicFramePr>
          <p:cNvPr id="4" name="Table 3">
            <a:extLst>
              <a:ext uri="{FF2B5EF4-FFF2-40B4-BE49-F238E27FC236}">
                <a16:creationId xmlns:a16="http://schemas.microsoft.com/office/drawing/2014/main" id="{7F7DF8B2-5847-6CF5-D0FB-AA61494A3E78}"/>
              </a:ext>
            </a:extLst>
          </p:cNvPr>
          <p:cNvGraphicFramePr>
            <a:graphicFrameLocks noGrp="1"/>
          </p:cNvGraphicFramePr>
          <p:nvPr>
            <p:extLst>
              <p:ext uri="{D42A27DB-BD31-4B8C-83A1-F6EECF244321}">
                <p14:modId xmlns:p14="http://schemas.microsoft.com/office/powerpoint/2010/main" val="964924740"/>
              </p:ext>
            </p:extLst>
          </p:nvPr>
        </p:nvGraphicFramePr>
        <p:xfrm>
          <a:off x="2325495" y="2880455"/>
          <a:ext cx="4493010" cy="1097091"/>
        </p:xfrm>
        <a:graphic>
          <a:graphicData uri="http://schemas.openxmlformats.org/drawingml/2006/table">
            <a:tbl>
              <a:tblPr firstRow="1">
                <a:tableStyleId>{073A0DAA-6AF3-43AB-8588-CEC1D06C72B9}</a:tableStyleId>
              </a:tblPr>
              <a:tblGrid>
                <a:gridCol w="1497670">
                  <a:extLst>
                    <a:ext uri="{9D8B030D-6E8A-4147-A177-3AD203B41FA5}">
                      <a16:colId xmlns:a16="http://schemas.microsoft.com/office/drawing/2014/main" val="677000688"/>
                    </a:ext>
                  </a:extLst>
                </a:gridCol>
                <a:gridCol w="1497670">
                  <a:extLst>
                    <a:ext uri="{9D8B030D-6E8A-4147-A177-3AD203B41FA5}">
                      <a16:colId xmlns:a16="http://schemas.microsoft.com/office/drawing/2014/main" val="3067345428"/>
                    </a:ext>
                  </a:extLst>
                </a:gridCol>
                <a:gridCol w="1497670">
                  <a:extLst>
                    <a:ext uri="{9D8B030D-6E8A-4147-A177-3AD203B41FA5}">
                      <a16:colId xmlns:a16="http://schemas.microsoft.com/office/drawing/2014/main" val="3119576321"/>
                    </a:ext>
                  </a:extLst>
                </a:gridCol>
              </a:tblGrid>
              <a:tr h="3471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LUKE 3:34b-38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MATTHEW 1:16</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521263"/>
                  </a:ext>
                </a:extLst>
              </a:tr>
              <a:tr h="249986">
                <a:tc>
                  <a:txBody>
                    <a:bodyPr/>
                    <a:lstStyle/>
                    <a:p>
                      <a:pPr algn="ctr" fontAlgn="b"/>
                      <a:r>
                        <a:rPr lang="en-US" sz="1200" b="1" i="0" u="none" strike="noStrike">
                          <a:solidFill>
                            <a:schemeClr val="tx1"/>
                          </a:solidFill>
                          <a:effectLst/>
                          <a:latin typeface="Times New Roman" panose="02020603050405020304" pitchFamily="18" charset="0"/>
                          <a:cs typeface="Times New Roman" panose="02020603050405020304" pitchFamily="18" charset="0"/>
                        </a:rPr>
                        <a:t>Heli</a:t>
                      </a:r>
                      <a:endParaRPr lang="en-US"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chemeClr val="tx1"/>
                          </a:solidFill>
                          <a:effectLst/>
                          <a:latin typeface="Times New Roman" panose="02020603050405020304" pitchFamily="18" charset="0"/>
                          <a:cs typeface="Times New Roman" panose="02020603050405020304" pitchFamily="18" charset="0"/>
                        </a:rPr>
                        <a:t>Jacob</a:t>
                      </a:r>
                      <a:endParaRPr lang="en-US"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369186"/>
                  </a:ext>
                </a:extLst>
              </a:tr>
              <a:tr h="249986">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Mary</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5320932"/>
                  </a:ext>
                </a:extLst>
              </a:tr>
              <a:tr h="249986">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Jesus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4535026"/>
                  </a:ext>
                </a:extLst>
              </a:tr>
            </a:tbl>
          </a:graphicData>
        </a:graphic>
      </p:graphicFrame>
      <p:sp>
        <p:nvSpPr>
          <p:cNvPr id="5" name="TextBox 4">
            <a:extLst>
              <a:ext uri="{FF2B5EF4-FFF2-40B4-BE49-F238E27FC236}">
                <a16:creationId xmlns:a16="http://schemas.microsoft.com/office/drawing/2014/main" id="{9CAC76C9-A9CD-1B71-E966-0EA50F0272D2}"/>
              </a:ext>
            </a:extLst>
          </p:cNvPr>
          <p:cNvSpPr txBox="1"/>
          <p:nvPr/>
        </p:nvSpPr>
        <p:spPr>
          <a:xfrm>
            <a:off x="110513" y="3099137"/>
            <a:ext cx="2221057" cy="1015663"/>
          </a:xfrm>
          <a:prstGeom prst="rect">
            <a:avLst/>
          </a:prstGeom>
          <a:noFill/>
        </p:spPr>
        <p:txBody>
          <a:bodyPr wrap="square" rtlCol="0">
            <a:spAutoFit/>
          </a:bodyPr>
          <a:lstStyle/>
          <a:p>
            <a:pPr algn="r"/>
            <a:r>
              <a:rPr lang="en-US" sz="2000" dirty="0">
                <a:solidFill>
                  <a:srgbClr val="C00000"/>
                </a:solidFill>
                <a:latin typeface="Times New Roman" panose="02020603050405020304" pitchFamily="18" charset="0"/>
                <a:cs typeface="Times New Roman" panose="02020603050405020304" pitchFamily="18" charset="0"/>
              </a:rPr>
              <a:t>Matthew and Luke chose different parents of Jesus.</a:t>
            </a:r>
          </a:p>
        </p:txBody>
      </p:sp>
    </p:spTree>
    <p:extLst>
      <p:ext uri="{BB962C8B-B14F-4D97-AF65-F5344CB8AC3E}">
        <p14:creationId xmlns:p14="http://schemas.microsoft.com/office/powerpoint/2010/main" val="3360928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600200"/>
          </a:xfrm>
        </p:spPr>
        <p:txBody>
          <a:bodyPr/>
          <a:lstStyle/>
          <a:p>
            <a:r>
              <a:rPr lang="en-US" sz="5400" b="1" dirty="0"/>
              <a:t>Contradictory Genealogies:</a:t>
            </a:r>
            <a:br>
              <a:rPr lang="en-US" sz="5400" b="1" dirty="0"/>
            </a:br>
            <a:r>
              <a:rPr lang="en-US" sz="5400" b="1" dirty="0"/>
              <a:t>Matthew’s Choice</a:t>
            </a:r>
          </a:p>
        </p:txBody>
      </p:sp>
      <p:graphicFrame>
        <p:nvGraphicFramePr>
          <p:cNvPr id="4" name="Table 3">
            <a:extLst>
              <a:ext uri="{FF2B5EF4-FFF2-40B4-BE49-F238E27FC236}">
                <a16:creationId xmlns:a16="http://schemas.microsoft.com/office/drawing/2014/main" id="{7F7DF8B2-5847-6CF5-D0FB-AA61494A3E78}"/>
              </a:ext>
            </a:extLst>
          </p:cNvPr>
          <p:cNvGraphicFramePr>
            <a:graphicFrameLocks noGrp="1"/>
          </p:cNvGraphicFramePr>
          <p:nvPr>
            <p:extLst>
              <p:ext uri="{D42A27DB-BD31-4B8C-83A1-F6EECF244321}">
                <p14:modId xmlns:p14="http://schemas.microsoft.com/office/powerpoint/2010/main" val="2642972375"/>
              </p:ext>
            </p:extLst>
          </p:nvPr>
        </p:nvGraphicFramePr>
        <p:xfrm>
          <a:off x="2325495" y="2880455"/>
          <a:ext cx="4493010" cy="1097091"/>
        </p:xfrm>
        <a:graphic>
          <a:graphicData uri="http://schemas.openxmlformats.org/drawingml/2006/table">
            <a:tbl>
              <a:tblPr firstRow="1">
                <a:tableStyleId>{073A0DAA-6AF3-43AB-8588-CEC1D06C72B9}</a:tableStyleId>
              </a:tblPr>
              <a:tblGrid>
                <a:gridCol w="1497670">
                  <a:extLst>
                    <a:ext uri="{9D8B030D-6E8A-4147-A177-3AD203B41FA5}">
                      <a16:colId xmlns:a16="http://schemas.microsoft.com/office/drawing/2014/main" val="677000688"/>
                    </a:ext>
                  </a:extLst>
                </a:gridCol>
                <a:gridCol w="1497670">
                  <a:extLst>
                    <a:ext uri="{9D8B030D-6E8A-4147-A177-3AD203B41FA5}">
                      <a16:colId xmlns:a16="http://schemas.microsoft.com/office/drawing/2014/main" val="3067345428"/>
                    </a:ext>
                  </a:extLst>
                </a:gridCol>
                <a:gridCol w="1497670">
                  <a:extLst>
                    <a:ext uri="{9D8B030D-6E8A-4147-A177-3AD203B41FA5}">
                      <a16:colId xmlns:a16="http://schemas.microsoft.com/office/drawing/2014/main" val="3119576321"/>
                    </a:ext>
                  </a:extLst>
                </a:gridCol>
              </a:tblGrid>
              <a:tr h="3471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LUKE 3:34b-38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MATTHEW 1:16</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521263"/>
                  </a:ext>
                </a:extLst>
              </a:tr>
              <a:tr h="249986">
                <a:tc>
                  <a:txBody>
                    <a:bodyPr/>
                    <a:lstStyle/>
                    <a:p>
                      <a:pPr algn="ctr" fontAlgn="b"/>
                      <a:r>
                        <a:rPr lang="en-US" sz="1200" b="1" i="0" u="none" strike="noStrike">
                          <a:solidFill>
                            <a:schemeClr val="tx1"/>
                          </a:solidFill>
                          <a:effectLst/>
                          <a:latin typeface="Times New Roman" panose="02020603050405020304" pitchFamily="18" charset="0"/>
                          <a:cs typeface="Times New Roman" panose="02020603050405020304" pitchFamily="18" charset="0"/>
                        </a:rPr>
                        <a:t>Heli</a:t>
                      </a:r>
                      <a:endParaRPr lang="en-US"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chemeClr val="tx1"/>
                          </a:solidFill>
                          <a:effectLst/>
                          <a:latin typeface="Times New Roman" panose="02020603050405020304" pitchFamily="18" charset="0"/>
                          <a:cs typeface="Times New Roman" panose="02020603050405020304" pitchFamily="18" charset="0"/>
                        </a:rPr>
                        <a:t>Jacob</a:t>
                      </a:r>
                      <a:endParaRPr lang="en-US"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369186"/>
                  </a:ext>
                </a:extLst>
              </a:tr>
              <a:tr h="249986">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Mary</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5320932"/>
                  </a:ext>
                </a:extLst>
              </a:tr>
              <a:tr h="249986">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Jesus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4535026"/>
                  </a:ext>
                </a:extLst>
              </a:tr>
            </a:tbl>
          </a:graphicData>
        </a:graphic>
      </p:graphicFrame>
      <p:sp>
        <p:nvSpPr>
          <p:cNvPr id="3" name="TextBox 2">
            <a:extLst>
              <a:ext uri="{FF2B5EF4-FFF2-40B4-BE49-F238E27FC236}">
                <a16:creationId xmlns:a16="http://schemas.microsoft.com/office/drawing/2014/main" id="{77854838-F091-22E6-29B8-E7865F18606A}"/>
              </a:ext>
            </a:extLst>
          </p:cNvPr>
          <p:cNvSpPr txBox="1"/>
          <p:nvPr/>
        </p:nvSpPr>
        <p:spPr>
          <a:xfrm>
            <a:off x="2590800" y="3977545"/>
            <a:ext cx="2719138" cy="707886"/>
          </a:xfrm>
          <a:prstGeom prst="rect">
            <a:avLst/>
          </a:prstGeom>
          <a:noFill/>
        </p:spPr>
        <p:txBody>
          <a:bodyPr wrap="square" rtlCol="0">
            <a:spAutoFit/>
          </a:bodyPr>
          <a:lstStyle/>
          <a:p>
            <a:pPr algn="r"/>
            <a:r>
              <a:rPr lang="en-US" sz="2000" dirty="0">
                <a:solidFill>
                  <a:srgbClr val="C00000"/>
                </a:solidFill>
                <a:latin typeface="Times New Roman" panose="02020603050405020304" pitchFamily="18" charset="0"/>
                <a:cs typeface="Times New Roman" panose="02020603050405020304" pitchFamily="18" charset="0"/>
              </a:rPr>
              <a:t>Matthew said Mary was the mother of Jesus...</a:t>
            </a:r>
          </a:p>
        </p:txBody>
      </p:sp>
    </p:spTree>
    <p:extLst>
      <p:ext uri="{BB962C8B-B14F-4D97-AF65-F5344CB8AC3E}">
        <p14:creationId xmlns:p14="http://schemas.microsoft.com/office/powerpoint/2010/main" val="952697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58349BD-B3E5-FC41-EC65-EE691AD9BA90}"/>
              </a:ext>
            </a:extLst>
          </p:cNvPr>
          <p:cNvGrpSpPr/>
          <p:nvPr/>
        </p:nvGrpSpPr>
        <p:grpSpPr>
          <a:xfrm>
            <a:off x="4572000" y="2230034"/>
            <a:ext cx="1428596" cy="2621276"/>
            <a:chOff x="3309613" y="3112168"/>
            <a:chExt cx="1428596" cy="2621276"/>
          </a:xfrm>
        </p:grpSpPr>
        <p:sp>
          <p:nvSpPr>
            <p:cNvPr id="24" name="Rectangle 23"/>
            <p:cNvSpPr/>
            <p:nvPr/>
          </p:nvSpPr>
          <p:spPr>
            <a:xfrm>
              <a:off x="3775792" y="3112168"/>
              <a:ext cx="448222"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1FB2BA85-0F80-8C78-24F5-C137FB2BD308}"/>
                </a:ext>
              </a:extLst>
            </p:cNvPr>
            <p:cNvGrpSpPr/>
            <p:nvPr/>
          </p:nvGrpSpPr>
          <p:grpSpPr>
            <a:xfrm>
              <a:off x="3309613" y="3493168"/>
              <a:ext cx="1428596" cy="2240276"/>
              <a:chOff x="3309613" y="4800600"/>
              <a:chExt cx="1428596" cy="2240276"/>
            </a:xfrm>
          </p:grpSpPr>
          <p:sp>
            <p:nvSpPr>
              <p:cNvPr id="25" name="TextBox 24"/>
              <p:cNvSpPr txBox="1"/>
              <p:nvPr/>
            </p:nvSpPr>
            <p:spPr>
              <a:xfrm>
                <a:off x="3309613" y="6671544"/>
                <a:ext cx="1428596"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the Messiah</a:t>
                </a:r>
              </a:p>
            </p:txBody>
          </p:sp>
          <p:cxnSp>
            <p:nvCxnSpPr>
              <p:cNvPr id="26" name="Straight Arrow Connector 25"/>
              <p:cNvCxnSpPr>
                <a:cxnSpLocks/>
                <a:stCxn id="24" idx="2"/>
                <a:endCxn id="25" idx="0"/>
              </p:cNvCxnSpPr>
              <p:nvPr/>
            </p:nvCxnSpPr>
            <p:spPr>
              <a:xfrm>
                <a:off x="3999903" y="4800600"/>
                <a:ext cx="24008" cy="1870944"/>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16" name="Group 15">
            <a:extLst>
              <a:ext uri="{FF2B5EF4-FFF2-40B4-BE49-F238E27FC236}">
                <a16:creationId xmlns:a16="http://schemas.microsoft.com/office/drawing/2014/main" id="{BB5F57CF-0860-63DB-9666-1CE0F308D283}"/>
              </a:ext>
            </a:extLst>
          </p:cNvPr>
          <p:cNvGrpSpPr/>
          <p:nvPr/>
        </p:nvGrpSpPr>
        <p:grpSpPr>
          <a:xfrm>
            <a:off x="3045523" y="2230034"/>
            <a:ext cx="1300356" cy="2621276"/>
            <a:chOff x="2014200" y="3112168"/>
            <a:chExt cx="1300356" cy="2621276"/>
          </a:xfrm>
        </p:grpSpPr>
        <p:sp>
          <p:nvSpPr>
            <p:cNvPr id="7" name="Rectangle 6"/>
            <p:cNvSpPr/>
            <p:nvPr/>
          </p:nvSpPr>
          <p:spPr>
            <a:xfrm>
              <a:off x="2245278" y="3112168"/>
              <a:ext cx="838200"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731CDD0A-E47D-B8FD-EE6C-9B9E63A4AC2D}"/>
                </a:ext>
              </a:extLst>
            </p:cNvPr>
            <p:cNvGrpSpPr/>
            <p:nvPr/>
          </p:nvGrpSpPr>
          <p:grpSpPr>
            <a:xfrm>
              <a:off x="2014200" y="3493168"/>
              <a:ext cx="1300356" cy="2240276"/>
              <a:chOff x="2014200" y="4800600"/>
              <a:chExt cx="1300356" cy="2240276"/>
            </a:xfrm>
          </p:grpSpPr>
          <p:sp>
            <p:nvSpPr>
              <p:cNvPr id="6" name="TextBox 5"/>
              <p:cNvSpPr txBox="1"/>
              <p:nvPr/>
            </p:nvSpPr>
            <p:spPr>
              <a:xfrm>
                <a:off x="2014200" y="6671544"/>
                <a:ext cx="1300356"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King David</a:t>
                </a:r>
              </a:p>
            </p:txBody>
          </p:sp>
          <p:cxnSp>
            <p:nvCxnSpPr>
              <p:cNvPr id="8" name="Straight Arrow Connector 7"/>
              <p:cNvCxnSpPr>
                <a:cxnSpLocks/>
                <a:stCxn id="7" idx="2"/>
                <a:endCxn id="6" idx="0"/>
              </p:cNvCxnSpPr>
              <p:nvPr/>
            </p:nvCxnSpPr>
            <p:spPr>
              <a:xfrm>
                <a:off x="2664378" y="4800600"/>
                <a:ext cx="0" cy="1870944"/>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15" name="Group 14">
            <a:extLst>
              <a:ext uri="{FF2B5EF4-FFF2-40B4-BE49-F238E27FC236}">
                <a16:creationId xmlns:a16="http://schemas.microsoft.com/office/drawing/2014/main" id="{6E62FAFC-3282-2FAF-D905-231BFF380AF5}"/>
              </a:ext>
            </a:extLst>
          </p:cNvPr>
          <p:cNvGrpSpPr/>
          <p:nvPr/>
        </p:nvGrpSpPr>
        <p:grpSpPr>
          <a:xfrm>
            <a:off x="258702" y="2224200"/>
            <a:ext cx="1377300" cy="2627110"/>
            <a:chOff x="258702" y="2224200"/>
            <a:chExt cx="1377300" cy="2730038"/>
          </a:xfrm>
        </p:grpSpPr>
        <p:sp>
          <p:nvSpPr>
            <p:cNvPr id="11" name="Rectangle 10"/>
            <p:cNvSpPr/>
            <p:nvPr/>
          </p:nvSpPr>
          <p:spPr>
            <a:xfrm>
              <a:off x="415772" y="2224200"/>
              <a:ext cx="1063161"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6E433C97-BD1A-B2A6-9447-2A60477CC2DF}"/>
                </a:ext>
              </a:extLst>
            </p:cNvPr>
            <p:cNvGrpSpPr/>
            <p:nvPr/>
          </p:nvGrpSpPr>
          <p:grpSpPr>
            <a:xfrm>
              <a:off x="258702" y="2605200"/>
              <a:ext cx="1377300" cy="2349038"/>
              <a:chOff x="258702" y="3912632"/>
              <a:chExt cx="1377300" cy="2349038"/>
            </a:xfrm>
          </p:grpSpPr>
          <p:sp>
            <p:nvSpPr>
              <p:cNvPr id="10" name="TextBox 9"/>
              <p:cNvSpPr txBox="1"/>
              <p:nvPr/>
            </p:nvSpPr>
            <p:spPr>
              <a:xfrm>
                <a:off x="258702" y="5877868"/>
                <a:ext cx="1377300" cy="383802"/>
              </a:xfrm>
              <a:prstGeom prst="rect">
                <a:avLst/>
              </a:prstGeom>
              <a:solidFill>
                <a:schemeClr val="accent3">
                  <a:lumMod val="20000"/>
                  <a:lumOff val="80000"/>
                </a:schemeClr>
              </a:solidFill>
              <a:ln>
                <a:solidFill>
                  <a:srgbClr val="002060"/>
                </a:solidFill>
              </a:ln>
            </p:spPr>
            <p:txBody>
              <a:bodyPr wrap="square" rtlCol="0">
                <a:spAutoFit/>
              </a:bodyPr>
              <a:lstStyle/>
              <a:p>
                <a:r>
                  <a:rPr lang="en-US" dirty="0">
                    <a:solidFill>
                      <a:srgbClr val="002060"/>
                    </a:solidFill>
                  </a:rPr>
                  <a:t>descendant</a:t>
                </a:r>
              </a:p>
            </p:txBody>
          </p:sp>
          <p:cxnSp>
            <p:nvCxnSpPr>
              <p:cNvPr id="12" name="Straight Arrow Connector 11"/>
              <p:cNvCxnSpPr>
                <a:cxnSpLocks/>
                <a:stCxn id="11" idx="2"/>
                <a:endCxn id="10" idx="0"/>
              </p:cNvCxnSpPr>
              <p:nvPr/>
            </p:nvCxnSpPr>
            <p:spPr>
              <a:xfrm flipH="1">
                <a:off x="947352" y="3912632"/>
                <a:ext cx="1" cy="1965236"/>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sp>
        <p:nvSpPr>
          <p:cNvPr id="3074" name="Title 1"/>
          <p:cNvSpPr>
            <a:spLocks noGrp="1"/>
          </p:cNvSpPr>
          <p:nvPr>
            <p:ph type="title"/>
          </p:nvPr>
        </p:nvSpPr>
        <p:spPr>
          <a:xfrm>
            <a:off x="0" y="0"/>
            <a:ext cx="9144000" cy="689811"/>
          </a:xfrm>
        </p:spPr>
        <p:txBody>
          <a:bodyPr/>
          <a:lstStyle/>
          <a:p>
            <a:r>
              <a:rPr lang="en-US" sz="5400" b="1" dirty="0"/>
              <a:t>Jeremiah 33:14-16</a:t>
            </a:r>
          </a:p>
        </p:txBody>
      </p:sp>
      <p:sp>
        <p:nvSpPr>
          <p:cNvPr id="3075" name="Content Placeholder 2"/>
          <p:cNvSpPr>
            <a:spLocks noGrp="1"/>
          </p:cNvSpPr>
          <p:nvPr>
            <p:ph idx="1"/>
          </p:nvPr>
        </p:nvSpPr>
        <p:spPr>
          <a:xfrm>
            <a:off x="-7620" y="874521"/>
            <a:ext cx="9144000" cy="3223297"/>
          </a:xfrm>
        </p:spPr>
        <p:txBody>
          <a:bodyPr/>
          <a:lstStyle/>
          <a:p>
            <a:pPr>
              <a:buNone/>
              <a:defRPr/>
            </a:pPr>
            <a:r>
              <a:rPr lang="en-US" sz="2800" dirty="0">
                <a:solidFill>
                  <a:srgbClr val="7030A0"/>
                </a:solidFill>
              </a:rPr>
              <a:t>“‘The days are coming,’ declares the Lord, ‘when I will fulfill the good promise I made to the people of Israel and Judah. In those days and at that time I will make a righteous Branch sprout from David’s line; he will do what is just and right in the land. In those days Judah will be saved and Jerusalem will live in safety. This is the name by which he will be called: The Lord Our Righteous Savior.’” [Jeremiah 33:14-16]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F7DF8B2-5847-6CF5-D0FB-AA61494A3E78}"/>
              </a:ext>
            </a:extLst>
          </p:cNvPr>
          <p:cNvGraphicFramePr>
            <a:graphicFrameLocks noGrp="1"/>
          </p:cNvGraphicFramePr>
          <p:nvPr>
            <p:extLst>
              <p:ext uri="{D42A27DB-BD31-4B8C-83A1-F6EECF244321}">
                <p14:modId xmlns:p14="http://schemas.microsoft.com/office/powerpoint/2010/main" val="1051284292"/>
              </p:ext>
            </p:extLst>
          </p:nvPr>
        </p:nvGraphicFramePr>
        <p:xfrm>
          <a:off x="2325495" y="2880455"/>
          <a:ext cx="4493010" cy="1097091"/>
        </p:xfrm>
        <a:graphic>
          <a:graphicData uri="http://schemas.openxmlformats.org/drawingml/2006/table">
            <a:tbl>
              <a:tblPr firstRow="1">
                <a:tableStyleId>{073A0DAA-6AF3-43AB-8588-CEC1D06C72B9}</a:tableStyleId>
              </a:tblPr>
              <a:tblGrid>
                <a:gridCol w="1497670">
                  <a:extLst>
                    <a:ext uri="{9D8B030D-6E8A-4147-A177-3AD203B41FA5}">
                      <a16:colId xmlns:a16="http://schemas.microsoft.com/office/drawing/2014/main" val="677000688"/>
                    </a:ext>
                  </a:extLst>
                </a:gridCol>
                <a:gridCol w="1497670">
                  <a:extLst>
                    <a:ext uri="{9D8B030D-6E8A-4147-A177-3AD203B41FA5}">
                      <a16:colId xmlns:a16="http://schemas.microsoft.com/office/drawing/2014/main" val="3067345428"/>
                    </a:ext>
                  </a:extLst>
                </a:gridCol>
                <a:gridCol w="1497670">
                  <a:extLst>
                    <a:ext uri="{9D8B030D-6E8A-4147-A177-3AD203B41FA5}">
                      <a16:colId xmlns:a16="http://schemas.microsoft.com/office/drawing/2014/main" val="3119576321"/>
                    </a:ext>
                  </a:extLst>
                </a:gridCol>
              </a:tblGrid>
              <a:tr h="347133">
                <a:tc>
                  <a:txBody>
                    <a:bodyPr/>
                    <a:lstStyle/>
                    <a:p>
                      <a:pPr algn="ctr"/>
                      <a:r>
                        <a:rPr lang="en-US" sz="1600" dirty="0"/>
                        <a:t>LUKE 3:34b-38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MATTHEW 1:16</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521263"/>
                  </a:ext>
                </a:extLst>
              </a:tr>
              <a:tr h="249986">
                <a:tc>
                  <a:txBody>
                    <a:bodyPr/>
                    <a:lstStyle/>
                    <a:p>
                      <a:pPr algn="ctr" fontAlgn="b"/>
                      <a:r>
                        <a:rPr lang="en-US" sz="1200" b="1" i="0" u="none" strike="noStrike">
                          <a:solidFill>
                            <a:schemeClr val="tx1"/>
                          </a:solidFill>
                          <a:effectLst/>
                          <a:latin typeface="Times New Roman" panose="02020603050405020304" pitchFamily="18" charset="0"/>
                          <a:cs typeface="Times New Roman" panose="02020603050405020304" pitchFamily="18" charset="0"/>
                        </a:rPr>
                        <a:t>Heli</a:t>
                      </a:r>
                      <a:endParaRPr lang="en-US"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B050"/>
                          </a:solidFill>
                          <a:effectLst/>
                          <a:latin typeface="Times New Roman" panose="02020603050405020304" pitchFamily="18" charset="0"/>
                          <a:cs typeface="Times New Roman" panose="02020603050405020304" pitchFamily="18" charset="0"/>
                        </a:rPr>
                        <a:t>Jacob</a:t>
                      </a:r>
                      <a:endParaRPr lang="en-US" sz="1200" b="1" i="0" u="none" strike="noStrike" dirty="0">
                        <a:solidFill>
                          <a:srgbClr val="00B05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369186"/>
                  </a:ext>
                </a:extLst>
              </a:tr>
              <a:tr h="249986">
                <a:tc>
                  <a:txBody>
                    <a:bodyPr/>
                    <a:lstStyle/>
                    <a:p>
                      <a:pPr algn="ctr" fontAlgn="b"/>
                      <a:r>
                        <a:rPr lang="en-US" sz="1200" b="1" i="0" u="none" strike="noStrike" dirty="0">
                          <a:solidFill>
                            <a:schemeClr val="tx1"/>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C00000"/>
                          </a:solidFill>
                          <a:effectLst/>
                          <a:latin typeface="Times New Roman" panose="02020603050405020304" pitchFamily="18" charset="0"/>
                          <a:cs typeface="Times New Roman" panose="02020603050405020304" pitchFamily="18" charset="0"/>
                        </a:rPr>
                        <a:t>Mary</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B050"/>
                          </a:solidFill>
                          <a:effectLst/>
                          <a:latin typeface="Times New Roman" panose="02020603050405020304" pitchFamily="18" charset="0"/>
                          <a:cs typeface="Times New Roman" panose="02020603050405020304" pitchFamily="18" charset="0"/>
                        </a:rPr>
                        <a:t>Joseph</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5320932"/>
                  </a:ext>
                </a:extLst>
              </a:tr>
              <a:tr h="249986">
                <a:tc gridSpan="2">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Jesus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B05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4535026"/>
                  </a:ext>
                </a:extLst>
              </a:tr>
            </a:tbl>
          </a:graphicData>
        </a:graphic>
      </p:graphicFrame>
      <p:sp>
        <p:nvSpPr>
          <p:cNvPr id="2" name="TextBox 1">
            <a:extLst>
              <a:ext uri="{FF2B5EF4-FFF2-40B4-BE49-F238E27FC236}">
                <a16:creationId xmlns:a16="http://schemas.microsoft.com/office/drawing/2014/main" id="{ECCC0653-B673-063B-6346-DFC12E071AD5}"/>
              </a:ext>
            </a:extLst>
          </p:cNvPr>
          <p:cNvSpPr txBox="1"/>
          <p:nvPr/>
        </p:nvSpPr>
        <p:spPr>
          <a:xfrm>
            <a:off x="5309938" y="3977545"/>
            <a:ext cx="2157662" cy="707886"/>
          </a:xfrm>
          <a:prstGeom prst="rect">
            <a:avLst/>
          </a:prstGeom>
          <a:noFill/>
        </p:spPr>
        <p:txBody>
          <a:bodyPr wrap="square" rtlCol="0">
            <a:spAutoFit/>
          </a:bodyPr>
          <a:lstStyle/>
          <a:p>
            <a:r>
              <a:rPr lang="en-US" sz="2000" dirty="0">
                <a:solidFill>
                  <a:srgbClr val="00B050"/>
                </a:solidFill>
                <a:latin typeface="Times New Roman" panose="02020603050405020304" pitchFamily="18" charset="0"/>
                <a:cs typeface="Times New Roman" panose="02020603050405020304" pitchFamily="18" charset="0"/>
              </a:rPr>
              <a:t>... but he followed Joseph’s line.</a:t>
            </a:r>
          </a:p>
        </p:txBody>
      </p:sp>
      <p:sp>
        <p:nvSpPr>
          <p:cNvPr id="3" name="TextBox 2">
            <a:extLst>
              <a:ext uri="{FF2B5EF4-FFF2-40B4-BE49-F238E27FC236}">
                <a16:creationId xmlns:a16="http://schemas.microsoft.com/office/drawing/2014/main" id="{C5381677-E440-1AB3-A380-9A58EB0D7AD6}"/>
              </a:ext>
            </a:extLst>
          </p:cNvPr>
          <p:cNvSpPr txBox="1"/>
          <p:nvPr/>
        </p:nvSpPr>
        <p:spPr>
          <a:xfrm>
            <a:off x="2590800" y="3977545"/>
            <a:ext cx="2719138" cy="707886"/>
          </a:xfrm>
          <a:prstGeom prst="rect">
            <a:avLst/>
          </a:prstGeom>
          <a:noFill/>
        </p:spPr>
        <p:txBody>
          <a:bodyPr wrap="square" rtlCol="0">
            <a:spAutoFit/>
          </a:bodyPr>
          <a:lstStyle/>
          <a:p>
            <a:pPr algn="r"/>
            <a:r>
              <a:rPr lang="en-US" sz="2000" dirty="0">
                <a:solidFill>
                  <a:srgbClr val="C00000"/>
                </a:solidFill>
                <a:latin typeface="Times New Roman" panose="02020603050405020304" pitchFamily="18" charset="0"/>
                <a:cs typeface="Times New Roman" panose="02020603050405020304" pitchFamily="18" charset="0"/>
              </a:rPr>
              <a:t>Matthew said Mary was the mother of Jesus...</a:t>
            </a:r>
          </a:p>
        </p:txBody>
      </p:sp>
      <p:sp>
        <p:nvSpPr>
          <p:cNvPr id="8" name="Title 1">
            <a:extLst>
              <a:ext uri="{FF2B5EF4-FFF2-40B4-BE49-F238E27FC236}">
                <a16:creationId xmlns:a16="http://schemas.microsoft.com/office/drawing/2014/main" id="{23466BEF-C0E7-7DE6-2418-624CF21B5B46}"/>
              </a:ext>
            </a:extLst>
          </p:cNvPr>
          <p:cNvSpPr>
            <a:spLocks noGrp="1"/>
          </p:cNvSpPr>
          <p:nvPr>
            <p:ph type="title"/>
          </p:nvPr>
        </p:nvSpPr>
        <p:spPr>
          <a:xfrm>
            <a:off x="0" y="0"/>
            <a:ext cx="9144000" cy="1600200"/>
          </a:xfrm>
        </p:spPr>
        <p:txBody>
          <a:bodyPr/>
          <a:lstStyle/>
          <a:p>
            <a:r>
              <a:rPr lang="en-US" sz="5400" b="1" dirty="0"/>
              <a:t>Contradictory Genealogies:</a:t>
            </a:r>
            <a:br>
              <a:rPr lang="en-US" sz="5400" b="1" dirty="0"/>
            </a:br>
            <a:r>
              <a:rPr lang="en-US" sz="5400" b="1" dirty="0"/>
              <a:t>Matthew’s Choice</a:t>
            </a:r>
          </a:p>
        </p:txBody>
      </p:sp>
    </p:spTree>
    <p:extLst>
      <p:ext uri="{BB962C8B-B14F-4D97-AF65-F5344CB8AC3E}">
        <p14:creationId xmlns:p14="http://schemas.microsoft.com/office/powerpoint/2010/main" val="3959868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1"/>
            <a:ext cx="9144000" cy="1451811"/>
          </a:xfrm>
        </p:spPr>
        <p:txBody>
          <a:bodyPr/>
          <a:lstStyle/>
          <a:p>
            <a:r>
              <a:rPr lang="en-US" sz="5400" b="1" dirty="0"/>
              <a:t>The Anti-Missionaries’ Argument: Jesus’ Parents</a:t>
            </a:r>
          </a:p>
        </p:txBody>
      </p:sp>
      <p:sp>
        <p:nvSpPr>
          <p:cNvPr id="12291" name="Content Placeholder 2"/>
          <p:cNvSpPr>
            <a:spLocks noGrp="1"/>
          </p:cNvSpPr>
          <p:nvPr>
            <p:ph idx="1"/>
          </p:nvPr>
        </p:nvSpPr>
        <p:spPr>
          <a:xfrm>
            <a:off x="0" y="2108868"/>
            <a:ext cx="9144000" cy="2640265"/>
          </a:xfrm>
        </p:spPr>
        <p:txBody>
          <a:bodyPr/>
          <a:lstStyle/>
          <a:p>
            <a:pPr marL="514350" indent="-514350">
              <a:spcBef>
                <a:spcPct val="0"/>
              </a:spcBef>
              <a:spcAft>
                <a:spcPts val="600"/>
              </a:spcAft>
            </a:pPr>
            <a:r>
              <a:rPr lang="en-US" sz="2000" dirty="0">
                <a:latin typeface="Times New Roman" panose="02020603050405020304" pitchFamily="18" charset="0"/>
                <a:cs typeface="Times New Roman" panose="02020603050405020304" pitchFamily="18" charset="0"/>
              </a:rPr>
              <a:t>Jesus was not a biological son of Joseph, as Luke claims.</a:t>
            </a:r>
          </a:p>
          <a:p>
            <a:pPr marL="914400" lvl="1" indent="-514350">
              <a:spcBef>
                <a:spcPct val="0"/>
              </a:spcBef>
              <a:spcAft>
                <a:spcPts val="600"/>
              </a:spcAft>
            </a:pPr>
            <a:r>
              <a:rPr lang="en-US" sz="2000" dirty="0">
                <a:latin typeface="Times New Roman" panose="02020603050405020304" pitchFamily="18" charset="0"/>
                <a:cs typeface="Times New Roman" panose="02020603050405020304" pitchFamily="18" charset="0"/>
              </a:rPr>
              <a:t>There’s no precedent for kingship to pass to an adopted son.</a:t>
            </a:r>
          </a:p>
          <a:p>
            <a:pPr marL="514350" indent="-514350">
              <a:spcBef>
                <a:spcPct val="0"/>
              </a:spcBef>
              <a:spcAft>
                <a:spcPts val="600"/>
              </a:spcAft>
              <a:defRPr/>
            </a:pPr>
            <a:r>
              <a:rPr lang="en-US" sz="2000" dirty="0">
                <a:latin typeface="Times New Roman" panose="02020603050405020304" pitchFamily="18" charset="0"/>
                <a:cs typeface="Times New Roman" panose="02020603050405020304" pitchFamily="18" charset="0"/>
              </a:rPr>
              <a:t>Matthew said Jesus was the son of Mary.</a:t>
            </a:r>
          </a:p>
          <a:p>
            <a:pPr marL="914400" marR="0" lvl="1" indent="-514350" algn="l" defTabSz="914400" rtl="0" eaLnBrk="0" fontAlgn="base" latinLnBrk="0" hangingPunct="0">
              <a:lnSpc>
                <a:spcPct val="100000"/>
              </a:lnSpc>
              <a:spcBef>
                <a:spcPct val="0"/>
              </a:spcBef>
              <a:spcAft>
                <a:spcPts val="600"/>
              </a:spcAft>
              <a:buClrTx/>
              <a:buSzTx/>
              <a:buFont typeface="Arial" charset="0"/>
              <a:buChar char="–"/>
              <a:tabLst/>
              <a:defRPr/>
            </a:pPr>
            <a:r>
              <a:rPr kumimoji="0" lang="en-US" sz="2000" b="0" i="0" u="none" strike="noStrike" kern="1200" cap="none" spc="0" normalizeH="0" baseline="0" noProof="0" dirty="0">
                <a:ln>
                  <a:noFill/>
                </a:ln>
                <a:solidFill>
                  <a:srgbClr val="7030A0"/>
                </a:solidFill>
                <a:effectLst/>
                <a:uLnTx/>
                <a:uFillTx/>
                <a:latin typeface="Times New Roman" panose="02020603050405020304" pitchFamily="18" charset="0"/>
                <a:cs typeface="Times New Roman" panose="02020603050405020304" pitchFamily="18" charset="0"/>
              </a:rPr>
              <a:t>“For this is what the Lord says: ‘David will never fail to have </a:t>
            </a:r>
            <a:r>
              <a:rPr kumimoji="0" lang="en-US" sz="2000" b="0" i="0" u="sng" strike="noStrike" kern="1200" cap="none" spc="0" normalizeH="0" baseline="0" noProof="0" dirty="0">
                <a:ln>
                  <a:noFill/>
                </a:ln>
                <a:solidFill>
                  <a:srgbClr val="7030A0"/>
                </a:solidFill>
                <a:effectLst/>
                <a:uLnTx/>
                <a:uFillTx/>
                <a:latin typeface="Times New Roman" panose="02020603050405020304" pitchFamily="18" charset="0"/>
                <a:cs typeface="Times New Roman" panose="02020603050405020304" pitchFamily="18" charset="0"/>
              </a:rPr>
              <a:t>a man</a:t>
            </a:r>
            <a:r>
              <a:rPr kumimoji="0" lang="en-US" sz="2000" b="0" i="0" u="none" strike="noStrike" kern="1200" cap="none" spc="0" normalizeH="0" baseline="0" noProof="0" dirty="0">
                <a:ln>
                  <a:noFill/>
                </a:ln>
                <a:solidFill>
                  <a:srgbClr val="7030A0"/>
                </a:solidFill>
                <a:effectLst/>
                <a:uLnTx/>
                <a:uFillTx/>
                <a:latin typeface="Times New Roman" panose="02020603050405020304" pitchFamily="18" charset="0"/>
                <a:cs typeface="Times New Roman" panose="02020603050405020304" pitchFamily="18" charset="0"/>
              </a:rPr>
              <a:t> to sit on the throne of Israel, …’” [Jeremiah 33:17, NIV]</a:t>
            </a:r>
          </a:p>
          <a:p>
            <a:pPr marL="914400" lvl="1" indent="-514350">
              <a:spcBef>
                <a:spcPct val="0"/>
              </a:spcBef>
              <a:spcAft>
                <a:spcPts val="600"/>
              </a:spcAft>
            </a:pPr>
            <a:r>
              <a:rPr lang="en-US" sz="2000" dirty="0">
                <a:latin typeface="Times New Roman" panose="02020603050405020304" pitchFamily="18" charset="0"/>
                <a:cs typeface="Times New Roman" panose="02020603050405020304" pitchFamily="18" charset="0"/>
              </a:rPr>
              <a:t>A woman cannot be a ruler of Judah.</a:t>
            </a:r>
            <a:endParaRPr kumimoji="0" lang="en-US" sz="2000" b="0" i="0" u="none" strike="noStrike" kern="1200" cap="none" spc="0" normalizeH="0" baseline="0" noProof="0" dirty="0">
              <a:ln>
                <a:noFill/>
              </a:ln>
              <a:solidFill>
                <a:srgbClr val="7030A0"/>
              </a:solidFill>
              <a:effectLst/>
              <a:uLnTx/>
              <a:uFillTx/>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643535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600200"/>
          </a:xfrm>
        </p:spPr>
        <p:txBody>
          <a:bodyPr/>
          <a:lstStyle/>
          <a:p>
            <a:r>
              <a:rPr lang="en-US" sz="5400" b="1" dirty="0"/>
              <a:t>The Missionaries’ Rebuttal: Jesus’ Parents</a:t>
            </a:r>
          </a:p>
        </p:txBody>
      </p:sp>
      <p:sp>
        <p:nvSpPr>
          <p:cNvPr id="12291" name="Content Placeholder 2"/>
          <p:cNvSpPr>
            <a:spLocks noGrp="1"/>
          </p:cNvSpPr>
          <p:nvPr>
            <p:ph idx="1"/>
          </p:nvPr>
        </p:nvSpPr>
        <p:spPr>
          <a:xfrm>
            <a:off x="0" y="1866900"/>
            <a:ext cx="9144000" cy="3124200"/>
          </a:xfrm>
        </p:spPr>
        <p:txBody>
          <a:bodyPr/>
          <a:lstStyle/>
          <a:p>
            <a:pPr marL="514350" indent="-514350">
              <a:spcBef>
                <a:spcPct val="0"/>
              </a:spcBef>
              <a:spcAft>
                <a:spcPts val="600"/>
              </a:spcAft>
            </a:pPr>
            <a:r>
              <a:rPr lang="en-US" sz="2000" dirty="0">
                <a:latin typeface="Times New Roman" panose="02020603050405020304" pitchFamily="18" charset="0"/>
                <a:cs typeface="Times New Roman" panose="02020603050405020304" pitchFamily="18" charset="0"/>
              </a:rPr>
              <a:t>Jesus was not a biological son of Joseph, as Luke claims.</a:t>
            </a:r>
          </a:p>
          <a:p>
            <a:pPr marL="914400" lvl="1" indent="-514350">
              <a:spcBef>
                <a:spcPct val="0"/>
              </a:spcBef>
              <a:spcAft>
                <a:spcPts val="600"/>
              </a:spcAft>
            </a:pPr>
            <a:r>
              <a:rPr lang="en-US" sz="2000" dirty="0">
                <a:latin typeface="Times New Roman" panose="02020603050405020304" pitchFamily="18" charset="0"/>
                <a:cs typeface="Times New Roman" panose="02020603050405020304" pitchFamily="18" charset="0"/>
              </a:rPr>
              <a:t>There’s no evidence that kingship can’t pass to an adopted son.</a:t>
            </a:r>
          </a:p>
          <a:p>
            <a:pPr marL="514350" indent="-514350">
              <a:spcBef>
                <a:spcPct val="0"/>
              </a:spcBef>
              <a:spcAft>
                <a:spcPts val="600"/>
              </a:spcAft>
            </a:pPr>
            <a:r>
              <a:rPr lang="en-US" sz="2000" dirty="0">
                <a:latin typeface="Times New Roman" panose="02020603050405020304" pitchFamily="18" charset="0"/>
                <a:cs typeface="Times New Roman" panose="02020603050405020304" pitchFamily="18" charset="0"/>
              </a:rPr>
              <a:t>A woman can’t be a ruler of Judah.</a:t>
            </a:r>
          </a:p>
          <a:p>
            <a:pPr marL="0" indent="0" algn="just">
              <a:spcBef>
                <a:spcPct val="0"/>
              </a:spcBef>
              <a:spcAft>
                <a:spcPts val="600"/>
              </a:spcAft>
              <a:buNone/>
            </a:pPr>
            <a:r>
              <a:rPr lang="en-US" sz="2000" dirty="0">
                <a:solidFill>
                  <a:srgbClr val="7030A0"/>
                </a:solidFill>
                <a:latin typeface="Times New Roman" panose="02020603050405020304" pitchFamily="18" charset="0"/>
                <a:cs typeface="Times New Roman" panose="02020603050405020304" pitchFamily="18" charset="0"/>
              </a:rPr>
              <a:t>When Athaliah the mother of Ahaziah saw that her son was dead, she proceeded to destroy the whole royal family. But Jehosheba, the daughter of King Jehoram and sister of Ahaziah, took Joash son of Ahaziah and stole him away from among the royal princes, who were about to be murdered. She put him and his nurse in a bedroom to hide him from Athaliah; so he was not killed. He remained hidden with his nurse at the temple of the </a:t>
            </a:r>
            <a:r>
              <a:rPr lang="en-US" sz="2000" cap="small" dirty="0">
                <a:solidFill>
                  <a:srgbClr val="7030A0"/>
                </a:solidFill>
                <a:latin typeface="Times New Roman" panose="02020603050405020304" pitchFamily="18" charset="0"/>
                <a:cs typeface="Times New Roman" panose="02020603050405020304" pitchFamily="18" charset="0"/>
              </a:rPr>
              <a:t>Lord</a:t>
            </a:r>
            <a:r>
              <a:rPr lang="en-US" sz="2000" dirty="0">
                <a:solidFill>
                  <a:srgbClr val="7030A0"/>
                </a:solidFill>
                <a:latin typeface="Times New Roman" panose="02020603050405020304" pitchFamily="18" charset="0"/>
                <a:cs typeface="Times New Roman" panose="02020603050405020304" pitchFamily="18" charset="0"/>
              </a:rPr>
              <a:t> for six years while </a:t>
            </a:r>
            <a:r>
              <a:rPr lang="en-US" sz="2000" u="sng" dirty="0">
                <a:solidFill>
                  <a:srgbClr val="7030A0"/>
                </a:solidFill>
                <a:latin typeface="Times New Roman" panose="02020603050405020304" pitchFamily="18" charset="0"/>
                <a:cs typeface="Times New Roman" panose="02020603050405020304" pitchFamily="18" charset="0"/>
              </a:rPr>
              <a:t>Athaliah ruled the land</a:t>
            </a:r>
            <a:r>
              <a:rPr lang="en-US" sz="2000" dirty="0">
                <a:solidFill>
                  <a:srgbClr val="7030A0"/>
                </a:solidFill>
                <a:latin typeface="Times New Roman" panose="02020603050405020304" pitchFamily="18" charset="0"/>
                <a:cs typeface="Times New Roman" panose="02020603050405020304" pitchFamily="18" charset="0"/>
              </a:rPr>
              <a:t>. [II Kings 11:1–3, NIV]</a:t>
            </a:r>
          </a:p>
        </p:txBody>
      </p:sp>
    </p:spTree>
    <p:custDataLst>
      <p:tags r:id="rId1"/>
    </p:custDataLst>
    <p:extLst>
      <p:ext uri="{BB962C8B-B14F-4D97-AF65-F5344CB8AC3E}">
        <p14:creationId xmlns:p14="http://schemas.microsoft.com/office/powerpoint/2010/main" val="2636068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752600"/>
          </a:xfrm>
        </p:spPr>
        <p:txBody>
          <a:bodyPr/>
          <a:lstStyle/>
          <a:p>
            <a:r>
              <a:rPr lang="en-US" sz="5400" b="1" dirty="0"/>
              <a:t>The Missionaries’ Rebuttal: Telescoping</a:t>
            </a:r>
          </a:p>
        </p:txBody>
      </p:sp>
      <p:sp>
        <p:nvSpPr>
          <p:cNvPr id="12291" name="Content Placeholder 2"/>
          <p:cNvSpPr>
            <a:spLocks noGrp="1"/>
          </p:cNvSpPr>
          <p:nvPr>
            <p:ph idx="1"/>
          </p:nvPr>
        </p:nvSpPr>
        <p:spPr>
          <a:xfrm>
            <a:off x="0" y="2258151"/>
            <a:ext cx="9144000" cy="2341698"/>
          </a:xfrm>
        </p:spPr>
        <p:txBody>
          <a:bodyPr/>
          <a:lstStyle/>
          <a:p>
            <a:pPr marL="514350" indent="-514350">
              <a:spcBef>
                <a:spcPct val="0"/>
              </a:spcBef>
              <a:spcAft>
                <a:spcPts val="600"/>
              </a:spcAft>
            </a:pPr>
            <a:r>
              <a:rPr lang="en-US" sz="2000" dirty="0">
                <a:latin typeface="Times New Roman" panose="02020603050405020304" pitchFamily="18" charset="0"/>
                <a:cs typeface="Times New Roman" panose="02020603050405020304" pitchFamily="18" charset="0"/>
              </a:rPr>
              <a:t>Matthew skipped four of the kings of Judah.</a:t>
            </a:r>
          </a:p>
          <a:p>
            <a:pPr marL="914400" lvl="1" indent="-514350">
              <a:spcBef>
                <a:spcPct val="0"/>
              </a:spcBef>
              <a:spcAft>
                <a:spcPts val="600"/>
              </a:spcAft>
            </a:pPr>
            <a:r>
              <a:rPr lang="en-US" sz="2000" dirty="0">
                <a:latin typeface="Times New Roman" panose="02020603050405020304" pitchFamily="18" charset="0"/>
                <a:cs typeface="Times New Roman" panose="02020603050405020304" pitchFamily="18" charset="0"/>
              </a:rPr>
              <a:t>It was not uncommon to skip people when listing generations.</a:t>
            </a:r>
          </a:p>
          <a:p>
            <a:pPr marL="1314450" lvl="2" indent="-514350">
              <a:spcBef>
                <a:spcPct val="0"/>
              </a:spcBef>
              <a:spcAft>
                <a:spcPts val="600"/>
              </a:spcAft>
            </a:pPr>
            <a:r>
              <a:rPr lang="en-US" sz="2000" dirty="0">
                <a:latin typeface="Times New Roman" panose="02020603050405020304" pitchFamily="18" charset="0"/>
                <a:cs typeface="Times New Roman" panose="02020603050405020304" pitchFamily="18" charset="0"/>
              </a:rPr>
              <a:t>It’s called telescoping.</a:t>
            </a:r>
          </a:p>
          <a:p>
            <a:pPr marL="914400" lvl="1" indent="-514350">
              <a:spcBef>
                <a:spcPct val="0"/>
              </a:spcBef>
              <a:spcAft>
                <a:spcPts val="600"/>
              </a:spcAft>
            </a:pPr>
            <a:r>
              <a:rPr lang="en-US" sz="2000" dirty="0">
                <a:latin typeface="Times New Roman" panose="02020603050405020304" pitchFamily="18" charset="0"/>
                <a:cs typeface="Times New Roman" panose="02020603050405020304" pitchFamily="18" charset="0"/>
              </a:rPr>
              <a:t>The four kings that Matthew didn’t list were particularly wicked.</a:t>
            </a:r>
          </a:p>
        </p:txBody>
      </p:sp>
    </p:spTree>
    <p:extLst>
      <p:ext uri="{BB962C8B-B14F-4D97-AF65-F5344CB8AC3E}">
        <p14:creationId xmlns:p14="http://schemas.microsoft.com/office/powerpoint/2010/main" val="888758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770021"/>
          </a:xfrm>
        </p:spPr>
        <p:txBody>
          <a:bodyPr/>
          <a:lstStyle/>
          <a:p>
            <a:r>
              <a:rPr lang="en-US" sz="5400" b="1" dirty="0"/>
              <a:t>Telescoping</a:t>
            </a:r>
          </a:p>
        </p:txBody>
      </p:sp>
      <p:graphicFrame>
        <p:nvGraphicFramePr>
          <p:cNvPr id="2" name="Table 1">
            <a:extLst>
              <a:ext uri="{FF2B5EF4-FFF2-40B4-BE49-F238E27FC236}">
                <a16:creationId xmlns:a16="http://schemas.microsoft.com/office/drawing/2014/main" id="{56EB9C96-6A9A-891F-2FD0-2B58F85F47E8}"/>
              </a:ext>
            </a:extLst>
          </p:cNvPr>
          <p:cNvGraphicFramePr>
            <a:graphicFrameLocks noGrp="1"/>
          </p:cNvGraphicFramePr>
          <p:nvPr>
            <p:extLst>
              <p:ext uri="{D42A27DB-BD31-4B8C-83A1-F6EECF244321}">
                <p14:modId xmlns:p14="http://schemas.microsoft.com/office/powerpoint/2010/main" val="2957831940"/>
              </p:ext>
            </p:extLst>
          </p:nvPr>
        </p:nvGraphicFramePr>
        <p:xfrm>
          <a:off x="2359152" y="826570"/>
          <a:ext cx="4425696" cy="5846825"/>
        </p:xfrm>
        <a:graphic>
          <a:graphicData uri="http://schemas.openxmlformats.org/drawingml/2006/table">
            <a:tbl>
              <a:tblPr firstRow="1">
                <a:tableStyleId>{073A0DAA-6AF3-43AB-8588-CEC1D06C72B9}</a:tableStyleId>
              </a:tblPr>
              <a:tblGrid>
                <a:gridCol w="2212848">
                  <a:extLst>
                    <a:ext uri="{9D8B030D-6E8A-4147-A177-3AD203B41FA5}">
                      <a16:colId xmlns:a16="http://schemas.microsoft.com/office/drawing/2014/main" val="677000688"/>
                    </a:ext>
                  </a:extLst>
                </a:gridCol>
                <a:gridCol w="2212848">
                  <a:extLst>
                    <a:ext uri="{9D8B030D-6E8A-4147-A177-3AD203B41FA5}">
                      <a16:colId xmlns:a16="http://schemas.microsoft.com/office/drawing/2014/main" val="3067345428"/>
                    </a:ext>
                  </a:extLst>
                </a:gridCol>
              </a:tblGrid>
              <a:tr h="347133">
                <a:tc>
                  <a:txBody>
                    <a:bodyPr/>
                    <a:lstStyle/>
                    <a:p>
                      <a:pPr algn="ctr"/>
                      <a:r>
                        <a:rPr lang="en-US" sz="1600" dirty="0"/>
                        <a:t>I CHRONICLES 6:3b-14a</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EZRA 7:1b-5</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521263"/>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Aaron</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Aaron</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89988384"/>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Eleazar</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Eleazar</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9014942"/>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Phinehas</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Phinehas</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2090685"/>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Abishua</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Abishua</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8178938"/>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Bukki</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Bukki</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6476247"/>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Uzzi</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Uzzi</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46638002"/>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Zerahiah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Zerahiah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48712906"/>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Meraioth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Meraioth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0212468"/>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Amariah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6461017"/>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Ahitub</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527630"/>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Zadok</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49631825"/>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Ahimaaz</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1875240"/>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Azariah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35514737"/>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Johanan</a:t>
                      </a:r>
                      <a:endParaRPr lang="en-US" sz="1200" b="1" i="0" u="none" strike="noStrike" dirty="0">
                        <a:solidFill>
                          <a:srgbClr val="000000"/>
                        </a:solidFill>
                        <a:effectLst/>
                        <a:highlight>
                          <a:srgbClr val="EEECE1"/>
                        </a:highlight>
                        <a:latin typeface="Times New Roman" panose="02020603050405020304" pitchFamily="18" charset="0"/>
                        <a:cs typeface="Times New Roman" panose="02020603050405020304" pitchFamily="18"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2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9037543"/>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Azariah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Azariah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989297"/>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Amariah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Amariah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98790688"/>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Ahitub</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Ahitub</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13564659"/>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Zadok</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Zadok</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512369"/>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Shallum</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Shallum</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2369186"/>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Hilkiah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Hilkiah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5320932"/>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Azariah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Azariah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4535026"/>
                  </a:ext>
                </a:extLst>
              </a:tr>
              <a:tr h="249986">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Seraiah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Times New Roman" panose="02020603050405020304" pitchFamily="18" charset="0"/>
                          <a:cs typeface="Times New Roman" panose="02020603050405020304" pitchFamily="18" charset="0"/>
                        </a:rPr>
                        <a:t>Seraiah</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3360872"/>
                  </a:ext>
                </a:extLst>
              </a:tr>
            </a:tbl>
          </a:graphicData>
        </a:graphic>
      </p:graphicFrame>
    </p:spTree>
    <p:extLst>
      <p:ext uri="{BB962C8B-B14F-4D97-AF65-F5344CB8AC3E}">
        <p14:creationId xmlns:p14="http://schemas.microsoft.com/office/powerpoint/2010/main" val="2514457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7FCC9-465E-0967-6056-ECF603681C7D}"/>
              </a:ext>
            </a:extLst>
          </p:cNvPr>
          <p:cNvSpPr>
            <a:spLocks noGrp="1"/>
          </p:cNvSpPr>
          <p:nvPr>
            <p:ph type="title"/>
          </p:nvPr>
        </p:nvSpPr>
        <p:spPr>
          <a:xfrm>
            <a:off x="0" y="0"/>
            <a:ext cx="9144000" cy="810126"/>
          </a:xfrm>
        </p:spPr>
        <p:txBody>
          <a:bodyPr/>
          <a:lstStyle/>
          <a:p>
            <a:r>
              <a:rPr lang="en-US" sz="5400" b="1" dirty="0"/>
              <a:t>Telescoping</a:t>
            </a:r>
            <a:endParaRPr lang="en-US" b="1" dirty="0"/>
          </a:p>
        </p:txBody>
      </p:sp>
      <p:sp>
        <p:nvSpPr>
          <p:cNvPr id="3" name="Content Placeholder 2">
            <a:extLst>
              <a:ext uri="{FF2B5EF4-FFF2-40B4-BE49-F238E27FC236}">
                <a16:creationId xmlns:a16="http://schemas.microsoft.com/office/drawing/2014/main" id="{D924C893-ACC1-6F71-BEF6-95B4D97CC378}"/>
              </a:ext>
            </a:extLst>
          </p:cNvPr>
          <p:cNvSpPr>
            <a:spLocks noGrp="1"/>
          </p:cNvSpPr>
          <p:nvPr>
            <p:ph idx="1"/>
          </p:nvPr>
        </p:nvSpPr>
        <p:spPr>
          <a:xfrm>
            <a:off x="457200" y="2628900"/>
            <a:ext cx="8229600" cy="1600200"/>
          </a:xfrm>
        </p:spPr>
        <p:txBody>
          <a:bodyPr/>
          <a:lstStyle/>
          <a:p>
            <a:r>
              <a:rPr lang="en-US" sz="2000" dirty="0">
                <a:effectLst/>
                <a:latin typeface="Times New Roman" panose="02020603050405020304" pitchFamily="18" charset="0"/>
                <a:ea typeface="Calibri" panose="020F0502020204030204" pitchFamily="34" charset="0"/>
                <a:cs typeface="Arial" panose="020B0604020202020204" pitchFamily="34" charset="0"/>
              </a:rPr>
              <a:t>Most people don’t know about telescoping today.</a:t>
            </a:r>
          </a:p>
          <a:p>
            <a:r>
              <a:rPr lang="en-US" sz="2000" dirty="0">
                <a:latin typeface="Times New Roman" panose="02020603050405020304" pitchFamily="18" charset="0"/>
                <a:ea typeface="Calibri" panose="020F0502020204030204" pitchFamily="34" charset="0"/>
                <a:cs typeface="Arial" panose="020B0604020202020204" pitchFamily="34" charset="0"/>
              </a:rPr>
              <a:t>A person’s name is a representation of that person.</a:t>
            </a:r>
          </a:p>
          <a:p>
            <a:pPr lvl="1"/>
            <a:r>
              <a:rPr lang="en-US" sz="2000" dirty="0">
                <a:solidFill>
                  <a:srgbClr val="7030A0"/>
                </a:solidFill>
                <a:effectLst/>
                <a:latin typeface="Times New Roman" panose="02020603050405020304" pitchFamily="18" charset="0"/>
                <a:ea typeface="Calibri" panose="020F0502020204030204" pitchFamily="34" charset="0"/>
                <a:cs typeface="Arial" panose="020B0604020202020204" pitchFamily="34" charset="0"/>
              </a:rPr>
              <a:t>“Blessed is he who comes in the </a:t>
            </a:r>
            <a:r>
              <a:rPr lang="en-US" sz="2000" u="sng" dirty="0">
                <a:solidFill>
                  <a:srgbClr val="7030A0"/>
                </a:solidFill>
                <a:effectLst/>
                <a:latin typeface="Times New Roman" panose="02020603050405020304" pitchFamily="18" charset="0"/>
                <a:ea typeface="Calibri" panose="020F0502020204030204" pitchFamily="34" charset="0"/>
                <a:cs typeface="Arial" panose="020B0604020202020204" pitchFamily="34" charset="0"/>
              </a:rPr>
              <a:t>name</a:t>
            </a:r>
            <a:r>
              <a:rPr lang="en-US" sz="2000" dirty="0">
                <a:solidFill>
                  <a:srgbClr val="7030A0"/>
                </a:solidFill>
                <a:effectLst/>
                <a:latin typeface="Times New Roman" panose="02020603050405020304" pitchFamily="18" charset="0"/>
                <a:ea typeface="Calibri" panose="020F0502020204030204" pitchFamily="34" charset="0"/>
                <a:cs typeface="Arial" panose="020B0604020202020204" pitchFamily="34" charset="0"/>
              </a:rPr>
              <a:t> of the Lord!” [John 12:13, NIV]</a:t>
            </a:r>
          </a:p>
          <a:p>
            <a:pPr lvl="1"/>
            <a:r>
              <a:rPr lang="en-US" sz="2000" dirty="0">
                <a:solidFill>
                  <a:srgbClr val="7030A0"/>
                </a:solidFill>
                <a:latin typeface="Times New Roman" panose="02020603050405020304" pitchFamily="18" charset="0"/>
                <a:ea typeface="Calibri" panose="020F0502020204030204" pitchFamily="34" charset="0"/>
                <a:cs typeface="Arial" panose="020B0604020202020204" pitchFamily="34" charset="0"/>
              </a:rPr>
              <a:t>“Our Father in heaven, hallowed be your </a:t>
            </a:r>
            <a:r>
              <a:rPr lang="en-US" sz="2000" u="sng" dirty="0">
                <a:solidFill>
                  <a:srgbClr val="7030A0"/>
                </a:solidFill>
                <a:latin typeface="Times New Roman" panose="02020603050405020304" pitchFamily="18" charset="0"/>
                <a:ea typeface="Calibri" panose="020F0502020204030204" pitchFamily="34" charset="0"/>
                <a:cs typeface="Arial" panose="020B0604020202020204" pitchFamily="34" charset="0"/>
              </a:rPr>
              <a:t>name</a:t>
            </a:r>
            <a:r>
              <a:rPr lang="en-US" sz="2000" dirty="0">
                <a:solidFill>
                  <a:srgbClr val="7030A0"/>
                </a:solidFill>
                <a:latin typeface="Times New Roman" panose="02020603050405020304" pitchFamily="18" charset="0"/>
                <a:ea typeface="Calibri" panose="020F0502020204030204" pitchFamily="34" charset="0"/>
                <a:cs typeface="Arial" panose="020B0604020202020204" pitchFamily="34" charset="0"/>
              </a:rPr>
              <a:t>.” [Matthew 6:9, NIV]</a:t>
            </a:r>
          </a:p>
          <a:p>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5895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7FCC9-465E-0967-6056-ECF603681C7D}"/>
              </a:ext>
            </a:extLst>
          </p:cNvPr>
          <p:cNvSpPr>
            <a:spLocks noGrp="1"/>
          </p:cNvSpPr>
          <p:nvPr>
            <p:ph type="title"/>
          </p:nvPr>
        </p:nvSpPr>
        <p:spPr>
          <a:xfrm>
            <a:off x="0" y="0"/>
            <a:ext cx="9144000" cy="810126"/>
          </a:xfrm>
        </p:spPr>
        <p:txBody>
          <a:bodyPr/>
          <a:lstStyle/>
          <a:p>
            <a:r>
              <a:rPr lang="en-US" sz="5400" b="1"/>
              <a:t>Levirate Marriage</a:t>
            </a:r>
            <a:endParaRPr lang="en-US" b="1" dirty="0"/>
          </a:p>
        </p:txBody>
      </p:sp>
      <p:sp>
        <p:nvSpPr>
          <p:cNvPr id="3" name="Content Placeholder 2">
            <a:extLst>
              <a:ext uri="{FF2B5EF4-FFF2-40B4-BE49-F238E27FC236}">
                <a16:creationId xmlns:a16="http://schemas.microsoft.com/office/drawing/2014/main" id="{D924C893-ACC1-6F71-BEF6-95B4D97CC378}"/>
              </a:ext>
            </a:extLst>
          </p:cNvPr>
          <p:cNvSpPr>
            <a:spLocks noGrp="1"/>
          </p:cNvSpPr>
          <p:nvPr>
            <p:ph idx="1"/>
          </p:nvPr>
        </p:nvSpPr>
        <p:spPr>
          <a:xfrm>
            <a:off x="457200" y="1562100"/>
            <a:ext cx="8229600" cy="3733800"/>
          </a:xfrm>
        </p:spPr>
        <p:txBody>
          <a:bodyPr/>
          <a:lstStyle/>
          <a:p>
            <a:r>
              <a:rPr lang="en-US" sz="2000">
                <a:latin typeface="Times New Roman" panose="02020603050405020304" pitchFamily="18" charset="0"/>
                <a:ea typeface="Calibri" panose="020F0502020204030204" pitchFamily="34" charset="0"/>
                <a:cs typeface="Arial" panose="020B0604020202020204" pitchFamily="34" charset="0"/>
              </a:rPr>
              <a:t>Levirate </a:t>
            </a:r>
            <a:r>
              <a:rPr lang="en-US" sz="2000" dirty="0">
                <a:latin typeface="Times New Roman" panose="02020603050405020304" pitchFamily="18" charset="0"/>
                <a:ea typeface="Calibri" panose="020F0502020204030204" pitchFamily="34" charset="0"/>
                <a:cs typeface="Arial" panose="020B0604020202020204" pitchFamily="34" charset="0"/>
              </a:rPr>
              <a:t>marriage</a:t>
            </a:r>
          </a:p>
          <a:p>
            <a:pPr marL="800100" lvl="2" indent="0">
              <a:spcBef>
                <a:spcPct val="0"/>
              </a:spcBef>
              <a:spcAft>
                <a:spcPts val="600"/>
              </a:spcAft>
              <a:buNone/>
            </a:pPr>
            <a:r>
              <a:rPr lang="en-US" sz="2000">
                <a:solidFill>
                  <a:srgbClr val="7030A0"/>
                </a:solidFill>
                <a:latin typeface="Times New Roman" panose="02020603050405020304" pitchFamily="18" charset="0"/>
                <a:cs typeface="Times New Roman" panose="02020603050405020304" pitchFamily="18" charset="0"/>
              </a:rPr>
              <a:t>If brothers are living together and one of them dies without a son, his widow must not marry outside the family. Her husband’s brother shall take her and marry her and fulfill the duty of a brother-in-law to her. The first son she bears shall carry on the name of the dead brother so that his name will not be blotted out from Israel. [Deuteronomy 25:5-6, NIV]</a:t>
            </a:r>
          </a:p>
          <a:p>
            <a:r>
              <a:rPr lang="en-US" sz="2000">
                <a:latin typeface="Times New Roman" panose="02020603050405020304" pitchFamily="18" charset="0"/>
                <a:ea typeface="Calibri" panose="020F0502020204030204" pitchFamily="34" charset="0"/>
                <a:cs typeface="Arial" panose="020B0604020202020204" pitchFamily="34" charset="0"/>
              </a:rPr>
              <a:t>M</a:t>
            </a:r>
            <a:r>
              <a:rPr lang="en-US" sz="2000">
                <a:effectLst/>
                <a:latin typeface="Times New Roman" panose="02020603050405020304" pitchFamily="18" charset="0"/>
                <a:ea typeface="Calibri" panose="020F0502020204030204" pitchFamily="34" charset="0"/>
                <a:cs typeface="Arial" panose="020B0604020202020204" pitchFamily="34" charset="0"/>
              </a:rPr>
              <a:t>aybe </a:t>
            </a:r>
            <a:r>
              <a:rPr lang="en-US" sz="2000" dirty="0">
                <a:effectLst/>
                <a:latin typeface="Times New Roman" panose="02020603050405020304" pitchFamily="18" charset="0"/>
                <a:ea typeface="Calibri" panose="020F0502020204030204" pitchFamily="34" charset="0"/>
                <a:cs typeface="Arial" panose="020B0604020202020204" pitchFamily="34" charset="0"/>
              </a:rPr>
              <a:t>Jacob/Heli died without a son, so his brother Heli/Jacob married his wife and conceived Joseph with her.</a:t>
            </a:r>
          </a:p>
          <a:p>
            <a:pPr lvl="1"/>
            <a:r>
              <a:rPr lang="en-US" sz="2000" dirty="0">
                <a:latin typeface="Times New Roman" panose="02020603050405020304" pitchFamily="18" charset="0"/>
                <a:ea typeface="Calibri" panose="020F0502020204030204" pitchFamily="34" charset="0"/>
                <a:cs typeface="Arial" panose="020B0604020202020204" pitchFamily="34" charset="0"/>
              </a:rPr>
              <a:t>Joseph son of Jacob</a:t>
            </a:r>
          </a:p>
          <a:p>
            <a:pPr lvl="1"/>
            <a:r>
              <a:rPr lang="en-US" sz="2000" dirty="0">
                <a:effectLst/>
                <a:latin typeface="Times New Roman" panose="02020603050405020304" pitchFamily="18" charset="0"/>
                <a:ea typeface="Calibri" panose="020F0502020204030204" pitchFamily="34" charset="0"/>
                <a:cs typeface="Arial" panose="020B0604020202020204" pitchFamily="34" charset="0"/>
              </a:rPr>
              <a:t>Joseph son of Heli</a:t>
            </a:r>
          </a:p>
        </p:txBody>
      </p:sp>
    </p:spTree>
    <p:custDataLst>
      <p:tags r:id="rId1"/>
    </p:custDataLst>
    <p:extLst>
      <p:ext uri="{BB962C8B-B14F-4D97-AF65-F5344CB8AC3E}">
        <p14:creationId xmlns:p14="http://schemas.microsoft.com/office/powerpoint/2010/main" val="339770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524000"/>
          </a:xfrm>
        </p:spPr>
        <p:txBody>
          <a:bodyPr/>
          <a:lstStyle/>
          <a:p>
            <a:r>
              <a:rPr lang="en-US" sz="5400" b="1" dirty="0"/>
              <a:t>The Missionaries’ Rebuttal: Cainan</a:t>
            </a:r>
          </a:p>
        </p:txBody>
      </p:sp>
      <p:sp>
        <p:nvSpPr>
          <p:cNvPr id="12291" name="Content Placeholder 2"/>
          <p:cNvSpPr>
            <a:spLocks noGrp="1"/>
          </p:cNvSpPr>
          <p:nvPr>
            <p:ph idx="1"/>
          </p:nvPr>
        </p:nvSpPr>
        <p:spPr>
          <a:xfrm>
            <a:off x="0" y="1750486"/>
            <a:ext cx="9144000" cy="3357029"/>
          </a:xfrm>
        </p:spPr>
        <p:txBody>
          <a:bodyPr/>
          <a:lstStyle/>
          <a:p>
            <a:pPr marL="514350" indent="-514350">
              <a:spcBef>
                <a:spcPct val="0"/>
              </a:spcBef>
              <a:spcAft>
                <a:spcPts val="600"/>
              </a:spcAft>
            </a:pPr>
            <a:r>
              <a:rPr lang="en-US" sz="2000" dirty="0">
                <a:latin typeface="Times New Roman" panose="02020603050405020304" pitchFamily="18" charset="0"/>
                <a:cs typeface="Times New Roman" panose="02020603050405020304" pitchFamily="18" charset="0"/>
              </a:rPr>
              <a:t>Luke created Cainan.</a:t>
            </a:r>
          </a:p>
          <a:p>
            <a:pPr marL="914400" lvl="1" indent="-514350">
              <a:spcBef>
                <a:spcPct val="0"/>
              </a:spcBef>
              <a:spcAft>
                <a:spcPts val="600"/>
              </a:spcAft>
            </a:pPr>
            <a:r>
              <a:rPr lang="en-US" sz="2000" dirty="0">
                <a:latin typeface="Times New Roman" panose="02020603050405020304" pitchFamily="18" charset="0"/>
                <a:cs typeface="Times New Roman" panose="02020603050405020304" pitchFamily="18" charset="0"/>
              </a:rPr>
              <a:t>The Old Testament might have telescoped him out.</a:t>
            </a:r>
          </a:p>
          <a:p>
            <a:pPr marL="1314450" lvl="2" indent="-514350">
              <a:spcBef>
                <a:spcPct val="0"/>
              </a:spcBef>
              <a:spcAft>
                <a:spcPts val="600"/>
              </a:spcAft>
            </a:pPr>
            <a:r>
              <a:rPr lang="en-US" sz="2000" dirty="0">
                <a:latin typeface="Times New Roman" panose="02020603050405020304" pitchFamily="18" charset="0"/>
                <a:cs typeface="Times New Roman" panose="02020603050405020304" pitchFamily="18" charset="0"/>
              </a:rPr>
              <a:t>There’s some evidence that Cainan worshiped idols.</a:t>
            </a:r>
          </a:p>
          <a:p>
            <a:pPr marL="914400" lvl="1" indent="-514350">
              <a:spcBef>
                <a:spcPct val="0"/>
              </a:spcBef>
              <a:spcAft>
                <a:spcPts val="600"/>
              </a:spcAft>
            </a:pPr>
            <a:r>
              <a:rPr lang="en-US" sz="2000" dirty="0">
                <a:latin typeface="Times New Roman" panose="02020603050405020304" pitchFamily="18" charset="0"/>
                <a:cs typeface="Times New Roman" panose="02020603050405020304" pitchFamily="18" charset="0"/>
              </a:rPr>
              <a:t>The Septuagint includes Cainan.</a:t>
            </a:r>
          </a:p>
          <a:p>
            <a:pPr marL="1314450" lvl="2" indent="-514350">
              <a:spcBef>
                <a:spcPct val="0"/>
              </a:spcBef>
              <a:spcAft>
                <a:spcPts val="600"/>
              </a:spcAft>
            </a:pPr>
            <a:r>
              <a:rPr lang="el-GR" sz="2000">
                <a:solidFill>
                  <a:srgbClr val="7030A0"/>
                </a:solidFill>
                <a:latin typeface="Times New Roman" panose="02020603050405020304" pitchFamily="18" charset="0"/>
                <a:cs typeface="Times New Roman" panose="02020603050405020304" pitchFamily="18" charset="0"/>
              </a:rPr>
              <a:t>καὶ ᾿Αρφαξὰδ ἐγέννησε τὸν </a:t>
            </a:r>
            <a:r>
              <a:rPr lang="el-GR" sz="2000" u="sng">
                <a:solidFill>
                  <a:srgbClr val="7030A0"/>
                </a:solidFill>
                <a:latin typeface="Times New Roman" panose="02020603050405020304" pitchFamily="18" charset="0"/>
                <a:cs typeface="Times New Roman" panose="02020603050405020304" pitchFamily="18" charset="0"/>
              </a:rPr>
              <a:t>Καϊνᾶν</a:t>
            </a:r>
            <a:r>
              <a:rPr lang="el-GR" sz="2000">
                <a:solidFill>
                  <a:srgbClr val="7030A0"/>
                </a:solidFill>
                <a:latin typeface="Times New Roman" panose="02020603050405020304" pitchFamily="18" charset="0"/>
                <a:cs typeface="Times New Roman" panose="02020603050405020304" pitchFamily="18" charset="0"/>
              </a:rPr>
              <a:t>, καὶ </a:t>
            </a:r>
            <a:r>
              <a:rPr lang="el-GR" sz="2000" u="sng">
                <a:solidFill>
                  <a:srgbClr val="7030A0"/>
                </a:solidFill>
                <a:latin typeface="Times New Roman" panose="02020603050405020304" pitchFamily="18" charset="0"/>
                <a:cs typeface="Times New Roman" panose="02020603050405020304" pitchFamily="18" charset="0"/>
              </a:rPr>
              <a:t>Καϊνᾶν</a:t>
            </a:r>
            <a:r>
              <a:rPr lang="el-GR" sz="2000">
                <a:solidFill>
                  <a:srgbClr val="7030A0"/>
                </a:solidFill>
                <a:latin typeface="Times New Roman" panose="02020603050405020304" pitchFamily="18" charset="0"/>
                <a:cs typeface="Times New Roman" panose="02020603050405020304" pitchFamily="18" charset="0"/>
              </a:rPr>
              <a:t> ἐγέννησε τὸν Σαλά, Σαλὰ δὲ ἐγέννησε τὸν ῞Εβερ.</a:t>
            </a:r>
            <a:r>
              <a:rPr lang="en-US" sz="2000" dirty="0">
                <a:solidFill>
                  <a:srgbClr val="7030A0"/>
                </a:solidFill>
                <a:latin typeface="Times New Roman" panose="02020603050405020304" pitchFamily="18" charset="0"/>
                <a:cs typeface="Times New Roman" panose="02020603050405020304" pitchFamily="18" charset="0"/>
              </a:rPr>
              <a:t> [Genesis 10:24, Septuagint]</a:t>
            </a:r>
          </a:p>
          <a:p>
            <a:pPr marL="1314450" lvl="2" indent="-514350">
              <a:spcBef>
                <a:spcPct val="0"/>
              </a:spcBef>
              <a:spcAft>
                <a:spcPts val="600"/>
              </a:spcAft>
            </a:pPr>
            <a:r>
              <a:rPr lang="el-GR" sz="2000">
                <a:solidFill>
                  <a:srgbClr val="7030A0"/>
                </a:solidFill>
                <a:latin typeface="Times New Roman" panose="02020603050405020304" pitchFamily="18" charset="0"/>
                <a:cs typeface="Times New Roman" panose="02020603050405020304" pitchFamily="18" charset="0"/>
              </a:rPr>
              <a:t>Καὶ ἔζησεν ᾿Αρφαξὰδ ἑκατὸν τριάκοντα πέντε ἔτη καὶ ἐγέννησε τὸν </a:t>
            </a:r>
            <a:r>
              <a:rPr lang="el-GR" sz="2000" u="sng">
                <a:solidFill>
                  <a:srgbClr val="7030A0"/>
                </a:solidFill>
                <a:latin typeface="Times New Roman" panose="02020603050405020304" pitchFamily="18" charset="0"/>
                <a:cs typeface="Times New Roman" panose="02020603050405020304" pitchFamily="18" charset="0"/>
              </a:rPr>
              <a:t>Καϊνᾶν</a:t>
            </a:r>
            <a:r>
              <a:rPr lang="el-GR" sz="2000">
                <a:solidFill>
                  <a:srgbClr val="7030A0"/>
                </a:solidFill>
                <a:latin typeface="Times New Roman" panose="02020603050405020304" pitchFamily="18" charset="0"/>
                <a:cs typeface="Times New Roman" panose="02020603050405020304" pitchFamily="18" charset="0"/>
              </a:rPr>
              <a:t>.</a:t>
            </a:r>
            <a:r>
              <a:rPr lang="en-US" sz="2000" dirty="0">
                <a:solidFill>
                  <a:srgbClr val="7030A0"/>
                </a:solidFill>
                <a:latin typeface="Times New Roman" panose="02020603050405020304" pitchFamily="18" charset="0"/>
                <a:cs typeface="Times New Roman" panose="02020603050405020304" pitchFamily="18" charset="0"/>
              </a:rPr>
              <a:t> [Genesis 11:12, Septuagint]</a:t>
            </a:r>
          </a:p>
          <a:p>
            <a:pPr marL="1314450" lvl="2" indent="-514350">
              <a:spcBef>
                <a:spcPct val="0"/>
              </a:spcBef>
              <a:spcAft>
                <a:spcPts val="600"/>
              </a:spcAft>
            </a:pPr>
            <a:r>
              <a:rPr lang="en-US" sz="2000" dirty="0">
                <a:solidFill>
                  <a:srgbClr val="7030A0"/>
                </a:solidFill>
                <a:latin typeface="Times New Roman" panose="02020603050405020304" pitchFamily="18" charset="0"/>
                <a:cs typeface="Times New Roman" panose="02020603050405020304" pitchFamily="18" charset="0"/>
              </a:rPr>
              <a:t>I Chronicles 1:18a is completely missing from the Septuagint.</a:t>
            </a:r>
          </a:p>
        </p:txBody>
      </p:sp>
    </p:spTree>
    <p:extLst>
      <p:ext uri="{BB962C8B-B14F-4D97-AF65-F5344CB8AC3E}">
        <p14:creationId xmlns:p14="http://schemas.microsoft.com/office/powerpoint/2010/main" val="21767424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42D4-D8EA-E578-E613-3DAE4BA5B280}"/>
              </a:ext>
            </a:extLst>
          </p:cNvPr>
          <p:cNvSpPr>
            <a:spLocks noGrp="1"/>
          </p:cNvSpPr>
          <p:nvPr>
            <p:ph type="title"/>
          </p:nvPr>
        </p:nvSpPr>
        <p:spPr>
          <a:xfrm>
            <a:off x="0" y="-22860"/>
            <a:ext cx="9144000" cy="745958"/>
          </a:xfrm>
        </p:spPr>
        <p:txBody>
          <a:bodyPr/>
          <a:lstStyle/>
          <a:p>
            <a:r>
              <a:rPr lang="en-US" sz="5400" b="1" dirty="0"/>
              <a:t>Solomon and Nathan</a:t>
            </a:r>
          </a:p>
        </p:txBody>
      </p:sp>
      <p:cxnSp>
        <p:nvCxnSpPr>
          <p:cNvPr id="13" name="Straight Connector 12">
            <a:extLst>
              <a:ext uri="{FF2B5EF4-FFF2-40B4-BE49-F238E27FC236}">
                <a16:creationId xmlns:a16="http://schemas.microsoft.com/office/drawing/2014/main" id="{41710656-1668-083B-EAF9-492034E66E22}"/>
              </a:ext>
            </a:extLst>
          </p:cNvPr>
          <p:cNvCxnSpPr>
            <a:cxnSpLocks/>
            <a:stCxn id="5" idx="2"/>
            <a:endCxn id="7" idx="0"/>
          </p:cNvCxnSpPr>
          <p:nvPr/>
        </p:nvCxnSpPr>
        <p:spPr>
          <a:xfrm flipH="1">
            <a:off x="5468353" y="2187689"/>
            <a:ext cx="2036343" cy="478216"/>
          </a:xfrm>
          <a:prstGeom prst="line">
            <a:avLst/>
          </a:prstGeom>
          <a:ln w="25400">
            <a:solidFill>
              <a:srgbClr val="0070C0"/>
            </a:solidFill>
            <a:prstDash val="dash"/>
          </a:ln>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E2FF6F2D-D8C2-6D81-D87D-5D038EA6E8DE}"/>
              </a:ext>
            </a:extLst>
          </p:cNvPr>
          <p:cNvCxnSpPr>
            <a:cxnSpLocks/>
            <a:stCxn id="6" idx="1"/>
            <a:endCxn id="4" idx="3"/>
          </p:cNvCxnSpPr>
          <p:nvPr/>
        </p:nvCxnSpPr>
        <p:spPr>
          <a:xfrm flipH="1">
            <a:off x="1788695" y="2003023"/>
            <a:ext cx="1984954" cy="0"/>
          </a:xfrm>
          <a:prstGeom prst="line">
            <a:avLst/>
          </a:prstGeom>
          <a:ln w="25400">
            <a:solidFill>
              <a:schemeClr val="accent6">
                <a:lumMod val="75000"/>
              </a:schemeClr>
            </a:solidFill>
          </a:ln>
        </p:spPr>
        <p:style>
          <a:lnRef idx="1">
            <a:schemeClr val="dk1"/>
          </a:lnRef>
          <a:fillRef idx="0">
            <a:schemeClr val="dk1"/>
          </a:fillRef>
          <a:effectRef idx="0">
            <a:schemeClr val="dk1"/>
          </a:effectRef>
          <a:fontRef idx="minor">
            <a:schemeClr val="tx1"/>
          </a:fontRef>
        </p:style>
      </p:cxnSp>
      <p:grpSp>
        <p:nvGrpSpPr>
          <p:cNvPr id="112" name="Group 111">
            <a:extLst>
              <a:ext uri="{FF2B5EF4-FFF2-40B4-BE49-F238E27FC236}">
                <a16:creationId xmlns:a16="http://schemas.microsoft.com/office/drawing/2014/main" id="{E43349B0-9C9E-D5C3-DCAE-89818FF753A2}"/>
              </a:ext>
            </a:extLst>
          </p:cNvPr>
          <p:cNvGrpSpPr/>
          <p:nvPr/>
        </p:nvGrpSpPr>
        <p:grpSpPr>
          <a:xfrm>
            <a:off x="2540939" y="4603264"/>
            <a:ext cx="2268907" cy="369332"/>
            <a:chOff x="2540939" y="4603264"/>
            <a:chExt cx="2268907" cy="369332"/>
          </a:xfrm>
        </p:grpSpPr>
        <p:sp>
          <p:nvSpPr>
            <p:cNvPr id="40" name="TextBox 39">
              <a:extLst>
                <a:ext uri="{FF2B5EF4-FFF2-40B4-BE49-F238E27FC236}">
                  <a16:creationId xmlns:a16="http://schemas.microsoft.com/office/drawing/2014/main" id="{D21E0C09-13D9-9007-0EF3-F28C49FB3BD7}"/>
                </a:ext>
              </a:extLst>
            </p:cNvPr>
            <p:cNvSpPr txBox="1"/>
            <p:nvPr/>
          </p:nvSpPr>
          <p:spPr>
            <a:xfrm>
              <a:off x="2540939" y="4603264"/>
              <a:ext cx="1387397" cy="369332"/>
            </a:xfrm>
            <a:prstGeom prst="rect">
              <a:avLst/>
            </a:prstGeom>
            <a:noFill/>
            <a:ln w="25400">
              <a:solidFill>
                <a:schemeClr val="accent6">
                  <a:lumMod val="75000"/>
                </a:schemeClr>
              </a:solidFill>
            </a:ln>
          </p:spPr>
          <p:txBody>
            <a:bodyPr wrap="square" rtlCol="0">
              <a:spAutoFit/>
            </a:bodyPr>
            <a:lstStyle/>
            <a:p>
              <a:pPr algn="ctr"/>
              <a:r>
                <a:rPr lang="en-US" i="1" dirty="0">
                  <a:solidFill>
                    <a:schemeClr val="accent6">
                      <a:lumMod val="75000"/>
                    </a:schemeClr>
                  </a:solidFill>
                </a:rPr>
                <a:t>Heli’s wife</a:t>
              </a:r>
            </a:p>
          </p:txBody>
        </p:sp>
        <p:cxnSp>
          <p:nvCxnSpPr>
            <p:cNvPr id="41" name="Straight Connector 40">
              <a:extLst>
                <a:ext uri="{FF2B5EF4-FFF2-40B4-BE49-F238E27FC236}">
                  <a16:creationId xmlns:a16="http://schemas.microsoft.com/office/drawing/2014/main" id="{C750773F-6A20-C5F0-562E-53CDEF8EBC8F}"/>
                </a:ext>
              </a:extLst>
            </p:cNvPr>
            <p:cNvCxnSpPr>
              <a:cxnSpLocks/>
              <a:stCxn id="40" idx="3"/>
              <a:endCxn id="38" idx="1"/>
            </p:cNvCxnSpPr>
            <p:nvPr/>
          </p:nvCxnSpPr>
          <p:spPr>
            <a:xfrm>
              <a:off x="3928336" y="4787930"/>
              <a:ext cx="881510" cy="0"/>
            </a:xfrm>
            <a:prstGeom prst="line">
              <a:avLst/>
            </a:prstGeom>
            <a:ln w="25400">
              <a:solidFill>
                <a:schemeClr val="accent6">
                  <a:lumMod val="75000"/>
                </a:schemeClr>
              </a:solidFill>
            </a:ln>
          </p:spPr>
          <p:style>
            <a:lnRef idx="1">
              <a:schemeClr val="dk1"/>
            </a:lnRef>
            <a:fillRef idx="0">
              <a:schemeClr val="dk1"/>
            </a:fillRef>
            <a:effectRef idx="0">
              <a:schemeClr val="dk1"/>
            </a:effectRef>
            <a:fontRef idx="minor">
              <a:schemeClr val="tx1"/>
            </a:fontRef>
          </p:style>
        </p:cxnSp>
      </p:grpSp>
      <p:cxnSp>
        <p:nvCxnSpPr>
          <p:cNvPr id="45" name="Straight Connector 44">
            <a:extLst>
              <a:ext uri="{FF2B5EF4-FFF2-40B4-BE49-F238E27FC236}">
                <a16:creationId xmlns:a16="http://schemas.microsoft.com/office/drawing/2014/main" id="{F6C55A83-D1AD-F27F-42CD-9411E2AF0E4E}"/>
              </a:ext>
            </a:extLst>
          </p:cNvPr>
          <p:cNvCxnSpPr>
            <a:cxnSpLocks/>
            <a:stCxn id="39" idx="3"/>
            <a:endCxn id="40" idx="1"/>
          </p:cNvCxnSpPr>
          <p:nvPr/>
        </p:nvCxnSpPr>
        <p:spPr>
          <a:xfrm>
            <a:off x="1841084" y="4787930"/>
            <a:ext cx="699855" cy="0"/>
          </a:xfrm>
          <a:prstGeom prst="line">
            <a:avLst/>
          </a:prstGeom>
          <a:ln w="25400">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80" name="Straight Connector 79">
            <a:extLst>
              <a:ext uri="{FF2B5EF4-FFF2-40B4-BE49-F238E27FC236}">
                <a16:creationId xmlns:a16="http://schemas.microsoft.com/office/drawing/2014/main" id="{68B28635-FBE4-6376-C15F-A26FB05B315C}"/>
              </a:ext>
            </a:extLst>
          </p:cNvPr>
          <p:cNvCxnSpPr>
            <a:cxnSpLocks/>
            <a:stCxn id="38" idx="2"/>
            <a:endCxn id="78" idx="0"/>
          </p:cNvCxnSpPr>
          <p:nvPr/>
        </p:nvCxnSpPr>
        <p:spPr>
          <a:xfrm flipH="1">
            <a:off x="2199447" y="4972596"/>
            <a:ext cx="2944276" cy="520023"/>
          </a:xfrm>
          <a:prstGeom prst="line">
            <a:avLst/>
          </a:prstGeom>
          <a:ln w="25400">
            <a:solidFill>
              <a:srgbClr val="0070C0"/>
            </a:solidFill>
            <a:prstDash val="dash"/>
          </a:ln>
        </p:spPr>
        <p:style>
          <a:lnRef idx="1">
            <a:schemeClr val="dk1"/>
          </a:lnRef>
          <a:fillRef idx="0">
            <a:schemeClr val="dk1"/>
          </a:fillRef>
          <a:effectRef idx="0">
            <a:schemeClr val="dk1"/>
          </a:effectRef>
          <a:fontRef idx="minor">
            <a:schemeClr val="tx1"/>
          </a:fontRef>
        </p:style>
      </p:cxnSp>
      <p:sp>
        <p:nvSpPr>
          <p:cNvPr id="84" name="TextBox 83">
            <a:extLst>
              <a:ext uri="{FF2B5EF4-FFF2-40B4-BE49-F238E27FC236}">
                <a16:creationId xmlns:a16="http://schemas.microsoft.com/office/drawing/2014/main" id="{C763A09F-243A-F0F3-E11F-40EC93FA8457}"/>
              </a:ext>
            </a:extLst>
          </p:cNvPr>
          <p:cNvSpPr txBox="1"/>
          <p:nvPr/>
        </p:nvSpPr>
        <p:spPr>
          <a:xfrm>
            <a:off x="3233698" y="6412468"/>
            <a:ext cx="850485" cy="369332"/>
          </a:xfrm>
          <a:prstGeom prst="rect">
            <a:avLst/>
          </a:prstGeom>
          <a:noFill/>
          <a:ln w="25400">
            <a:solidFill>
              <a:srgbClr val="7030A0"/>
            </a:solidFill>
          </a:ln>
        </p:spPr>
        <p:txBody>
          <a:bodyPr wrap="square" rtlCol="0">
            <a:spAutoFit/>
          </a:bodyPr>
          <a:lstStyle/>
          <a:p>
            <a:pPr algn="ctr"/>
            <a:r>
              <a:rPr lang="en-US" dirty="0">
                <a:solidFill>
                  <a:srgbClr val="7030A0"/>
                </a:solidFill>
              </a:rPr>
              <a:t>Jesus</a:t>
            </a:r>
          </a:p>
        </p:txBody>
      </p:sp>
      <p:grpSp>
        <p:nvGrpSpPr>
          <p:cNvPr id="117" name="Group 116">
            <a:extLst>
              <a:ext uri="{FF2B5EF4-FFF2-40B4-BE49-F238E27FC236}">
                <a16:creationId xmlns:a16="http://schemas.microsoft.com/office/drawing/2014/main" id="{0281D6AC-5DB2-7143-EEA1-2B6C1AC2EAB3}"/>
              </a:ext>
            </a:extLst>
          </p:cNvPr>
          <p:cNvGrpSpPr/>
          <p:nvPr/>
        </p:nvGrpSpPr>
        <p:grpSpPr>
          <a:xfrm>
            <a:off x="685800" y="1279995"/>
            <a:ext cx="3892916" cy="907694"/>
            <a:chOff x="685800" y="1279995"/>
            <a:chExt cx="3892916" cy="907694"/>
          </a:xfrm>
        </p:grpSpPr>
        <p:sp>
          <p:nvSpPr>
            <p:cNvPr id="4" name="TextBox 3">
              <a:extLst>
                <a:ext uri="{FF2B5EF4-FFF2-40B4-BE49-F238E27FC236}">
                  <a16:creationId xmlns:a16="http://schemas.microsoft.com/office/drawing/2014/main" id="{E770692A-2A33-410E-FD57-2460F4EFD49D}"/>
                </a:ext>
              </a:extLst>
            </p:cNvPr>
            <p:cNvSpPr txBox="1"/>
            <p:nvPr/>
          </p:nvSpPr>
          <p:spPr>
            <a:xfrm>
              <a:off x="685800" y="1818357"/>
              <a:ext cx="1102895" cy="369332"/>
            </a:xfrm>
            <a:prstGeom prst="rect">
              <a:avLst/>
            </a:prstGeom>
            <a:noFill/>
            <a:ln w="25400">
              <a:solidFill>
                <a:srgbClr val="C00000"/>
              </a:solidFill>
            </a:ln>
          </p:spPr>
          <p:txBody>
            <a:bodyPr wrap="square" rtlCol="0">
              <a:spAutoFit/>
            </a:bodyPr>
            <a:lstStyle/>
            <a:p>
              <a:pPr algn="ctr"/>
              <a:r>
                <a:rPr lang="en-US" dirty="0">
                  <a:solidFill>
                    <a:srgbClr val="C00000"/>
                  </a:solidFill>
                </a:rPr>
                <a:t>Solomon</a:t>
              </a:r>
            </a:p>
          </p:txBody>
        </p:sp>
        <p:cxnSp>
          <p:nvCxnSpPr>
            <p:cNvPr id="9" name="Straight Connector 8">
              <a:extLst>
                <a:ext uri="{FF2B5EF4-FFF2-40B4-BE49-F238E27FC236}">
                  <a16:creationId xmlns:a16="http://schemas.microsoft.com/office/drawing/2014/main" id="{0D048528-87F7-2424-54F6-9127E79D42E4}"/>
                </a:ext>
              </a:extLst>
            </p:cNvPr>
            <p:cNvCxnSpPr>
              <a:cxnSpLocks/>
              <a:stCxn id="3" idx="2"/>
              <a:endCxn id="4" idx="0"/>
            </p:cNvCxnSpPr>
            <p:nvPr/>
          </p:nvCxnSpPr>
          <p:spPr>
            <a:xfrm flipH="1">
              <a:off x="1237248" y="1279995"/>
              <a:ext cx="3341468" cy="538362"/>
            </a:xfrm>
            <a:prstGeom prst="line">
              <a:avLst/>
            </a:prstGeom>
            <a:ln w="25400">
              <a:solidFill>
                <a:srgbClr val="C00000"/>
              </a:solidFill>
            </a:ln>
          </p:spPr>
          <p:style>
            <a:lnRef idx="1">
              <a:schemeClr val="dk1"/>
            </a:lnRef>
            <a:fillRef idx="0">
              <a:schemeClr val="dk1"/>
            </a:fillRef>
            <a:effectRef idx="0">
              <a:schemeClr val="dk1"/>
            </a:effectRef>
            <a:fontRef idx="minor">
              <a:schemeClr val="tx1"/>
            </a:fontRef>
          </p:style>
        </p:cxnSp>
      </p:grpSp>
      <p:grpSp>
        <p:nvGrpSpPr>
          <p:cNvPr id="118" name="Group 117">
            <a:extLst>
              <a:ext uri="{FF2B5EF4-FFF2-40B4-BE49-F238E27FC236}">
                <a16:creationId xmlns:a16="http://schemas.microsoft.com/office/drawing/2014/main" id="{5F3B8A60-8432-ED51-F66D-4D7ACF259ED4}"/>
              </a:ext>
            </a:extLst>
          </p:cNvPr>
          <p:cNvGrpSpPr/>
          <p:nvPr/>
        </p:nvGrpSpPr>
        <p:grpSpPr>
          <a:xfrm>
            <a:off x="4578716" y="1279995"/>
            <a:ext cx="3477427" cy="907694"/>
            <a:chOff x="4578716" y="1279995"/>
            <a:chExt cx="3477427" cy="907694"/>
          </a:xfrm>
        </p:grpSpPr>
        <p:cxnSp>
          <p:nvCxnSpPr>
            <p:cNvPr id="10" name="Straight Connector 9">
              <a:extLst>
                <a:ext uri="{FF2B5EF4-FFF2-40B4-BE49-F238E27FC236}">
                  <a16:creationId xmlns:a16="http://schemas.microsoft.com/office/drawing/2014/main" id="{4906F403-BAEB-F464-946A-8F8CCC2FB9F0}"/>
                </a:ext>
              </a:extLst>
            </p:cNvPr>
            <p:cNvCxnSpPr>
              <a:cxnSpLocks/>
              <a:stCxn id="3" idx="2"/>
              <a:endCxn id="5" idx="0"/>
            </p:cNvCxnSpPr>
            <p:nvPr/>
          </p:nvCxnSpPr>
          <p:spPr>
            <a:xfrm>
              <a:off x="4578716" y="1279995"/>
              <a:ext cx="2925980" cy="538362"/>
            </a:xfrm>
            <a:prstGeom prst="line">
              <a:avLst/>
            </a:prstGeom>
            <a:ln w="25400">
              <a:solidFill>
                <a:srgbClr val="0070C0"/>
              </a:solidFill>
            </a:ln>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CECD1AC3-C14F-3F77-A5DE-C38978372F99}"/>
                </a:ext>
              </a:extLst>
            </p:cNvPr>
            <p:cNvSpPr txBox="1"/>
            <p:nvPr/>
          </p:nvSpPr>
          <p:spPr>
            <a:xfrm>
              <a:off x="6953248" y="1818357"/>
              <a:ext cx="1102895" cy="369332"/>
            </a:xfrm>
            <a:prstGeom prst="rect">
              <a:avLst/>
            </a:prstGeom>
            <a:noFill/>
            <a:ln w="31750">
              <a:solidFill>
                <a:srgbClr val="0070C0"/>
              </a:solidFill>
            </a:ln>
          </p:spPr>
          <p:txBody>
            <a:bodyPr wrap="square" rtlCol="0">
              <a:spAutoFit/>
            </a:bodyPr>
            <a:lstStyle/>
            <a:p>
              <a:pPr algn="ctr"/>
              <a:r>
                <a:rPr lang="en-US" dirty="0">
                  <a:solidFill>
                    <a:srgbClr val="0070C0"/>
                  </a:solidFill>
                </a:rPr>
                <a:t>Nathan</a:t>
              </a:r>
            </a:p>
          </p:txBody>
        </p:sp>
      </p:grpSp>
      <p:sp>
        <p:nvSpPr>
          <p:cNvPr id="3" name="TextBox 2">
            <a:extLst>
              <a:ext uri="{FF2B5EF4-FFF2-40B4-BE49-F238E27FC236}">
                <a16:creationId xmlns:a16="http://schemas.microsoft.com/office/drawing/2014/main" id="{2C73805E-4ACE-01BF-3B5B-FE488FF5ABFA}"/>
              </a:ext>
            </a:extLst>
          </p:cNvPr>
          <p:cNvSpPr txBox="1"/>
          <p:nvPr/>
        </p:nvSpPr>
        <p:spPr>
          <a:xfrm>
            <a:off x="4149589" y="910663"/>
            <a:ext cx="858253" cy="369332"/>
          </a:xfrm>
          <a:prstGeom prst="rect">
            <a:avLst/>
          </a:prstGeom>
          <a:noFill/>
          <a:ln w="22225">
            <a:solidFill>
              <a:srgbClr val="7030A0"/>
            </a:solidFill>
          </a:ln>
        </p:spPr>
        <p:txBody>
          <a:bodyPr wrap="square" rtlCol="0">
            <a:spAutoFit/>
          </a:bodyPr>
          <a:lstStyle/>
          <a:p>
            <a:pPr algn="ctr"/>
            <a:r>
              <a:rPr lang="en-US" dirty="0">
                <a:solidFill>
                  <a:srgbClr val="7030A0"/>
                </a:solidFill>
              </a:rPr>
              <a:t>David</a:t>
            </a:r>
          </a:p>
        </p:txBody>
      </p:sp>
      <p:grpSp>
        <p:nvGrpSpPr>
          <p:cNvPr id="103" name="Group 102">
            <a:extLst>
              <a:ext uri="{FF2B5EF4-FFF2-40B4-BE49-F238E27FC236}">
                <a16:creationId xmlns:a16="http://schemas.microsoft.com/office/drawing/2014/main" id="{B38B43F8-E058-1E33-67B1-980546DA96E2}"/>
              </a:ext>
            </a:extLst>
          </p:cNvPr>
          <p:cNvGrpSpPr/>
          <p:nvPr/>
        </p:nvGrpSpPr>
        <p:grpSpPr>
          <a:xfrm>
            <a:off x="3773649" y="1818357"/>
            <a:ext cx="3179599" cy="369332"/>
            <a:chOff x="3773649" y="1818357"/>
            <a:chExt cx="3179599" cy="369332"/>
          </a:xfrm>
        </p:grpSpPr>
        <p:cxnSp>
          <p:nvCxnSpPr>
            <p:cNvPr id="26" name="Straight Connector 25">
              <a:extLst>
                <a:ext uri="{FF2B5EF4-FFF2-40B4-BE49-F238E27FC236}">
                  <a16:creationId xmlns:a16="http://schemas.microsoft.com/office/drawing/2014/main" id="{B6972695-6A90-3724-E527-44EE9168444F}"/>
                </a:ext>
              </a:extLst>
            </p:cNvPr>
            <p:cNvCxnSpPr>
              <a:cxnSpLocks/>
              <a:stCxn id="5" idx="1"/>
              <a:endCxn id="6" idx="3"/>
            </p:cNvCxnSpPr>
            <p:nvPr/>
          </p:nvCxnSpPr>
          <p:spPr>
            <a:xfrm flipH="1">
              <a:off x="5389892" y="2003023"/>
              <a:ext cx="1563356" cy="0"/>
            </a:xfrm>
            <a:prstGeom prst="line">
              <a:avLst/>
            </a:prstGeom>
            <a:ln w="25400">
              <a:solidFill>
                <a:schemeClr val="accent6">
                  <a:lumMod val="75000"/>
                </a:schemeClr>
              </a:solidFill>
            </a:ln>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EFE85E5C-EC59-6FB1-C620-3170E22DE5D6}"/>
                </a:ext>
              </a:extLst>
            </p:cNvPr>
            <p:cNvSpPr txBox="1"/>
            <p:nvPr/>
          </p:nvSpPr>
          <p:spPr>
            <a:xfrm>
              <a:off x="3773649" y="1818357"/>
              <a:ext cx="1616243" cy="369332"/>
            </a:xfrm>
            <a:prstGeom prst="rect">
              <a:avLst/>
            </a:prstGeom>
            <a:noFill/>
            <a:ln w="25400">
              <a:solidFill>
                <a:schemeClr val="accent6">
                  <a:lumMod val="75000"/>
                </a:schemeClr>
              </a:solidFill>
            </a:ln>
          </p:spPr>
          <p:txBody>
            <a:bodyPr wrap="square" rtlCol="0">
              <a:spAutoFit/>
            </a:bodyPr>
            <a:lstStyle/>
            <a:p>
              <a:pPr algn="ctr"/>
              <a:r>
                <a:rPr lang="en-US" i="1" dirty="0">
                  <a:solidFill>
                    <a:schemeClr val="accent6">
                      <a:lumMod val="75000"/>
                    </a:schemeClr>
                  </a:solidFill>
                </a:rPr>
                <a:t>Nathan’s wife</a:t>
              </a:r>
            </a:p>
          </p:txBody>
        </p:sp>
      </p:grpSp>
      <p:grpSp>
        <p:nvGrpSpPr>
          <p:cNvPr id="104" name="Group 103">
            <a:extLst>
              <a:ext uri="{FF2B5EF4-FFF2-40B4-BE49-F238E27FC236}">
                <a16:creationId xmlns:a16="http://schemas.microsoft.com/office/drawing/2014/main" id="{94739056-5659-6426-18FE-9463AF2FE6AB}"/>
              </a:ext>
            </a:extLst>
          </p:cNvPr>
          <p:cNvGrpSpPr/>
          <p:nvPr/>
        </p:nvGrpSpPr>
        <p:grpSpPr>
          <a:xfrm>
            <a:off x="2540939" y="2003022"/>
            <a:ext cx="3478861" cy="1032215"/>
            <a:chOff x="2540939" y="2003022"/>
            <a:chExt cx="3478861" cy="1032215"/>
          </a:xfrm>
        </p:grpSpPr>
        <p:cxnSp>
          <p:nvCxnSpPr>
            <p:cNvPr id="17" name="Straight Connector 16">
              <a:extLst>
                <a:ext uri="{FF2B5EF4-FFF2-40B4-BE49-F238E27FC236}">
                  <a16:creationId xmlns:a16="http://schemas.microsoft.com/office/drawing/2014/main" id="{067A47B6-6915-7FA2-89F4-6BA51DF653FC}"/>
                </a:ext>
              </a:extLst>
            </p:cNvPr>
            <p:cNvCxnSpPr>
              <a:cxnSpLocks/>
              <a:endCxn id="7" idx="0"/>
            </p:cNvCxnSpPr>
            <p:nvPr/>
          </p:nvCxnSpPr>
          <p:spPr>
            <a:xfrm>
              <a:off x="2540939" y="2003022"/>
              <a:ext cx="2927414" cy="662883"/>
            </a:xfrm>
            <a:prstGeom prst="line">
              <a:avLst/>
            </a:prstGeom>
            <a:ln w="25400">
              <a:solidFill>
                <a:schemeClr val="accent6">
                  <a:lumMod val="75000"/>
                </a:schemeClr>
              </a:solidFill>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8AC12C64-F385-F36A-5C2F-A9925152BC65}"/>
                </a:ext>
              </a:extLst>
            </p:cNvPr>
            <p:cNvSpPr txBox="1"/>
            <p:nvPr/>
          </p:nvSpPr>
          <p:spPr>
            <a:xfrm>
              <a:off x="4916905" y="2665905"/>
              <a:ext cx="1102895" cy="369332"/>
            </a:xfrm>
            <a:prstGeom prst="rect">
              <a:avLst/>
            </a:prstGeom>
            <a:noFill/>
            <a:ln w="25400">
              <a:solidFill>
                <a:srgbClr val="0070C0"/>
              </a:solidFill>
            </a:ln>
          </p:spPr>
          <p:txBody>
            <a:bodyPr wrap="square" rtlCol="0">
              <a:spAutoFit/>
            </a:bodyPr>
            <a:lstStyle/>
            <a:p>
              <a:pPr algn="ctr"/>
              <a:r>
                <a:rPr lang="en-US" dirty="0">
                  <a:solidFill>
                    <a:srgbClr val="0070C0"/>
                  </a:solidFill>
                </a:rPr>
                <a:t>Mattatha</a:t>
              </a:r>
            </a:p>
          </p:txBody>
        </p:sp>
      </p:grpSp>
      <p:grpSp>
        <p:nvGrpSpPr>
          <p:cNvPr id="113" name="Group 112">
            <a:extLst>
              <a:ext uri="{FF2B5EF4-FFF2-40B4-BE49-F238E27FC236}">
                <a16:creationId xmlns:a16="http://schemas.microsoft.com/office/drawing/2014/main" id="{D791BBC6-C85D-7E54-C8E3-ACBC51A352B3}"/>
              </a:ext>
            </a:extLst>
          </p:cNvPr>
          <p:cNvGrpSpPr/>
          <p:nvPr/>
        </p:nvGrpSpPr>
        <p:grpSpPr>
          <a:xfrm>
            <a:off x="1731893" y="4787930"/>
            <a:ext cx="935107" cy="1074021"/>
            <a:chOff x="1731893" y="4787930"/>
            <a:chExt cx="935107" cy="1074021"/>
          </a:xfrm>
        </p:grpSpPr>
        <p:cxnSp>
          <p:nvCxnSpPr>
            <p:cNvPr id="79" name="Straight Connector 78">
              <a:extLst>
                <a:ext uri="{FF2B5EF4-FFF2-40B4-BE49-F238E27FC236}">
                  <a16:creationId xmlns:a16="http://schemas.microsoft.com/office/drawing/2014/main" id="{BBE35EC3-49D5-83F8-F88C-99380129E6E0}"/>
                </a:ext>
              </a:extLst>
            </p:cNvPr>
            <p:cNvCxnSpPr>
              <a:cxnSpLocks/>
              <a:endCxn id="78" idx="0"/>
            </p:cNvCxnSpPr>
            <p:nvPr/>
          </p:nvCxnSpPr>
          <p:spPr>
            <a:xfrm>
              <a:off x="2199447" y="4787930"/>
              <a:ext cx="0" cy="704689"/>
            </a:xfrm>
            <a:prstGeom prst="line">
              <a:avLst/>
            </a:prstGeom>
            <a:ln w="25400">
              <a:solidFill>
                <a:srgbClr val="C00000"/>
              </a:solidFill>
            </a:ln>
          </p:spPr>
          <p:style>
            <a:lnRef idx="1">
              <a:schemeClr val="dk1"/>
            </a:lnRef>
            <a:fillRef idx="0">
              <a:schemeClr val="dk1"/>
            </a:fillRef>
            <a:effectRef idx="0">
              <a:schemeClr val="dk1"/>
            </a:effectRef>
            <a:fontRef idx="minor">
              <a:schemeClr val="tx1"/>
            </a:fontRef>
          </p:style>
        </p:cxnSp>
        <p:sp>
          <p:nvSpPr>
            <p:cNvPr id="78" name="TextBox 77">
              <a:extLst>
                <a:ext uri="{FF2B5EF4-FFF2-40B4-BE49-F238E27FC236}">
                  <a16:creationId xmlns:a16="http://schemas.microsoft.com/office/drawing/2014/main" id="{DF1691AA-63D4-3F9A-3281-9152B7CD6514}"/>
                </a:ext>
              </a:extLst>
            </p:cNvPr>
            <p:cNvSpPr txBox="1"/>
            <p:nvPr/>
          </p:nvSpPr>
          <p:spPr>
            <a:xfrm>
              <a:off x="1731893" y="5492619"/>
              <a:ext cx="935107" cy="369332"/>
            </a:xfrm>
            <a:prstGeom prst="rect">
              <a:avLst/>
            </a:prstGeom>
            <a:noFill/>
            <a:ln w="25400">
              <a:solidFill>
                <a:srgbClr val="7030A0"/>
              </a:solidFill>
            </a:ln>
          </p:spPr>
          <p:txBody>
            <a:bodyPr wrap="square" rtlCol="0">
              <a:spAutoFit/>
            </a:bodyPr>
            <a:lstStyle/>
            <a:p>
              <a:pPr algn="ctr"/>
              <a:r>
                <a:rPr lang="en-US" dirty="0">
                  <a:solidFill>
                    <a:srgbClr val="7030A0"/>
                  </a:solidFill>
                </a:rPr>
                <a:t>Joseph</a:t>
              </a:r>
            </a:p>
          </p:txBody>
        </p:sp>
      </p:grpSp>
      <p:cxnSp>
        <p:nvCxnSpPr>
          <p:cNvPr id="381" name="Straight Connector 380">
            <a:extLst>
              <a:ext uri="{FF2B5EF4-FFF2-40B4-BE49-F238E27FC236}">
                <a16:creationId xmlns:a16="http://schemas.microsoft.com/office/drawing/2014/main" id="{C7622581-FD55-D447-4F9B-A4637408C446}"/>
              </a:ext>
            </a:extLst>
          </p:cNvPr>
          <p:cNvCxnSpPr>
            <a:cxnSpLocks/>
            <a:stCxn id="78" idx="3"/>
            <a:endCxn id="380" idx="1"/>
          </p:cNvCxnSpPr>
          <p:nvPr/>
        </p:nvCxnSpPr>
        <p:spPr>
          <a:xfrm>
            <a:off x="2667000" y="5677285"/>
            <a:ext cx="566699" cy="0"/>
          </a:xfrm>
          <a:prstGeom prst="line">
            <a:avLst/>
          </a:prstGeom>
          <a:ln w="25400">
            <a:solidFill>
              <a:srgbClr val="C00000"/>
            </a:solidFill>
          </a:ln>
        </p:spPr>
        <p:style>
          <a:lnRef idx="1">
            <a:schemeClr val="dk1"/>
          </a:lnRef>
          <a:fillRef idx="0">
            <a:schemeClr val="dk1"/>
          </a:fillRef>
          <a:effectRef idx="0">
            <a:schemeClr val="dk1"/>
          </a:effectRef>
          <a:fontRef idx="minor">
            <a:schemeClr val="tx1"/>
          </a:fontRef>
        </p:style>
      </p:cxnSp>
      <p:sp>
        <p:nvSpPr>
          <p:cNvPr id="389" name="TextBox 388">
            <a:extLst>
              <a:ext uri="{FF2B5EF4-FFF2-40B4-BE49-F238E27FC236}">
                <a16:creationId xmlns:a16="http://schemas.microsoft.com/office/drawing/2014/main" id="{B8B49013-CAF0-4F47-15AE-583DFAD438FB}"/>
              </a:ext>
            </a:extLst>
          </p:cNvPr>
          <p:cNvSpPr txBox="1"/>
          <p:nvPr/>
        </p:nvSpPr>
        <p:spPr>
          <a:xfrm>
            <a:off x="6181768" y="3457963"/>
            <a:ext cx="2608406" cy="1477328"/>
          </a:xfrm>
          <a:prstGeom prst="rect">
            <a:avLst/>
          </a:prstGeom>
          <a:noFill/>
          <a:ln w="25400">
            <a:solidFill>
              <a:schemeClr val="tx1"/>
            </a:solidFill>
          </a:ln>
        </p:spPr>
        <p:txBody>
          <a:bodyPr wrap="none" rtlCol="0">
            <a:spAutoFit/>
          </a:bodyPr>
          <a:lstStyle/>
          <a:p>
            <a:pPr algn="ctr"/>
            <a:r>
              <a:rPr lang="en-US" u="sng" dirty="0"/>
              <a:t>KEY</a:t>
            </a:r>
          </a:p>
          <a:p>
            <a:pPr algn="ctr"/>
            <a:r>
              <a:rPr lang="en-US" dirty="0">
                <a:solidFill>
                  <a:srgbClr val="C00000"/>
                </a:solidFill>
              </a:rPr>
              <a:t>Matthew</a:t>
            </a:r>
          </a:p>
          <a:p>
            <a:pPr algn="ctr"/>
            <a:r>
              <a:rPr lang="en-US" dirty="0">
                <a:solidFill>
                  <a:srgbClr val="0070C0"/>
                </a:solidFill>
              </a:rPr>
              <a:t>Luke</a:t>
            </a:r>
          </a:p>
          <a:p>
            <a:pPr algn="ctr"/>
            <a:r>
              <a:rPr lang="en-US" dirty="0">
                <a:solidFill>
                  <a:srgbClr val="7030A0"/>
                </a:solidFill>
              </a:rPr>
              <a:t>Both Matthew and Luke</a:t>
            </a:r>
          </a:p>
          <a:p>
            <a:pPr algn="ctr"/>
            <a:r>
              <a:rPr lang="en-US" i="1" dirty="0">
                <a:solidFill>
                  <a:schemeClr val="accent6">
                    <a:lumMod val="75000"/>
                  </a:schemeClr>
                </a:solidFill>
              </a:rPr>
              <a:t>My speculation</a:t>
            </a:r>
          </a:p>
        </p:txBody>
      </p:sp>
      <p:cxnSp>
        <p:nvCxnSpPr>
          <p:cNvPr id="404" name="Straight Connector 403">
            <a:extLst>
              <a:ext uri="{FF2B5EF4-FFF2-40B4-BE49-F238E27FC236}">
                <a16:creationId xmlns:a16="http://schemas.microsoft.com/office/drawing/2014/main" id="{374DD574-0A9C-28F9-407F-9E685E775BCA}"/>
              </a:ext>
            </a:extLst>
          </p:cNvPr>
          <p:cNvCxnSpPr>
            <a:cxnSpLocks/>
            <a:stCxn id="78" idx="2"/>
            <a:endCxn id="84" idx="0"/>
          </p:cNvCxnSpPr>
          <p:nvPr/>
        </p:nvCxnSpPr>
        <p:spPr>
          <a:xfrm>
            <a:off x="2199447" y="5861951"/>
            <a:ext cx="1459494" cy="550517"/>
          </a:xfrm>
          <a:prstGeom prst="line">
            <a:avLst/>
          </a:prstGeom>
          <a:ln w="25400">
            <a:solidFill>
              <a:srgbClr val="0070C0"/>
            </a:solidFill>
          </a:ln>
        </p:spPr>
        <p:style>
          <a:lnRef idx="1">
            <a:schemeClr val="dk1"/>
          </a:lnRef>
          <a:fillRef idx="0">
            <a:schemeClr val="dk1"/>
          </a:fillRef>
          <a:effectRef idx="0">
            <a:schemeClr val="dk1"/>
          </a:effectRef>
          <a:fontRef idx="minor">
            <a:schemeClr val="tx1"/>
          </a:fontRef>
        </p:style>
      </p:cxnSp>
      <p:sp>
        <p:nvSpPr>
          <p:cNvPr id="410" name="TextBox 409">
            <a:extLst>
              <a:ext uri="{FF2B5EF4-FFF2-40B4-BE49-F238E27FC236}">
                <a16:creationId xmlns:a16="http://schemas.microsoft.com/office/drawing/2014/main" id="{69860C27-1F61-CEAB-3D88-264AB7F7F311}"/>
              </a:ext>
            </a:extLst>
          </p:cNvPr>
          <p:cNvSpPr txBox="1"/>
          <p:nvPr/>
        </p:nvSpPr>
        <p:spPr>
          <a:xfrm>
            <a:off x="1497889" y="548237"/>
            <a:ext cx="6148222" cy="369332"/>
          </a:xfrm>
          <a:prstGeom prst="rect">
            <a:avLst/>
          </a:prstGeom>
          <a:noFill/>
        </p:spPr>
        <p:txBody>
          <a:bodyPr wrap="none" rtlCol="0">
            <a:spAutoFit/>
          </a:bodyPr>
          <a:lstStyle/>
          <a:p>
            <a:r>
              <a:rPr lang="en-US" sz="1800" dirty="0">
                <a:effectLst/>
                <a:latin typeface="Aptos" panose="020B0004020202020204" pitchFamily="34" charset="0"/>
                <a:ea typeface="PMingLiU" panose="02020500000000000000" pitchFamily="18" charset="-120"/>
                <a:cs typeface="Arial" panose="020B0604020202020204" pitchFamily="34" charset="0"/>
              </a:rPr>
              <a:t>Without Solomon, Luke’s line doesn’t satisfy the prophesies.</a:t>
            </a:r>
            <a:endParaRPr lang="en-US" dirty="0"/>
          </a:p>
        </p:txBody>
      </p:sp>
      <p:grpSp>
        <p:nvGrpSpPr>
          <p:cNvPr id="109" name="Group 108">
            <a:extLst>
              <a:ext uri="{FF2B5EF4-FFF2-40B4-BE49-F238E27FC236}">
                <a16:creationId xmlns:a16="http://schemas.microsoft.com/office/drawing/2014/main" id="{C961447A-0F69-65DF-4E36-A7FE207F5675}"/>
              </a:ext>
            </a:extLst>
          </p:cNvPr>
          <p:cNvGrpSpPr/>
          <p:nvPr/>
        </p:nvGrpSpPr>
        <p:grpSpPr>
          <a:xfrm>
            <a:off x="2413093" y="3919478"/>
            <a:ext cx="2570282" cy="369332"/>
            <a:chOff x="2413093" y="3919478"/>
            <a:chExt cx="2570282" cy="369332"/>
          </a:xfrm>
        </p:grpSpPr>
        <p:sp>
          <p:nvSpPr>
            <p:cNvPr id="11" name="TextBox 10">
              <a:extLst>
                <a:ext uri="{FF2B5EF4-FFF2-40B4-BE49-F238E27FC236}">
                  <a16:creationId xmlns:a16="http://schemas.microsoft.com/office/drawing/2014/main" id="{B238FE03-D37D-A59F-CB96-1A0815F9ECAE}"/>
                </a:ext>
              </a:extLst>
            </p:cNvPr>
            <p:cNvSpPr txBox="1"/>
            <p:nvPr/>
          </p:nvSpPr>
          <p:spPr>
            <a:xfrm>
              <a:off x="2413093" y="3919478"/>
              <a:ext cx="1643088" cy="369332"/>
            </a:xfrm>
            <a:prstGeom prst="rect">
              <a:avLst/>
            </a:prstGeom>
            <a:noFill/>
            <a:ln w="25400">
              <a:solidFill>
                <a:schemeClr val="accent6">
                  <a:lumMod val="75000"/>
                </a:schemeClr>
              </a:solidFill>
            </a:ln>
          </p:spPr>
          <p:txBody>
            <a:bodyPr wrap="square" rtlCol="0">
              <a:spAutoFit/>
            </a:bodyPr>
            <a:lstStyle/>
            <a:p>
              <a:pPr algn="ctr"/>
              <a:r>
                <a:rPr lang="en-US" i="1">
                  <a:solidFill>
                    <a:schemeClr val="accent6">
                      <a:lumMod val="75000"/>
                    </a:schemeClr>
                  </a:solidFill>
                </a:rPr>
                <a:t>Matthat’s </a:t>
              </a:r>
              <a:r>
                <a:rPr lang="en-US" i="1" dirty="0">
                  <a:solidFill>
                    <a:schemeClr val="accent6">
                      <a:lumMod val="75000"/>
                    </a:schemeClr>
                  </a:solidFill>
                </a:rPr>
                <a:t>wife</a:t>
              </a:r>
            </a:p>
          </p:txBody>
        </p:sp>
        <p:cxnSp>
          <p:nvCxnSpPr>
            <p:cNvPr id="12" name="Straight Connector 11">
              <a:extLst>
                <a:ext uri="{FF2B5EF4-FFF2-40B4-BE49-F238E27FC236}">
                  <a16:creationId xmlns:a16="http://schemas.microsoft.com/office/drawing/2014/main" id="{7AD1A31B-DEB9-4B73-C519-193E89DE2F26}"/>
                </a:ext>
              </a:extLst>
            </p:cNvPr>
            <p:cNvCxnSpPr>
              <a:cxnSpLocks/>
              <a:stCxn id="11" idx="3"/>
              <a:endCxn id="14" idx="1"/>
            </p:cNvCxnSpPr>
            <p:nvPr/>
          </p:nvCxnSpPr>
          <p:spPr>
            <a:xfrm>
              <a:off x="4056181" y="4104144"/>
              <a:ext cx="927194" cy="0"/>
            </a:xfrm>
            <a:prstGeom prst="line">
              <a:avLst/>
            </a:prstGeom>
            <a:ln w="25400">
              <a:solidFill>
                <a:schemeClr val="accent6">
                  <a:lumMod val="75000"/>
                </a:schemeClr>
              </a:solidFill>
            </a:ln>
          </p:spPr>
          <p:style>
            <a:lnRef idx="1">
              <a:schemeClr val="dk1"/>
            </a:lnRef>
            <a:fillRef idx="0">
              <a:schemeClr val="dk1"/>
            </a:fillRef>
            <a:effectRef idx="0">
              <a:schemeClr val="dk1"/>
            </a:effectRef>
            <a:fontRef idx="minor">
              <a:schemeClr val="tx1"/>
            </a:fontRef>
          </p:style>
        </p:cxnSp>
      </p:grpSp>
      <p:grpSp>
        <p:nvGrpSpPr>
          <p:cNvPr id="108" name="Group 107">
            <a:extLst>
              <a:ext uri="{FF2B5EF4-FFF2-40B4-BE49-F238E27FC236}">
                <a16:creationId xmlns:a16="http://schemas.microsoft.com/office/drawing/2014/main" id="{4A61E8AA-67D5-17C4-B73B-9BF95419439E}"/>
              </a:ext>
            </a:extLst>
          </p:cNvPr>
          <p:cNvGrpSpPr/>
          <p:nvPr/>
        </p:nvGrpSpPr>
        <p:grpSpPr>
          <a:xfrm>
            <a:off x="4983375" y="3035237"/>
            <a:ext cx="969955" cy="1253573"/>
            <a:chOff x="4983375" y="3035237"/>
            <a:chExt cx="969955" cy="1253573"/>
          </a:xfrm>
        </p:grpSpPr>
        <p:cxnSp>
          <p:nvCxnSpPr>
            <p:cNvPr id="32" name="Straight Connector 31">
              <a:extLst>
                <a:ext uri="{FF2B5EF4-FFF2-40B4-BE49-F238E27FC236}">
                  <a16:creationId xmlns:a16="http://schemas.microsoft.com/office/drawing/2014/main" id="{EB39CFD1-2EC3-A941-7DB7-69E0F5AD2162}"/>
                </a:ext>
              </a:extLst>
            </p:cNvPr>
            <p:cNvCxnSpPr>
              <a:cxnSpLocks/>
              <a:stCxn id="7" idx="2"/>
              <a:endCxn id="124" idx="1"/>
            </p:cNvCxnSpPr>
            <p:nvPr/>
          </p:nvCxnSpPr>
          <p:spPr>
            <a:xfrm flipH="1">
              <a:off x="5468351" y="3035237"/>
              <a:ext cx="2" cy="212925"/>
            </a:xfrm>
            <a:prstGeom prst="line">
              <a:avLst/>
            </a:prstGeom>
            <a:ln w="25400">
              <a:solidFill>
                <a:srgbClr val="0070C0"/>
              </a:solidFill>
            </a:ln>
          </p:spPr>
          <p:style>
            <a:lnRef idx="1">
              <a:schemeClr val="dk1"/>
            </a:lnRef>
            <a:fillRef idx="0">
              <a:schemeClr val="dk1"/>
            </a:fillRef>
            <a:effectRef idx="0">
              <a:schemeClr val="dk1"/>
            </a:effectRef>
            <a:fontRef idx="minor">
              <a:schemeClr val="tx1"/>
            </a:fontRef>
          </p:style>
        </p:cxnSp>
        <p:cxnSp>
          <p:nvCxnSpPr>
            <p:cNvPr id="57" name="Straight Connector 56">
              <a:extLst>
                <a:ext uri="{FF2B5EF4-FFF2-40B4-BE49-F238E27FC236}">
                  <a16:creationId xmlns:a16="http://schemas.microsoft.com/office/drawing/2014/main" id="{9604337A-6C3B-C779-7D00-F01F4D48658B}"/>
                </a:ext>
              </a:extLst>
            </p:cNvPr>
            <p:cNvCxnSpPr>
              <a:cxnSpLocks/>
              <a:stCxn id="124" idx="3"/>
              <a:endCxn id="14" idx="0"/>
            </p:cNvCxnSpPr>
            <p:nvPr/>
          </p:nvCxnSpPr>
          <p:spPr>
            <a:xfrm>
              <a:off x="5468351" y="3678794"/>
              <a:ext cx="2" cy="240684"/>
            </a:xfrm>
            <a:prstGeom prst="line">
              <a:avLst/>
            </a:prstGeom>
            <a:ln w="25400">
              <a:solidFill>
                <a:srgbClr val="0070C0"/>
              </a:solidFill>
            </a:ln>
          </p:spPr>
          <p:style>
            <a:lnRef idx="1">
              <a:schemeClr val="dk1"/>
            </a:lnRef>
            <a:fillRef idx="0">
              <a:schemeClr val="dk1"/>
            </a:fillRef>
            <a:effectRef idx="0">
              <a:schemeClr val="dk1"/>
            </a:effectRef>
            <a:fontRef idx="minor">
              <a:schemeClr val="tx1"/>
            </a:fontRef>
          </p:style>
        </p:cxnSp>
        <p:sp>
          <p:nvSpPr>
            <p:cNvPr id="124" name="TextBox 123">
              <a:extLst>
                <a:ext uri="{FF2B5EF4-FFF2-40B4-BE49-F238E27FC236}">
                  <a16:creationId xmlns:a16="http://schemas.microsoft.com/office/drawing/2014/main" id="{09B2841C-D0C7-6D38-6B4C-952741BA375A}"/>
                </a:ext>
              </a:extLst>
            </p:cNvPr>
            <p:cNvSpPr txBox="1"/>
            <p:nvPr/>
          </p:nvSpPr>
          <p:spPr>
            <a:xfrm rot="5400000">
              <a:off x="5253035" y="3198020"/>
              <a:ext cx="430632" cy="530915"/>
            </a:xfrm>
            <a:prstGeom prst="rect">
              <a:avLst/>
            </a:prstGeom>
            <a:noFill/>
          </p:spPr>
          <p:txBody>
            <a:bodyPr wrap="square" rtlCol="0">
              <a:spAutoFit/>
            </a:bodyPr>
            <a:lstStyle/>
            <a:p>
              <a:pPr algn="ctr"/>
              <a:r>
                <a:rPr lang="en-US" dirty="0">
                  <a:solidFill>
                    <a:srgbClr val="0070C0"/>
                  </a:solidFill>
                </a:rPr>
                <a:t>...</a:t>
              </a:r>
            </a:p>
            <a:p>
              <a:pPr algn="ctr"/>
              <a:endParaRPr lang="en-US" sz="1000" dirty="0">
                <a:solidFill>
                  <a:srgbClr val="0070C0"/>
                </a:solidFill>
              </a:endParaRPr>
            </a:p>
          </p:txBody>
        </p:sp>
        <p:sp>
          <p:nvSpPr>
            <p:cNvPr id="14" name="TextBox 13">
              <a:extLst>
                <a:ext uri="{FF2B5EF4-FFF2-40B4-BE49-F238E27FC236}">
                  <a16:creationId xmlns:a16="http://schemas.microsoft.com/office/drawing/2014/main" id="{860A96F3-F3E0-909D-9C02-936A5868D7EB}"/>
                </a:ext>
              </a:extLst>
            </p:cNvPr>
            <p:cNvSpPr txBox="1"/>
            <p:nvPr/>
          </p:nvSpPr>
          <p:spPr>
            <a:xfrm>
              <a:off x="4983375" y="3919478"/>
              <a:ext cx="969955" cy="369332"/>
            </a:xfrm>
            <a:prstGeom prst="rect">
              <a:avLst/>
            </a:prstGeom>
            <a:noFill/>
            <a:ln w="25400">
              <a:solidFill>
                <a:srgbClr val="0070C0"/>
              </a:solidFill>
            </a:ln>
          </p:spPr>
          <p:txBody>
            <a:bodyPr wrap="square" rtlCol="0">
              <a:spAutoFit/>
            </a:bodyPr>
            <a:lstStyle/>
            <a:p>
              <a:pPr algn="ctr"/>
              <a:r>
                <a:rPr lang="en-US">
                  <a:solidFill>
                    <a:srgbClr val="0070C0"/>
                  </a:solidFill>
                </a:rPr>
                <a:t>Matthat</a:t>
              </a:r>
              <a:endParaRPr lang="en-US" dirty="0">
                <a:solidFill>
                  <a:srgbClr val="0070C0"/>
                </a:solidFill>
              </a:endParaRPr>
            </a:p>
          </p:txBody>
        </p:sp>
      </p:grpSp>
      <p:grpSp>
        <p:nvGrpSpPr>
          <p:cNvPr id="105" name="Group 104">
            <a:extLst>
              <a:ext uri="{FF2B5EF4-FFF2-40B4-BE49-F238E27FC236}">
                <a16:creationId xmlns:a16="http://schemas.microsoft.com/office/drawing/2014/main" id="{D5742CD8-A813-B0DE-D62A-94218515EAC4}"/>
              </a:ext>
            </a:extLst>
          </p:cNvPr>
          <p:cNvGrpSpPr/>
          <p:nvPr/>
        </p:nvGrpSpPr>
        <p:grpSpPr>
          <a:xfrm>
            <a:off x="707480" y="2187689"/>
            <a:ext cx="1059533" cy="2101121"/>
            <a:chOff x="707480" y="2187689"/>
            <a:chExt cx="1059533" cy="2101121"/>
          </a:xfrm>
        </p:grpSpPr>
        <p:cxnSp>
          <p:nvCxnSpPr>
            <p:cNvPr id="60" name="Straight Connector 59">
              <a:extLst>
                <a:ext uri="{FF2B5EF4-FFF2-40B4-BE49-F238E27FC236}">
                  <a16:creationId xmlns:a16="http://schemas.microsoft.com/office/drawing/2014/main" id="{DE395AD7-951F-EE50-4FC4-7FFF3B573976}"/>
                </a:ext>
              </a:extLst>
            </p:cNvPr>
            <p:cNvCxnSpPr>
              <a:cxnSpLocks/>
              <a:stCxn id="4" idx="2"/>
              <a:endCxn id="61" idx="1"/>
            </p:cNvCxnSpPr>
            <p:nvPr/>
          </p:nvCxnSpPr>
          <p:spPr>
            <a:xfrm flipH="1">
              <a:off x="1237247" y="2187689"/>
              <a:ext cx="1" cy="816886"/>
            </a:xfrm>
            <a:prstGeom prst="line">
              <a:avLst/>
            </a:prstGeom>
            <a:ln w="25400">
              <a:solidFill>
                <a:srgbClr val="C00000"/>
              </a:solidFill>
            </a:ln>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03EE0AE4-B4C3-743E-E34B-45E0D7E12904}"/>
                </a:ext>
              </a:extLst>
            </p:cNvPr>
            <p:cNvSpPr txBox="1"/>
            <p:nvPr/>
          </p:nvSpPr>
          <p:spPr>
            <a:xfrm rot="5400000">
              <a:off x="1021931" y="2954433"/>
              <a:ext cx="430632" cy="530915"/>
            </a:xfrm>
            <a:prstGeom prst="rect">
              <a:avLst/>
            </a:prstGeom>
            <a:noFill/>
          </p:spPr>
          <p:txBody>
            <a:bodyPr wrap="square" rtlCol="0">
              <a:spAutoFit/>
            </a:bodyPr>
            <a:lstStyle/>
            <a:p>
              <a:pPr algn="ctr"/>
              <a:r>
                <a:rPr lang="en-US" dirty="0">
                  <a:solidFill>
                    <a:srgbClr val="C00000"/>
                  </a:solidFill>
                </a:rPr>
                <a:t>...</a:t>
              </a:r>
            </a:p>
            <a:p>
              <a:pPr algn="ctr"/>
              <a:endParaRPr lang="en-US" sz="1000" dirty="0">
                <a:solidFill>
                  <a:srgbClr val="C00000"/>
                </a:solidFill>
              </a:endParaRPr>
            </a:p>
          </p:txBody>
        </p:sp>
        <p:cxnSp>
          <p:nvCxnSpPr>
            <p:cNvPr id="62" name="Straight Connector 61">
              <a:extLst>
                <a:ext uri="{FF2B5EF4-FFF2-40B4-BE49-F238E27FC236}">
                  <a16:creationId xmlns:a16="http://schemas.microsoft.com/office/drawing/2014/main" id="{0E159565-D258-8513-2031-D6F628E6F0B3}"/>
                </a:ext>
              </a:extLst>
            </p:cNvPr>
            <p:cNvCxnSpPr>
              <a:cxnSpLocks/>
              <a:stCxn id="61" idx="3"/>
              <a:endCxn id="15" idx="0"/>
            </p:cNvCxnSpPr>
            <p:nvPr/>
          </p:nvCxnSpPr>
          <p:spPr>
            <a:xfrm>
              <a:off x="1237247" y="3435207"/>
              <a:ext cx="0" cy="484271"/>
            </a:xfrm>
            <a:prstGeom prst="line">
              <a:avLst/>
            </a:prstGeom>
            <a:ln w="25400">
              <a:solidFill>
                <a:srgbClr val="C00000"/>
              </a:solidFill>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513A4C72-033C-344F-900D-699626C8B673}"/>
                </a:ext>
              </a:extLst>
            </p:cNvPr>
            <p:cNvSpPr txBox="1"/>
            <p:nvPr/>
          </p:nvSpPr>
          <p:spPr>
            <a:xfrm>
              <a:off x="707480" y="3919478"/>
              <a:ext cx="1059533" cy="369332"/>
            </a:xfrm>
            <a:prstGeom prst="rect">
              <a:avLst/>
            </a:prstGeom>
            <a:noFill/>
            <a:ln w="25400">
              <a:solidFill>
                <a:srgbClr val="C00000"/>
              </a:solidFill>
            </a:ln>
          </p:spPr>
          <p:txBody>
            <a:bodyPr wrap="square" rtlCol="0">
              <a:spAutoFit/>
            </a:bodyPr>
            <a:lstStyle/>
            <a:p>
              <a:pPr algn="ctr"/>
              <a:r>
                <a:rPr lang="en-US">
                  <a:solidFill>
                    <a:srgbClr val="C00000"/>
                  </a:solidFill>
                </a:rPr>
                <a:t>Matthan</a:t>
              </a:r>
              <a:endParaRPr lang="en-US" dirty="0">
                <a:solidFill>
                  <a:srgbClr val="C00000"/>
                </a:solidFill>
              </a:endParaRPr>
            </a:p>
          </p:txBody>
        </p:sp>
      </p:grpSp>
      <p:cxnSp>
        <p:nvCxnSpPr>
          <p:cNvPr id="52" name="Straight Connector 51">
            <a:extLst>
              <a:ext uri="{FF2B5EF4-FFF2-40B4-BE49-F238E27FC236}">
                <a16:creationId xmlns:a16="http://schemas.microsoft.com/office/drawing/2014/main" id="{19791A31-4D78-8ED6-4865-4BF17C0C3C2D}"/>
              </a:ext>
            </a:extLst>
          </p:cNvPr>
          <p:cNvCxnSpPr>
            <a:cxnSpLocks/>
            <a:stCxn id="15" idx="3"/>
            <a:endCxn id="11" idx="1"/>
          </p:cNvCxnSpPr>
          <p:nvPr/>
        </p:nvCxnSpPr>
        <p:spPr>
          <a:xfrm>
            <a:off x="1767013" y="4104144"/>
            <a:ext cx="646080" cy="0"/>
          </a:xfrm>
          <a:prstGeom prst="line">
            <a:avLst/>
          </a:prstGeom>
          <a:ln w="25400">
            <a:solidFill>
              <a:schemeClr val="accent6">
                <a:lumMod val="75000"/>
              </a:schemeClr>
            </a:solidFill>
          </a:ln>
        </p:spPr>
        <p:style>
          <a:lnRef idx="1">
            <a:schemeClr val="dk1"/>
          </a:lnRef>
          <a:fillRef idx="0">
            <a:schemeClr val="dk1"/>
          </a:fillRef>
          <a:effectRef idx="0">
            <a:schemeClr val="dk1"/>
          </a:effectRef>
          <a:fontRef idx="minor">
            <a:schemeClr val="tx1"/>
          </a:fontRef>
        </p:style>
      </p:cxnSp>
      <p:grpSp>
        <p:nvGrpSpPr>
          <p:cNvPr id="110" name="Group 109">
            <a:extLst>
              <a:ext uri="{FF2B5EF4-FFF2-40B4-BE49-F238E27FC236}">
                <a16:creationId xmlns:a16="http://schemas.microsoft.com/office/drawing/2014/main" id="{C61146C0-FE42-B534-9917-1A4CFF4E2811}"/>
              </a:ext>
            </a:extLst>
          </p:cNvPr>
          <p:cNvGrpSpPr/>
          <p:nvPr/>
        </p:nvGrpSpPr>
        <p:grpSpPr>
          <a:xfrm>
            <a:off x="4493489" y="4104144"/>
            <a:ext cx="984111" cy="868452"/>
            <a:chOff x="4493489" y="4104144"/>
            <a:chExt cx="984111" cy="868452"/>
          </a:xfrm>
        </p:grpSpPr>
        <p:sp>
          <p:nvSpPr>
            <p:cNvPr id="38" name="TextBox 37">
              <a:extLst>
                <a:ext uri="{FF2B5EF4-FFF2-40B4-BE49-F238E27FC236}">
                  <a16:creationId xmlns:a16="http://schemas.microsoft.com/office/drawing/2014/main" id="{815910F7-EB49-9608-AE7B-4ECD2581F974}"/>
                </a:ext>
              </a:extLst>
            </p:cNvPr>
            <p:cNvSpPr txBox="1"/>
            <p:nvPr/>
          </p:nvSpPr>
          <p:spPr>
            <a:xfrm>
              <a:off x="4809846" y="4603264"/>
              <a:ext cx="667754" cy="369332"/>
            </a:xfrm>
            <a:prstGeom prst="rect">
              <a:avLst/>
            </a:prstGeom>
            <a:noFill/>
            <a:ln w="25400">
              <a:solidFill>
                <a:srgbClr val="0070C0"/>
              </a:solidFill>
            </a:ln>
          </p:spPr>
          <p:txBody>
            <a:bodyPr wrap="square" rtlCol="0">
              <a:spAutoFit/>
            </a:bodyPr>
            <a:lstStyle/>
            <a:p>
              <a:pPr algn="ctr"/>
              <a:r>
                <a:rPr lang="en-US" dirty="0">
                  <a:solidFill>
                    <a:srgbClr val="0070C0"/>
                  </a:solidFill>
                </a:rPr>
                <a:t>Heli</a:t>
              </a:r>
            </a:p>
          </p:txBody>
        </p:sp>
        <p:cxnSp>
          <p:nvCxnSpPr>
            <p:cNvPr id="88" name="Straight Connector 87">
              <a:extLst>
                <a:ext uri="{FF2B5EF4-FFF2-40B4-BE49-F238E27FC236}">
                  <a16:creationId xmlns:a16="http://schemas.microsoft.com/office/drawing/2014/main" id="{FF049D3E-F63E-5E53-1AD8-8111478324EB}"/>
                </a:ext>
              </a:extLst>
            </p:cNvPr>
            <p:cNvCxnSpPr>
              <a:cxnSpLocks/>
              <a:endCxn id="38" idx="0"/>
            </p:cNvCxnSpPr>
            <p:nvPr/>
          </p:nvCxnSpPr>
          <p:spPr>
            <a:xfrm>
              <a:off x="4493489" y="4104144"/>
              <a:ext cx="650234" cy="499120"/>
            </a:xfrm>
            <a:prstGeom prst="line">
              <a:avLst/>
            </a:prstGeom>
            <a:ln w="25400">
              <a:solidFill>
                <a:schemeClr val="accent6">
                  <a:lumMod val="75000"/>
                </a:schemeClr>
              </a:solidFill>
            </a:ln>
          </p:spPr>
          <p:style>
            <a:lnRef idx="1">
              <a:schemeClr val="dk1"/>
            </a:lnRef>
            <a:fillRef idx="0">
              <a:schemeClr val="dk1"/>
            </a:fillRef>
            <a:effectRef idx="0">
              <a:schemeClr val="dk1"/>
            </a:effectRef>
            <a:fontRef idx="minor">
              <a:schemeClr val="tx1"/>
            </a:fontRef>
          </p:style>
        </p:cxnSp>
      </p:grpSp>
      <p:grpSp>
        <p:nvGrpSpPr>
          <p:cNvPr id="111" name="Group 110">
            <a:extLst>
              <a:ext uri="{FF2B5EF4-FFF2-40B4-BE49-F238E27FC236}">
                <a16:creationId xmlns:a16="http://schemas.microsoft.com/office/drawing/2014/main" id="{3817CDCB-A1B0-087F-8A6F-21EC17769DF1}"/>
              </a:ext>
            </a:extLst>
          </p:cNvPr>
          <p:cNvGrpSpPr/>
          <p:nvPr/>
        </p:nvGrpSpPr>
        <p:grpSpPr>
          <a:xfrm>
            <a:off x="990600" y="4104144"/>
            <a:ext cx="1143000" cy="868452"/>
            <a:chOff x="990600" y="4104144"/>
            <a:chExt cx="1143000" cy="868452"/>
          </a:xfrm>
        </p:grpSpPr>
        <p:sp>
          <p:nvSpPr>
            <p:cNvPr id="39" name="TextBox 38">
              <a:extLst>
                <a:ext uri="{FF2B5EF4-FFF2-40B4-BE49-F238E27FC236}">
                  <a16:creationId xmlns:a16="http://schemas.microsoft.com/office/drawing/2014/main" id="{BD13BE41-54DC-0F18-AF8F-0A329E1FB5C2}"/>
                </a:ext>
              </a:extLst>
            </p:cNvPr>
            <p:cNvSpPr txBox="1"/>
            <p:nvPr/>
          </p:nvSpPr>
          <p:spPr>
            <a:xfrm>
              <a:off x="990600" y="4603264"/>
              <a:ext cx="850484" cy="369332"/>
            </a:xfrm>
            <a:prstGeom prst="rect">
              <a:avLst/>
            </a:prstGeom>
            <a:noFill/>
            <a:ln w="25400">
              <a:solidFill>
                <a:srgbClr val="C00000"/>
              </a:solidFill>
            </a:ln>
          </p:spPr>
          <p:txBody>
            <a:bodyPr wrap="square" rtlCol="0">
              <a:spAutoFit/>
            </a:bodyPr>
            <a:lstStyle/>
            <a:p>
              <a:pPr algn="ctr"/>
              <a:r>
                <a:rPr lang="en-US" dirty="0">
                  <a:solidFill>
                    <a:srgbClr val="C00000"/>
                  </a:solidFill>
                </a:rPr>
                <a:t>Jacob</a:t>
              </a:r>
            </a:p>
          </p:txBody>
        </p:sp>
        <p:cxnSp>
          <p:nvCxnSpPr>
            <p:cNvPr id="95" name="Straight Connector 94">
              <a:extLst>
                <a:ext uri="{FF2B5EF4-FFF2-40B4-BE49-F238E27FC236}">
                  <a16:creationId xmlns:a16="http://schemas.microsoft.com/office/drawing/2014/main" id="{33076404-70A6-4D64-8636-2428936BAC97}"/>
                </a:ext>
              </a:extLst>
            </p:cNvPr>
            <p:cNvCxnSpPr>
              <a:cxnSpLocks/>
              <a:endCxn id="39" idx="0"/>
            </p:cNvCxnSpPr>
            <p:nvPr/>
          </p:nvCxnSpPr>
          <p:spPr>
            <a:xfrm flipH="1">
              <a:off x="1415842" y="4104144"/>
              <a:ext cx="717758" cy="499120"/>
            </a:xfrm>
            <a:prstGeom prst="line">
              <a:avLst/>
            </a:prstGeom>
            <a:ln w="25400">
              <a:solidFill>
                <a:schemeClr val="accent6">
                  <a:lumMod val="75000"/>
                </a:schemeClr>
              </a:solidFill>
            </a:ln>
          </p:spPr>
          <p:style>
            <a:lnRef idx="1">
              <a:schemeClr val="dk1"/>
            </a:lnRef>
            <a:fillRef idx="0">
              <a:schemeClr val="dk1"/>
            </a:fillRef>
            <a:effectRef idx="0">
              <a:schemeClr val="dk1"/>
            </a:effectRef>
            <a:fontRef idx="minor">
              <a:schemeClr val="tx1"/>
            </a:fontRef>
          </p:style>
        </p:cxnSp>
      </p:grpSp>
      <p:grpSp>
        <p:nvGrpSpPr>
          <p:cNvPr id="115" name="Group 114">
            <a:extLst>
              <a:ext uri="{FF2B5EF4-FFF2-40B4-BE49-F238E27FC236}">
                <a16:creationId xmlns:a16="http://schemas.microsoft.com/office/drawing/2014/main" id="{E4014558-9D8B-3D69-16A5-3F9EBB3BA0E0}"/>
              </a:ext>
            </a:extLst>
          </p:cNvPr>
          <p:cNvGrpSpPr/>
          <p:nvPr/>
        </p:nvGrpSpPr>
        <p:grpSpPr>
          <a:xfrm>
            <a:off x="3233699" y="5492619"/>
            <a:ext cx="850485" cy="919849"/>
            <a:chOff x="3233699" y="5492619"/>
            <a:chExt cx="850485" cy="919849"/>
          </a:xfrm>
        </p:grpSpPr>
        <p:sp>
          <p:nvSpPr>
            <p:cNvPr id="380" name="TextBox 379">
              <a:extLst>
                <a:ext uri="{FF2B5EF4-FFF2-40B4-BE49-F238E27FC236}">
                  <a16:creationId xmlns:a16="http://schemas.microsoft.com/office/drawing/2014/main" id="{63E5E0F3-D5B9-526B-8602-74B893D33CFA}"/>
                </a:ext>
              </a:extLst>
            </p:cNvPr>
            <p:cNvSpPr txBox="1"/>
            <p:nvPr/>
          </p:nvSpPr>
          <p:spPr>
            <a:xfrm>
              <a:off x="3233699" y="5492619"/>
              <a:ext cx="850485" cy="369332"/>
            </a:xfrm>
            <a:prstGeom prst="rect">
              <a:avLst/>
            </a:prstGeom>
            <a:noFill/>
            <a:ln w="25400">
              <a:solidFill>
                <a:srgbClr val="C00000"/>
              </a:solidFill>
            </a:ln>
          </p:spPr>
          <p:txBody>
            <a:bodyPr wrap="square" rtlCol="0">
              <a:spAutoFit/>
            </a:bodyPr>
            <a:lstStyle/>
            <a:p>
              <a:pPr algn="ctr"/>
              <a:r>
                <a:rPr lang="en-US" dirty="0">
                  <a:solidFill>
                    <a:srgbClr val="C00000"/>
                  </a:solidFill>
                </a:rPr>
                <a:t>Mary</a:t>
              </a:r>
            </a:p>
          </p:txBody>
        </p:sp>
        <p:cxnSp>
          <p:nvCxnSpPr>
            <p:cNvPr id="114" name="Straight Connector 113">
              <a:extLst>
                <a:ext uri="{FF2B5EF4-FFF2-40B4-BE49-F238E27FC236}">
                  <a16:creationId xmlns:a16="http://schemas.microsoft.com/office/drawing/2014/main" id="{171C495A-6DAE-AF15-D860-C753919A253B}"/>
                </a:ext>
              </a:extLst>
            </p:cNvPr>
            <p:cNvCxnSpPr>
              <a:cxnSpLocks/>
            </p:cNvCxnSpPr>
            <p:nvPr/>
          </p:nvCxnSpPr>
          <p:spPr>
            <a:xfrm flipH="1">
              <a:off x="3658941" y="5861951"/>
              <a:ext cx="1" cy="550517"/>
            </a:xfrm>
            <a:prstGeom prst="line">
              <a:avLst/>
            </a:prstGeom>
            <a:ln w="25400">
              <a:solidFill>
                <a:srgbClr val="C00000"/>
              </a:solidFill>
            </a:ln>
          </p:spPr>
          <p:style>
            <a:lnRef idx="1">
              <a:schemeClr val="dk1"/>
            </a:lnRef>
            <a:fillRef idx="0">
              <a:schemeClr val="dk1"/>
            </a:fillRef>
            <a:effectRef idx="0">
              <a:schemeClr val="dk1"/>
            </a:effectRef>
            <a:fontRef idx="minor">
              <a:schemeClr val="tx1"/>
            </a:fontRef>
          </p:style>
        </p:cxnSp>
      </p:grpSp>
    </p:spTree>
    <p:custDataLst>
      <p:tags r:id="rId1"/>
    </p:custDataLst>
    <p:extLst>
      <p:ext uri="{BB962C8B-B14F-4D97-AF65-F5344CB8AC3E}">
        <p14:creationId xmlns:p14="http://schemas.microsoft.com/office/powerpoint/2010/main" val="115730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1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1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1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8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1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8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4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3" grpId="0" animBg="1"/>
      <p:bldP spid="38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274638"/>
            <a:ext cx="9144000" cy="1143000"/>
          </a:xfrm>
        </p:spPr>
        <p:txBody>
          <a:bodyPr/>
          <a:lstStyle/>
          <a:p>
            <a:r>
              <a:rPr lang="en-US" sz="5400" b="1" dirty="0"/>
              <a:t>In Conclusion</a:t>
            </a:r>
          </a:p>
        </p:txBody>
      </p:sp>
      <p:sp>
        <p:nvSpPr>
          <p:cNvPr id="10243" name="Content Placeholder 2"/>
          <p:cNvSpPr>
            <a:spLocks noGrp="1"/>
          </p:cNvSpPr>
          <p:nvPr>
            <p:ph idx="1"/>
          </p:nvPr>
        </p:nvSpPr>
        <p:spPr>
          <a:xfrm>
            <a:off x="1800727" y="3170321"/>
            <a:ext cx="5542546" cy="517358"/>
          </a:xfrm>
        </p:spPr>
        <p:txBody>
          <a:bodyPr/>
          <a:lstStyle/>
          <a:p>
            <a:pPr marL="0" indent="0">
              <a:buNone/>
            </a:pPr>
            <a:r>
              <a:rPr lang="en-US" dirty="0"/>
              <a:t>You may decide who to believe.</a:t>
            </a:r>
            <a:endParaRPr lang="en-US"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45958"/>
          </a:xfrm>
        </p:spPr>
        <p:txBody>
          <a:bodyPr/>
          <a:lstStyle/>
          <a:p>
            <a:r>
              <a:rPr lang="en-US" sz="5400" b="1" dirty="0"/>
              <a:t>The Missionaries’ Claim</a:t>
            </a:r>
          </a:p>
        </p:txBody>
      </p:sp>
      <p:sp>
        <p:nvSpPr>
          <p:cNvPr id="3" name="Content Placeholder 2"/>
          <p:cNvSpPr>
            <a:spLocks noGrp="1"/>
          </p:cNvSpPr>
          <p:nvPr>
            <p:ph idx="1"/>
          </p:nvPr>
        </p:nvSpPr>
        <p:spPr>
          <a:xfrm>
            <a:off x="0" y="2281662"/>
            <a:ext cx="9144000" cy="2294676"/>
          </a:xfrm>
        </p:spPr>
        <p:txBody>
          <a:bodyPr/>
          <a:lstStyle/>
          <a:p>
            <a:pPr>
              <a:spcBef>
                <a:spcPts val="0"/>
              </a:spcBef>
              <a:spcAft>
                <a:spcPts val="600"/>
              </a:spcAft>
            </a:pPr>
            <a:r>
              <a:rPr lang="en-US" sz="2000" dirty="0">
                <a:latin typeface="Times New Roman" panose="02020603050405020304" pitchFamily="18" charset="0"/>
                <a:cs typeface="Times New Roman" panose="02020603050405020304" pitchFamily="18" charset="0"/>
              </a:rPr>
              <a:t>Jesus was a descendant of King David.</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chemeClr val="accent3">
                    <a:lumMod val="50000"/>
                  </a:schemeClr>
                </a:solidFill>
                <a:latin typeface="Times New Roman" panose="02020603050405020304" pitchFamily="18" charset="0"/>
                <a:cs typeface="Times New Roman" panose="02020603050405020304" pitchFamily="18" charset="0"/>
              </a:rPr>
              <a:t>Jesus</a:t>
            </a:r>
            <a:r>
              <a:rPr lang="en-US" sz="2000" dirty="0">
                <a:solidFill>
                  <a:srgbClr val="7030A0"/>
                </a:solidFill>
                <a:latin typeface="Times New Roman" panose="02020603050405020304" pitchFamily="18" charset="0"/>
                <a:cs typeface="Times New Roman" panose="02020603050405020304" pitchFamily="18" charset="0"/>
              </a:rPr>
              <a:t>] was the son, so it was thought, of Joseph, the son of Heli, ... the son of </a:t>
            </a:r>
            <a:r>
              <a:rPr lang="en-US" sz="2000" dirty="0">
                <a:solidFill>
                  <a:schemeClr val="accent3">
                    <a:lumMod val="50000"/>
                  </a:schemeClr>
                </a:solidFill>
                <a:latin typeface="Times New Roman" panose="02020603050405020304" pitchFamily="18" charset="0"/>
                <a:cs typeface="Times New Roman" panose="02020603050405020304" pitchFamily="18" charset="0"/>
              </a:rPr>
              <a:t>David</a:t>
            </a:r>
            <a:r>
              <a:rPr lang="en-US" sz="2000" dirty="0">
                <a:solidFill>
                  <a:srgbClr val="7030A0"/>
                </a:solidFill>
                <a:latin typeface="Times New Roman" panose="02020603050405020304" pitchFamily="18" charset="0"/>
                <a:cs typeface="Times New Roman" panose="02020603050405020304" pitchFamily="18" charset="0"/>
              </a:rPr>
              <a:t>, ... [Luke 3:23b,31b, NIV]</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And Jesse the father of King David. </a:t>
            </a:r>
            <a:r>
              <a:rPr lang="en-US" sz="2000" dirty="0">
                <a:solidFill>
                  <a:schemeClr val="accent3">
                    <a:lumMod val="50000"/>
                  </a:schemeClr>
                </a:solidFill>
                <a:latin typeface="Times New Roman" panose="02020603050405020304" pitchFamily="18" charset="0"/>
                <a:cs typeface="Times New Roman" panose="02020603050405020304" pitchFamily="18" charset="0"/>
              </a:rPr>
              <a:t>David</a:t>
            </a:r>
            <a:r>
              <a:rPr lang="en-US" sz="2000" dirty="0">
                <a:solidFill>
                  <a:srgbClr val="7030A0"/>
                </a:solidFill>
                <a:latin typeface="Times New Roman" panose="02020603050405020304" pitchFamily="18" charset="0"/>
                <a:cs typeface="Times New Roman" panose="02020603050405020304" pitchFamily="18" charset="0"/>
              </a:rPr>
              <a:t> was the father of Solomon, ..., the father of Joseph, the husband of Mary, and Mary was the mother of </a:t>
            </a:r>
            <a:r>
              <a:rPr lang="en-US" sz="2000" dirty="0">
                <a:solidFill>
                  <a:schemeClr val="accent3">
                    <a:lumMod val="50000"/>
                  </a:schemeClr>
                </a:solidFill>
                <a:latin typeface="Times New Roman" panose="02020603050405020304" pitchFamily="18" charset="0"/>
                <a:cs typeface="Times New Roman" panose="02020603050405020304" pitchFamily="18" charset="0"/>
              </a:rPr>
              <a:t>Jesus</a:t>
            </a:r>
            <a:r>
              <a:rPr lang="en-US" sz="2000" dirty="0">
                <a:solidFill>
                  <a:srgbClr val="7030A0"/>
                </a:solidFill>
                <a:latin typeface="Times New Roman" panose="02020603050405020304" pitchFamily="18" charset="0"/>
                <a:cs typeface="Times New Roman" panose="02020603050405020304" pitchFamily="18" charset="0"/>
              </a:rPr>
              <a:t> who is called the Messiah. [Matthew 1:6a,16b, NIV]</a:t>
            </a:r>
          </a:p>
          <a:p>
            <a:pPr>
              <a:spcAft>
                <a:spcPts val="600"/>
              </a:spcAft>
            </a:pP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636295"/>
          </a:xfrm>
        </p:spPr>
        <p:txBody>
          <a:bodyPr/>
          <a:lstStyle/>
          <a:p>
            <a:r>
              <a:rPr lang="en-US" sz="5400" b="1" dirty="0"/>
              <a:t>The Anti-Missionaries’ Arguments: King David</a:t>
            </a:r>
          </a:p>
        </p:txBody>
      </p:sp>
      <p:sp>
        <p:nvSpPr>
          <p:cNvPr id="3" name="Content Placeholder 2"/>
          <p:cNvSpPr>
            <a:spLocks noGrp="1"/>
          </p:cNvSpPr>
          <p:nvPr>
            <p:ph idx="1"/>
          </p:nvPr>
        </p:nvSpPr>
        <p:spPr>
          <a:xfrm>
            <a:off x="0" y="2255977"/>
            <a:ext cx="9144000" cy="2346046"/>
          </a:xfrm>
        </p:spPr>
        <p:txBody>
          <a:bodyPr/>
          <a:lstStyle/>
          <a:p>
            <a:pPr>
              <a:spcBef>
                <a:spcPct val="0"/>
              </a:spcBef>
              <a:spcAft>
                <a:spcPts val="600"/>
              </a:spcAft>
            </a:pPr>
            <a:r>
              <a:rPr lang="en-US" sz="2000" dirty="0">
                <a:latin typeface="Times New Roman" panose="02020603050405020304" pitchFamily="18" charset="0"/>
                <a:cs typeface="Times New Roman" panose="02020603050405020304" pitchFamily="18" charset="0"/>
              </a:rPr>
              <a:t>Jesus was not a descendant of King David.</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[Jesus] was the son, so it was thought, of Joseph, the son of Heli, ... the son of Nathan, the son of David, ...  [Luke 3:23b,31b, NIV]</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and Jesse the father of King David. David was the father of Solomon... and Jacob the father of Joseph, the husband of Mary, and Mary was the mother of Jesus who is called the Messiah. [Matthew 1:6a,16, NIV]</a:t>
            </a:r>
          </a:p>
        </p:txBody>
      </p:sp>
    </p:spTree>
    <p:extLst>
      <p:ext uri="{BB962C8B-B14F-4D97-AF65-F5344CB8AC3E}">
        <p14:creationId xmlns:p14="http://schemas.microsoft.com/office/powerpoint/2010/main" val="183629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636295"/>
          </a:xfrm>
        </p:spPr>
        <p:txBody>
          <a:bodyPr/>
          <a:lstStyle/>
          <a:p>
            <a:r>
              <a:rPr lang="en-US" sz="5400" b="1" dirty="0"/>
              <a:t>The Anti-Missionaries’ Arguments: Jesus’ Father</a:t>
            </a:r>
          </a:p>
        </p:txBody>
      </p:sp>
      <p:sp>
        <p:nvSpPr>
          <p:cNvPr id="3" name="Content Placeholder 2"/>
          <p:cNvSpPr>
            <a:spLocks noGrp="1"/>
          </p:cNvSpPr>
          <p:nvPr>
            <p:ph idx="1"/>
          </p:nvPr>
        </p:nvSpPr>
        <p:spPr>
          <a:xfrm>
            <a:off x="0" y="2276030"/>
            <a:ext cx="9144000" cy="2305940"/>
          </a:xfrm>
        </p:spPr>
        <p:txBody>
          <a:bodyPr/>
          <a:lstStyle/>
          <a:p>
            <a:pPr>
              <a:spcBef>
                <a:spcPct val="0"/>
              </a:spcBef>
              <a:spcAft>
                <a:spcPts val="600"/>
              </a:spcAft>
            </a:pPr>
            <a:r>
              <a:rPr lang="en-US" sz="2000" dirty="0">
                <a:latin typeface="Times New Roman" panose="02020603050405020304" pitchFamily="18" charset="0"/>
                <a:cs typeface="Times New Roman" panose="02020603050405020304" pitchFamily="18" charset="0"/>
              </a:rPr>
              <a:t>Jesus was not a biological son of Joseph, as Luke claims.</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Jesus</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was the son</a:t>
            </a:r>
            <a:r>
              <a:rPr lang="en-US" sz="2000" dirty="0">
                <a:solidFill>
                  <a:srgbClr val="7030A0"/>
                </a:solidFill>
                <a:latin typeface="Times New Roman" panose="02020603050405020304" pitchFamily="18" charset="0"/>
                <a:cs typeface="Times New Roman" panose="02020603050405020304" pitchFamily="18" charset="0"/>
              </a:rPr>
              <a:t>, so it was thought, </a:t>
            </a:r>
            <a:r>
              <a:rPr lang="en-US" sz="2000" dirty="0">
                <a:solidFill>
                  <a:srgbClr val="C00000"/>
                </a:solidFill>
                <a:latin typeface="Times New Roman" panose="02020603050405020304" pitchFamily="18" charset="0"/>
                <a:cs typeface="Times New Roman" panose="02020603050405020304" pitchFamily="18" charset="0"/>
              </a:rPr>
              <a:t>of Joseph</a:t>
            </a:r>
            <a:r>
              <a:rPr lang="en-US" sz="2000" dirty="0">
                <a:solidFill>
                  <a:srgbClr val="7030A0"/>
                </a:solidFill>
                <a:latin typeface="Times New Roman" panose="02020603050405020304" pitchFamily="18" charset="0"/>
                <a:cs typeface="Times New Roman" panose="02020603050405020304" pitchFamily="18" charset="0"/>
              </a:rPr>
              <a:t>, the son of Heli, ... the son of Nathan, the son of David, ...  [Luke 3:23b,31b, NIV]</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and Jesse the father of King David. David was the father of Solomon... and Jacob the father of Joseph, the husband of Mary, and Mary was the mother of Jesus who is called the Messiah. [Matthew 1:6a,16, NIV]</a:t>
            </a:r>
          </a:p>
          <a:p>
            <a:pPr lvl="1">
              <a:spcAft>
                <a:spcPts val="600"/>
              </a:spcAft>
            </a:pP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8BF993FE-6C6E-A054-BC8E-DF2F3A226E36}"/>
              </a:ext>
            </a:extLst>
          </p:cNvPr>
          <p:cNvSpPr txBox="1"/>
          <p:nvPr/>
        </p:nvSpPr>
        <p:spPr>
          <a:xfrm>
            <a:off x="2220098" y="4572000"/>
            <a:ext cx="4703805" cy="1631216"/>
          </a:xfrm>
          <a:prstGeom prst="rect">
            <a:avLst/>
          </a:prstGeom>
          <a:noFill/>
        </p:spPr>
        <p:txBody>
          <a:bodyPr wrap="square" rtlCol="0">
            <a:spAutoFit/>
          </a:bodyPr>
          <a:lstStyle/>
          <a:p>
            <a:r>
              <a:rPr lang="en-US" sz="2000" dirty="0">
                <a:solidFill>
                  <a:srgbClr val="7030A0"/>
                </a:solidFill>
                <a:latin typeface="Times New Roman" panose="02020603050405020304" pitchFamily="18" charset="0"/>
                <a:cs typeface="Times New Roman" panose="02020603050405020304" pitchFamily="18" charset="0"/>
              </a:rPr>
              <a:t>The angel answered, “The Holy Spirit will come on you, and the power of the Most High will overshadow you. So the holy one to be born will be called the Son of God. [Luke 1:35, NIV]</a:t>
            </a:r>
          </a:p>
        </p:txBody>
      </p:sp>
    </p:spTree>
    <p:custDataLst>
      <p:tags r:id="rId1"/>
    </p:custDataLst>
    <p:extLst>
      <p:ext uri="{BB962C8B-B14F-4D97-AF65-F5344CB8AC3E}">
        <p14:creationId xmlns:p14="http://schemas.microsoft.com/office/powerpoint/2010/main" val="277406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636295"/>
          </a:xfrm>
        </p:spPr>
        <p:txBody>
          <a:bodyPr/>
          <a:lstStyle/>
          <a:p>
            <a:r>
              <a:rPr lang="en-US" sz="5400" b="1" dirty="0"/>
              <a:t>The Anti-Missionaries’ Arguments: Mary</a:t>
            </a:r>
          </a:p>
        </p:txBody>
      </p:sp>
      <p:sp>
        <p:nvSpPr>
          <p:cNvPr id="3" name="Content Placeholder 2"/>
          <p:cNvSpPr>
            <a:spLocks noGrp="1"/>
          </p:cNvSpPr>
          <p:nvPr>
            <p:ph idx="1"/>
          </p:nvPr>
        </p:nvSpPr>
        <p:spPr>
          <a:xfrm>
            <a:off x="0" y="2255977"/>
            <a:ext cx="9144000" cy="2346046"/>
          </a:xfrm>
        </p:spPr>
        <p:txBody>
          <a:bodyPr/>
          <a:lstStyle/>
          <a:p>
            <a:pPr>
              <a:spcBef>
                <a:spcPct val="0"/>
              </a:spcBef>
              <a:spcAft>
                <a:spcPts val="600"/>
              </a:spcAft>
            </a:pPr>
            <a:r>
              <a:rPr lang="en-US" sz="2000" dirty="0">
                <a:latin typeface="Times New Roman" panose="02020603050405020304" pitchFamily="18" charset="0"/>
                <a:cs typeface="Times New Roman" panose="02020603050405020304" pitchFamily="18" charset="0"/>
              </a:rPr>
              <a:t>A woman cannot be a ruler of Judah.</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[Jesus] was the son, so it was thought, of Joseph, the son of Heli, ... the son of Nathan, the son of David, ...  [Luke 3:23b,31b, NIV]</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and Jesse the father of King David. David was the father of Solomon... and Jacob the father of Joseph, the husband of Mary, and </a:t>
            </a:r>
            <a:r>
              <a:rPr lang="en-US" sz="2000" dirty="0">
                <a:solidFill>
                  <a:srgbClr val="C00000"/>
                </a:solidFill>
                <a:latin typeface="Times New Roman" panose="02020603050405020304" pitchFamily="18" charset="0"/>
                <a:cs typeface="Times New Roman" panose="02020603050405020304" pitchFamily="18" charset="0"/>
              </a:rPr>
              <a:t>Mary was the mother of Jesus </a:t>
            </a:r>
            <a:r>
              <a:rPr lang="en-US" sz="2000" dirty="0">
                <a:solidFill>
                  <a:srgbClr val="7030A0"/>
                </a:solidFill>
                <a:latin typeface="Times New Roman" panose="02020603050405020304" pitchFamily="18" charset="0"/>
                <a:cs typeface="Times New Roman" panose="02020603050405020304" pitchFamily="18" charset="0"/>
              </a:rPr>
              <a:t>who is called the Messiah. [Matthew 1:6a,16, NIV]</a:t>
            </a:r>
          </a:p>
        </p:txBody>
      </p:sp>
    </p:spTree>
    <p:extLst>
      <p:ext uri="{BB962C8B-B14F-4D97-AF65-F5344CB8AC3E}">
        <p14:creationId xmlns:p14="http://schemas.microsoft.com/office/powerpoint/2010/main" val="867622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636295"/>
          </a:xfrm>
        </p:spPr>
        <p:txBody>
          <a:bodyPr/>
          <a:lstStyle/>
          <a:p>
            <a:r>
              <a:rPr lang="en-US" sz="5400" b="1" dirty="0"/>
              <a:t>The Anti-Missionaries’ Arguments: David’s Sons</a:t>
            </a:r>
          </a:p>
        </p:txBody>
      </p:sp>
      <p:sp>
        <p:nvSpPr>
          <p:cNvPr id="3" name="Content Placeholder 2"/>
          <p:cNvSpPr>
            <a:spLocks noGrp="1"/>
          </p:cNvSpPr>
          <p:nvPr>
            <p:ph idx="1"/>
          </p:nvPr>
        </p:nvSpPr>
        <p:spPr>
          <a:xfrm>
            <a:off x="0" y="2255977"/>
            <a:ext cx="9144000" cy="2346046"/>
          </a:xfrm>
        </p:spPr>
        <p:txBody>
          <a:bodyPr/>
          <a:lstStyle/>
          <a:p>
            <a:pPr>
              <a:spcBef>
                <a:spcPct val="0"/>
              </a:spcBef>
              <a:spcAft>
                <a:spcPts val="600"/>
              </a:spcAft>
            </a:pPr>
            <a:r>
              <a:rPr lang="en-US" sz="2000" dirty="0">
                <a:latin typeface="Times New Roman" panose="02020603050405020304" pitchFamily="18" charset="0"/>
                <a:cs typeface="Times New Roman" panose="02020603050405020304" pitchFamily="18" charset="0"/>
              </a:rPr>
              <a:t>Luke and Matthew chose different sons of King David.</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[Jesus] was the son, so it was thought, of Joseph, the son of Heli, ... the son of </a:t>
            </a:r>
            <a:r>
              <a:rPr lang="en-US" sz="2000" dirty="0">
                <a:solidFill>
                  <a:srgbClr val="C00000"/>
                </a:solidFill>
                <a:latin typeface="Times New Roman" panose="02020603050405020304" pitchFamily="18" charset="0"/>
                <a:cs typeface="Times New Roman" panose="02020603050405020304" pitchFamily="18" charset="0"/>
              </a:rPr>
              <a:t>Nathan, the son of David</a:t>
            </a:r>
            <a:r>
              <a:rPr lang="en-US" sz="2000" dirty="0">
                <a:solidFill>
                  <a:srgbClr val="7030A0"/>
                </a:solidFill>
                <a:latin typeface="Times New Roman" panose="02020603050405020304" pitchFamily="18" charset="0"/>
                <a:cs typeface="Times New Roman" panose="02020603050405020304" pitchFamily="18" charset="0"/>
              </a:rPr>
              <a:t>, ...  [Luke 3:23b,31b, NIV]</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and Jesse the father of King David. </a:t>
            </a:r>
            <a:r>
              <a:rPr lang="en-US" sz="2000" dirty="0">
                <a:solidFill>
                  <a:srgbClr val="C00000"/>
                </a:solidFill>
                <a:latin typeface="Times New Roman" panose="02020603050405020304" pitchFamily="18" charset="0"/>
                <a:cs typeface="Times New Roman" panose="02020603050405020304" pitchFamily="18" charset="0"/>
              </a:rPr>
              <a:t>David was the father of Solomon</a:t>
            </a:r>
            <a:r>
              <a:rPr lang="en-US" sz="2000" dirty="0">
                <a:solidFill>
                  <a:srgbClr val="7030A0"/>
                </a:solidFill>
                <a:latin typeface="Times New Roman" panose="02020603050405020304" pitchFamily="18" charset="0"/>
                <a:cs typeface="Times New Roman" panose="02020603050405020304" pitchFamily="18" charset="0"/>
              </a:rPr>
              <a:t>... and Jacob the father of Joseph, the husband of Mary, and Mary was the mother of Jesus who is called the Messiah. [Matthew 1:6a,16, NIV]</a:t>
            </a:r>
          </a:p>
        </p:txBody>
      </p:sp>
    </p:spTree>
    <p:extLst>
      <p:ext uri="{BB962C8B-B14F-4D97-AF65-F5344CB8AC3E}">
        <p14:creationId xmlns:p14="http://schemas.microsoft.com/office/powerpoint/2010/main" val="4088478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636295"/>
          </a:xfrm>
        </p:spPr>
        <p:txBody>
          <a:bodyPr/>
          <a:lstStyle/>
          <a:p>
            <a:r>
              <a:rPr lang="en-US" sz="5400" b="1" dirty="0"/>
              <a:t>The Anti-Missionaries’ Arguments: Joseph’s Father</a:t>
            </a:r>
          </a:p>
        </p:txBody>
      </p:sp>
      <p:sp>
        <p:nvSpPr>
          <p:cNvPr id="3" name="Content Placeholder 2"/>
          <p:cNvSpPr>
            <a:spLocks noGrp="1"/>
          </p:cNvSpPr>
          <p:nvPr>
            <p:ph idx="1"/>
          </p:nvPr>
        </p:nvSpPr>
        <p:spPr>
          <a:xfrm>
            <a:off x="0" y="2255977"/>
            <a:ext cx="9144000" cy="2346046"/>
          </a:xfrm>
        </p:spPr>
        <p:txBody>
          <a:bodyPr/>
          <a:lstStyle/>
          <a:p>
            <a:pPr>
              <a:spcBef>
                <a:spcPct val="0"/>
              </a:spcBef>
              <a:spcAft>
                <a:spcPts val="600"/>
              </a:spcAft>
            </a:pPr>
            <a:r>
              <a:rPr lang="en-US" sz="2000" dirty="0">
                <a:latin typeface="Times New Roman" panose="02020603050405020304" pitchFamily="18" charset="0"/>
                <a:cs typeface="Times New Roman" panose="02020603050405020304" pitchFamily="18" charset="0"/>
              </a:rPr>
              <a:t>Matthew and Luke disagreed on the name of Joseph’s father.</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[Jesus] was the son, so it was thought, of </a:t>
            </a:r>
            <a:r>
              <a:rPr lang="en-US" sz="2000" dirty="0">
                <a:solidFill>
                  <a:srgbClr val="C00000"/>
                </a:solidFill>
                <a:latin typeface="Times New Roman" panose="02020603050405020304" pitchFamily="18" charset="0"/>
                <a:cs typeface="Times New Roman" panose="02020603050405020304" pitchFamily="18" charset="0"/>
              </a:rPr>
              <a:t>Joseph, the son of Heli</a:t>
            </a:r>
            <a:r>
              <a:rPr lang="en-US" sz="2000" dirty="0">
                <a:solidFill>
                  <a:srgbClr val="7030A0"/>
                </a:solidFill>
                <a:latin typeface="Times New Roman" panose="02020603050405020304" pitchFamily="18" charset="0"/>
                <a:cs typeface="Times New Roman" panose="02020603050405020304" pitchFamily="18" charset="0"/>
              </a:rPr>
              <a:t>, ... the son of Nathan, the son of David, ...  [Luke 3:23b,31b, NIV]</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and Jesse the father of King David. David was the father of Solomon... and </a:t>
            </a:r>
            <a:r>
              <a:rPr lang="en-US" sz="2000" dirty="0">
                <a:solidFill>
                  <a:srgbClr val="C00000"/>
                </a:solidFill>
                <a:latin typeface="Times New Roman" panose="02020603050405020304" pitchFamily="18" charset="0"/>
                <a:cs typeface="Times New Roman" panose="02020603050405020304" pitchFamily="18" charset="0"/>
              </a:rPr>
              <a:t>Jacob the father of Joseph</a:t>
            </a:r>
            <a:r>
              <a:rPr lang="en-US" sz="2000" dirty="0">
                <a:solidFill>
                  <a:srgbClr val="7030A0"/>
                </a:solidFill>
                <a:latin typeface="Times New Roman" panose="02020603050405020304" pitchFamily="18" charset="0"/>
                <a:cs typeface="Times New Roman" panose="02020603050405020304" pitchFamily="18" charset="0"/>
              </a:rPr>
              <a:t>, the husband of Mary, and Mary was the mother of Jesus who is called the Messiah. [Matthew 1:6a,16, NIV]</a:t>
            </a:r>
          </a:p>
        </p:txBody>
      </p:sp>
    </p:spTree>
    <p:extLst>
      <p:ext uri="{BB962C8B-B14F-4D97-AF65-F5344CB8AC3E}">
        <p14:creationId xmlns:p14="http://schemas.microsoft.com/office/powerpoint/2010/main" val="3525471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636295"/>
          </a:xfrm>
        </p:spPr>
        <p:txBody>
          <a:bodyPr/>
          <a:lstStyle/>
          <a:p>
            <a:r>
              <a:rPr lang="en-US" sz="5400" b="1" dirty="0"/>
              <a:t>The Anti-Missionaries’ Arguments: Hedging</a:t>
            </a:r>
          </a:p>
        </p:txBody>
      </p:sp>
      <p:sp>
        <p:nvSpPr>
          <p:cNvPr id="3" name="Content Placeholder 2"/>
          <p:cNvSpPr>
            <a:spLocks noGrp="1"/>
          </p:cNvSpPr>
          <p:nvPr>
            <p:ph idx="1"/>
          </p:nvPr>
        </p:nvSpPr>
        <p:spPr>
          <a:xfrm>
            <a:off x="0" y="2255977"/>
            <a:ext cx="9144000" cy="2346046"/>
          </a:xfrm>
        </p:spPr>
        <p:txBody>
          <a:bodyPr/>
          <a:lstStyle/>
          <a:p>
            <a:pPr>
              <a:spcBef>
                <a:spcPct val="0"/>
              </a:spcBef>
              <a:spcAft>
                <a:spcPts val="600"/>
              </a:spcAft>
            </a:pPr>
            <a:r>
              <a:rPr lang="en-US" sz="2000" dirty="0">
                <a:latin typeface="Times New Roman" panose="02020603050405020304" pitchFamily="18" charset="0"/>
                <a:cs typeface="Times New Roman" panose="02020603050405020304" pitchFamily="18" charset="0"/>
              </a:rPr>
              <a:t>Luke seems unsure that Jesus was the son of Joseph.</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[Jesus] was the son, </a:t>
            </a:r>
            <a:r>
              <a:rPr lang="en-US" sz="2000" dirty="0">
                <a:solidFill>
                  <a:srgbClr val="C00000"/>
                </a:solidFill>
                <a:latin typeface="Times New Roman" panose="02020603050405020304" pitchFamily="18" charset="0"/>
                <a:cs typeface="Times New Roman" panose="02020603050405020304" pitchFamily="18" charset="0"/>
              </a:rPr>
              <a:t>so it was thought</a:t>
            </a:r>
            <a:r>
              <a:rPr lang="en-US" sz="2000" dirty="0">
                <a:solidFill>
                  <a:srgbClr val="7030A0"/>
                </a:solidFill>
                <a:latin typeface="Times New Roman" panose="02020603050405020304" pitchFamily="18" charset="0"/>
                <a:cs typeface="Times New Roman" panose="02020603050405020304" pitchFamily="18" charset="0"/>
              </a:rPr>
              <a:t>, of Joseph, the son of Heli, ... the son of Nathan, the son of David, ...  [Luke 3:23b,31b, NIV]</a:t>
            </a:r>
          </a:p>
          <a:p>
            <a:pPr lvl="1">
              <a:spcAft>
                <a:spcPts val="600"/>
              </a:spcAft>
            </a:pPr>
            <a:r>
              <a:rPr lang="en-US" sz="2000" dirty="0">
                <a:solidFill>
                  <a:srgbClr val="7030A0"/>
                </a:solidFill>
                <a:latin typeface="Times New Roman" panose="02020603050405020304" pitchFamily="18" charset="0"/>
                <a:cs typeface="Times New Roman" panose="02020603050405020304" pitchFamily="18" charset="0"/>
              </a:rPr>
              <a:t>… and Jesse the father of King David. David was the father of Solomon... and Jacob the father of Joseph, the husband of Mary, and Mary was the mother of Jesus who is called the Messiah. [Matthew 1:6a,16, NIV]</a:t>
            </a:r>
          </a:p>
        </p:txBody>
      </p:sp>
    </p:spTree>
    <p:extLst>
      <p:ext uri="{BB962C8B-B14F-4D97-AF65-F5344CB8AC3E}">
        <p14:creationId xmlns:p14="http://schemas.microsoft.com/office/powerpoint/2010/main" val="39051122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32.3|7.7|4.8"/>
</p:tagLst>
</file>

<file path=ppt/tags/tag10.xml><?xml version="1.0" encoding="utf-8"?>
<p:tagLst xmlns:a="http://schemas.openxmlformats.org/drawingml/2006/main" xmlns:r="http://schemas.openxmlformats.org/officeDocument/2006/relationships" xmlns:p="http://schemas.openxmlformats.org/presentationml/2006/main">
  <p:tag name="TIMING" val="|29.5"/>
</p:tagLst>
</file>

<file path=ppt/tags/tag11.xml><?xml version="1.0" encoding="utf-8"?>
<p:tagLst xmlns:a="http://schemas.openxmlformats.org/drawingml/2006/main" xmlns:r="http://schemas.openxmlformats.org/officeDocument/2006/relationships" xmlns:p="http://schemas.openxmlformats.org/presentationml/2006/main">
  <p:tag name="TIMING" val="|27|23.8|2.4|2.7|5.6|5.1|8|9.4|3.8|17|5.2|4.7|4.3|13.8|8.9|10.3|5.2|6.3|3.9|7.3|1.7|1.6"/>
</p:tagLst>
</file>

<file path=ppt/tags/tag2.xml><?xml version="1.0" encoding="utf-8"?>
<p:tagLst xmlns:a="http://schemas.openxmlformats.org/drawingml/2006/main" xmlns:r="http://schemas.openxmlformats.org/officeDocument/2006/relationships" xmlns:p="http://schemas.openxmlformats.org/presentationml/2006/main">
  <p:tag name="TIMING" val="|17.2"/>
</p:tagLst>
</file>

<file path=ppt/tags/tag3.xml><?xml version="1.0" encoding="utf-8"?>
<p:tagLst xmlns:a="http://schemas.openxmlformats.org/drawingml/2006/main" xmlns:r="http://schemas.openxmlformats.org/officeDocument/2006/relationships" xmlns:p="http://schemas.openxmlformats.org/presentationml/2006/main">
  <p:tag name="TIMING" val="|2.8"/>
</p:tagLst>
</file>

<file path=ppt/tags/tag4.xml><?xml version="1.0" encoding="utf-8"?>
<p:tagLst xmlns:a="http://schemas.openxmlformats.org/drawingml/2006/main" xmlns:r="http://schemas.openxmlformats.org/officeDocument/2006/relationships" xmlns:p="http://schemas.openxmlformats.org/presentationml/2006/main">
  <p:tag name="TIMING" val="|2.8"/>
</p:tagLst>
</file>

<file path=ppt/tags/tag5.xml><?xml version="1.0" encoding="utf-8"?>
<p:tagLst xmlns:a="http://schemas.openxmlformats.org/drawingml/2006/main" xmlns:r="http://schemas.openxmlformats.org/officeDocument/2006/relationships" xmlns:p="http://schemas.openxmlformats.org/presentationml/2006/main">
  <p:tag name="TIMING" val="|25.7"/>
</p:tagLst>
</file>

<file path=ppt/tags/tag6.xml><?xml version="1.0" encoding="utf-8"?>
<p:tagLst xmlns:a="http://schemas.openxmlformats.org/drawingml/2006/main" xmlns:r="http://schemas.openxmlformats.org/officeDocument/2006/relationships" xmlns:p="http://schemas.openxmlformats.org/presentationml/2006/main">
  <p:tag name="TIMING" val="|28.7"/>
</p:tagLst>
</file>

<file path=ppt/tags/tag7.xml><?xml version="1.0" encoding="utf-8"?>
<p:tagLst xmlns:a="http://schemas.openxmlformats.org/drawingml/2006/main" xmlns:r="http://schemas.openxmlformats.org/officeDocument/2006/relationships" xmlns:p="http://schemas.openxmlformats.org/presentationml/2006/main">
  <p:tag name="TIMING" val="|5|8.3"/>
</p:tagLst>
</file>

<file path=ppt/tags/tag8.xml><?xml version="1.0" encoding="utf-8"?>
<p:tagLst xmlns:a="http://schemas.openxmlformats.org/drawingml/2006/main" xmlns:r="http://schemas.openxmlformats.org/officeDocument/2006/relationships" xmlns:p="http://schemas.openxmlformats.org/presentationml/2006/main">
  <p:tag name="TIMING" val="|6.2|18.6"/>
</p:tagLst>
</file>

<file path=ppt/tags/tag9.xml><?xml version="1.0" encoding="utf-8"?>
<p:tagLst xmlns:a="http://schemas.openxmlformats.org/drawingml/2006/main" xmlns:r="http://schemas.openxmlformats.org/officeDocument/2006/relationships" xmlns:p="http://schemas.openxmlformats.org/presentationml/2006/main">
  <p:tag name="TIMING" val="|19.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18100</TotalTime>
  <Words>2119</Words>
  <Application>Microsoft Office PowerPoint</Application>
  <PresentationFormat>On-screen Show (4:3)</PresentationFormat>
  <Paragraphs>474</Paragraphs>
  <Slides>29</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Aptos</vt:lpstr>
      <vt:lpstr>Arial</vt:lpstr>
      <vt:lpstr>Calibri</vt:lpstr>
      <vt:lpstr>Times New Roman</vt:lpstr>
      <vt:lpstr>Office Theme</vt:lpstr>
      <vt:lpstr>JEREMIAH 33:14-16</vt:lpstr>
      <vt:lpstr>Jeremiah 33:14-16</vt:lpstr>
      <vt:lpstr>The Missionaries’ Claim</vt:lpstr>
      <vt:lpstr>The Anti-Missionaries’ Arguments: King David</vt:lpstr>
      <vt:lpstr>The Anti-Missionaries’ Arguments: Jesus’ Father</vt:lpstr>
      <vt:lpstr>The Anti-Missionaries’ Arguments: Mary</vt:lpstr>
      <vt:lpstr>The Anti-Missionaries’ Arguments: David’s Sons</vt:lpstr>
      <vt:lpstr>The Anti-Missionaries’ Arguments: Joseph’s Father</vt:lpstr>
      <vt:lpstr>The Anti-Missionaries’ Arguments: Hedging</vt:lpstr>
      <vt:lpstr>Contradictory Genealogies</vt:lpstr>
      <vt:lpstr>The Anti-Missionaries’ Arguments: Cainan</vt:lpstr>
      <vt:lpstr>Contradictory Genealogies</vt:lpstr>
      <vt:lpstr>Contradictory Genealogies</vt:lpstr>
      <vt:lpstr>Contradictory Genealogies</vt:lpstr>
      <vt:lpstr>The Anti-Missionaries’ Argument: Nathan</vt:lpstr>
      <vt:lpstr>Contradictory Genealogies: Joseph’s Father</vt:lpstr>
      <vt:lpstr>Contradictory Genealogies: Joseph’s Father</vt:lpstr>
      <vt:lpstr>Contradictory Genealogies: Jesus’ Parent</vt:lpstr>
      <vt:lpstr>Contradictory Genealogies: Matthew’s Choice</vt:lpstr>
      <vt:lpstr>Contradictory Genealogies: Matthew’s Choice</vt:lpstr>
      <vt:lpstr>The Anti-Missionaries’ Argument: Jesus’ Parents</vt:lpstr>
      <vt:lpstr>The Missionaries’ Rebuttal: Jesus’ Parents</vt:lpstr>
      <vt:lpstr>The Missionaries’ Rebuttal: Telescoping</vt:lpstr>
      <vt:lpstr>Telescoping</vt:lpstr>
      <vt:lpstr>Telescoping</vt:lpstr>
      <vt:lpstr>Levirate Marriage</vt:lpstr>
      <vt:lpstr>The Missionaries’ Rebuttal: Cainan</vt:lpstr>
      <vt:lpstr>Solomon and Nathan</vt:lpstr>
      <vt:lpstr>In 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Ken Samuel</cp:lastModifiedBy>
  <cp:revision>809</cp:revision>
  <dcterms:created xsi:type="dcterms:W3CDTF">2009-09-15T09:09:42Z</dcterms:created>
  <dcterms:modified xsi:type="dcterms:W3CDTF">2024-08-22T11:14:27Z</dcterms:modified>
</cp:coreProperties>
</file>