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6.xml" ContentType="application/vnd.openxmlformats-officedocument.presentationml.tags+xml"/>
  <Override PartName="/ppt/notesSlides/notesSlide20.xml" ContentType="application/vnd.openxmlformats-officedocument.presentationml.notesSlide+xml"/>
  <Override PartName="/ppt/tags/tag17.xml" ContentType="application/vnd.openxmlformats-officedocument.presentationml.tags+xml"/>
  <Override PartName="/ppt/notesSlides/notesSlide21.xml" ContentType="application/vnd.openxmlformats-officedocument.presentationml.notesSlide+xml"/>
  <Override PartName="/ppt/tags/tag18.xml" ContentType="application/vnd.openxmlformats-officedocument.presentationml.tags+xml"/>
  <Override PartName="/ppt/notesSlides/notesSlide22.xml" ContentType="application/vnd.openxmlformats-officedocument.presentationml.notesSlide+xml"/>
  <Override PartName="/ppt/tags/tag19.xml" ContentType="application/vnd.openxmlformats-officedocument.presentationml.tags+xml"/>
  <Override PartName="/ppt/notesSlides/notesSlide23.xml" ContentType="application/vnd.openxmlformats-officedocument.presentationml.notesSlide+xml"/>
  <Override PartName="/ppt/tags/tag20.xml" ContentType="application/vnd.openxmlformats-officedocument.presentationml.tags+xml"/>
  <Override PartName="/ppt/notesSlides/notesSlide24.xml" ContentType="application/vnd.openxmlformats-officedocument.presentationml.notesSlide+xml"/>
  <Override PartName="/ppt/tags/tag21.xml" ContentType="application/vnd.openxmlformats-officedocument.presentationml.tags+xml"/>
  <Override PartName="/ppt/notesSlides/notesSlide25.xml" ContentType="application/vnd.openxmlformats-officedocument.presentationml.notesSlide+xml"/>
  <Override PartName="/ppt/tags/tag22.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23.xml" ContentType="application/vnd.openxmlformats-officedocument.presentationml.tags+xml"/>
  <Override PartName="/ppt/notesSlides/notesSlide28.xml" ContentType="application/vnd.openxmlformats-officedocument.presentationml.notesSlide+xml"/>
  <Override PartName="/ppt/tags/tag24.xml" ContentType="application/vnd.openxmlformats-officedocument.presentationml.tags+xml"/>
  <Override PartName="/ppt/notesSlides/notesSlide29.xml" ContentType="application/vnd.openxmlformats-officedocument.presentationml.notesSlide+xml"/>
  <Override PartName="/ppt/tags/tag25.xml" ContentType="application/vnd.openxmlformats-officedocument.presentationml.tags+xml"/>
  <Override PartName="/ppt/notesSlides/notesSlide30.xml" ContentType="application/vnd.openxmlformats-officedocument.presentationml.notesSlide+xml"/>
  <Override PartName="/ppt/tags/tag26.xml" ContentType="application/vnd.openxmlformats-officedocument.presentationml.tags+xml"/>
  <Override PartName="/ppt/notesSlides/notesSlide31.xml" ContentType="application/vnd.openxmlformats-officedocument.presentationml.notesSlide+xml"/>
  <Override PartName="/ppt/tags/tag27.xml" ContentType="application/vnd.openxmlformats-officedocument.presentationml.tags+xml"/>
  <Override PartName="/ppt/notesSlides/notesSlide32.xml" ContentType="application/vnd.openxmlformats-officedocument.presentationml.notesSlide+xml"/>
  <Override PartName="/ppt/tags/tag28.xml" ContentType="application/vnd.openxmlformats-officedocument.presentationml.tag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4" r:id="rId2"/>
    <p:sldId id="358" r:id="rId3"/>
    <p:sldId id="351" r:id="rId4"/>
    <p:sldId id="274" r:id="rId5"/>
    <p:sldId id="373" r:id="rId6"/>
    <p:sldId id="340" r:id="rId7"/>
    <p:sldId id="377" r:id="rId8"/>
    <p:sldId id="339" r:id="rId9"/>
    <p:sldId id="379" r:id="rId10"/>
    <p:sldId id="348" r:id="rId11"/>
    <p:sldId id="376" r:id="rId12"/>
    <p:sldId id="374" r:id="rId13"/>
    <p:sldId id="378" r:id="rId14"/>
    <p:sldId id="375" r:id="rId15"/>
    <p:sldId id="380" r:id="rId16"/>
    <p:sldId id="350" r:id="rId17"/>
    <p:sldId id="352" r:id="rId18"/>
    <p:sldId id="297" r:id="rId19"/>
    <p:sldId id="341" r:id="rId20"/>
    <p:sldId id="342" r:id="rId21"/>
    <p:sldId id="345" r:id="rId22"/>
    <p:sldId id="343" r:id="rId23"/>
    <p:sldId id="346" r:id="rId24"/>
    <p:sldId id="353" r:id="rId25"/>
    <p:sldId id="321" r:id="rId26"/>
    <p:sldId id="347" r:id="rId27"/>
    <p:sldId id="360" r:id="rId28"/>
    <p:sldId id="365" r:id="rId29"/>
    <p:sldId id="366" r:id="rId30"/>
    <p:sldId id="367" r:id="rId31"/>
    <p:sldId id="355" r:id="rId32"/>
    <p:sldId id="357" r:id="rId33"/>
    <p:sldId id="364" r:id="rId34"/>
    <p:sldId id="312"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689" autoAdjust="0"/>
  </p:normalViewPr>
  <p:slideViewPr>
    <p:cSldViewPr snapToGrid="0">
      <p:cViewPr varScale="1">
        <p:scale>
          <a:sx n="87" d="100"/>
          <a:sy n="87" d="100"/>
        </p:scale>
        <p:origin x="1253" y="77"/>
      </p:cViewPr>
      <p:guideLst>
        <p:guide orient="horz" pos="2160"/>
        <p:guide pos="2880"/>
      </p:guideLst>
    </p:cSldViewPr>
  </p:slideViewPr>
  <p:outlineViewPr>
    <p:cViewPr>
      <p:scale>
        <a:sx n="33" d="100"/>
        <a:sy n="33" d="100"/>
      </p:scale>
      <p:origin x="0" y="-3985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8/29/2024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10</a:t>
            </a:fld>
            <a:endParaRPr lang="en-US" dirty="0"/>
          </a:p>
        </p:txBody>
      </p:sp>
    </p:spTree>
    <p:extLst>
      <p:ext uri="{BB962C8B-B14F-4D97-AF65-F5344CB8AC3E}">
        <p14:creationId xmlns:p14="http://schemas.microsoft.com/office/powerpoint/2010/main" val="1083511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11</a:t>
            </a:fld>
            <a:endParaRPr lang="en-US" dirty="0"/>
          </a:p>
        </p:txBody>
      </p:sp>
    </p:spTree>
    <p:extLst>
      <p:ext uri="{BB962C8B-B14F-4D97-AF65-F5344CB8AC3E}">
        <p14:creationId xmlns:p14="http://schemas.microsoft.com/office/powerpoint/2010/main" val="217445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12</a:t>
            </a:fld>
            <a:endParaRPr lang="en-US" dirty="0"/>
          </a:p>
        </p:txBody>
      </p:sp>
    </p:spTree>
    <p:extLst>
      <p:ext uri="{BB962C8B-B14F-4D97-AF65-F5344CB8AC3E}">
        <p14:creationId xmlns:p14="http://schemas.microsoft.com/office/powerpoint/2010/main" val="83273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13</a:t>
            </a:fld>
            <a:endParaRPr lang="en-US" dirty="0"/>
          </a:p>
        </p:txBody>
      </p:sp>
    </p:spTree>
    <p:extLst>
      <p:ext uri="{BB962C8B-B14F-4D97-AF65-F5344CB8AC3E}">
        <p14:creationId xmlns:p14="http://schemas.microsoft.com/office/powerpoint/2010/main" val="3338478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14</a:t>
            </a:fld>
            <a:endParaRPr lang="en-US" dirty="0"/>
          </a:p>
        </p:txBody>
      </p:sp>
    </p:spTree>
    <p:extLst>
      <p:ext uri="{BB962C8B-B14F-4D97-AF65-F5344CB8AC3E}">
        <p14:creationId xmlns:p14="http://schemas.microsoft.com/office/powerpoint/2010/main" val="3328777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15</a:t>
            </a:fld>
            <a:endParaRPr lang="en-US" dirty="0"/>
          </a:p>
        </p:txBody>
      </p:sp>
    </p:spTree>
    <p:extLst>
      <p:ext uri="{BB962C8B-B14F-4D97-AF65-F5344CB8AC3E}">
        <p14:creationId xmlns:p14="http://schemas.microsoft.com/office/powerpoint/2010/main" val="2401360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16</a:t>
            </a:fld>
            <a:endParaRPr lang="en-US" dirty="0"/>
          </a:p>
        </p:txBody>
      </p:sp>
    </p:spTree>
    <p:extLst>
      <p:ext uri="{BB962C8B-B14F-4D97-AF65-F5344CB8AC3E}">
        <p14:creationId xmlns:p14="http://schemas.microsoft.com/office/powerpoint/2010/main" val="4024465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17</a:t>
            </a:fld>
            <a:endParaRPr lang="en-US" dirty="0"/>
          </a:p>
        </p:txBody>
      </p:sp>
    </p:spTree>
    <p:extLst>
      <p:ext uri="{BB962C8B-B14F-4D97-AF65-F5344CB8AC3E}">
        <p14:creationId xmlns:p14="http://schemas.microsoft.com/office/powerpoint/2010/main" val="1997247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19</a:t>
            </a:fld>
            <a:endParaRPr lang="en-US" dirty="0"/>
          </a:p>
        </p:txBody>
      </p:sp>
    </p:spTree>
    <p:extLst>
      <p:ext uri="{BB962C8B-B14F-4D97-AF65-F5344CB8AC3E}">
        <p14:creationId xmlns:p14="http://schemas.microsoft.com/office/powerpoint/2010/main" val="408735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a:t>
            </a:fld>
            <a:endParaRPr lang="en-US" dirty="0"/>
          </a:p>
        </p:txBody>
      </p:sp>
    </p:spTree>
    <p:extLst>
      <p:ext uri="{BB962C8B-B14F-4D97-AF65-F5344CB8AC3E}">
        <p14:creationId xmlns:p14="http://schemas.microsoft.com/office/powerpoint/2010/main" val="593655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20</a:t>
            </a:fld>
            <a:endParaRPr lang="en-US" dirty="0"/>
          </a:p>
        </p:txBody>
      </p:sp>
    </p:spTree>
    <p:extLst>
      <p:ext uri="{BB962C8B-B14F-4D97-AF65-F5344CB8AC3E}">
        <p14:creationId xmlns:p14="http://schemas.microsoft.com/office/powerpoint/2010/main" val="4077491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21</a:t>
            </a:fld>
            <a:endParaRPr lang="en-US" dirty="0"/>
          </a:p>
        </p:txBody>
      </p:sp>
    </p:spTree>
    <p:extLst>
      <p:ext uri="{BB962C8B-B14F-4D97-AF65-F5344CB8AC3E}">
        <p14:creationId xmlns:p14="http://schemas.microsoft.com/office/powerpoint/2010/main" val="3896604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22</a:t>
            </a:fld>
            <a:endParaRPr lang="en-US" dirty="0"/>
          </a:p>
        </p:txBody>
      </p:sp>
    </p:spTree>
    <p:extLst>
      <p:ext uri="{BB962C8B-B14F-4D97-AF65-F5344CB8AC3E}">
        <p14:creationId xmlns:p14="http://schemas.microsoft.com/office/powerpoint/2010/main" val="3981189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23</a:t>
            </a:fld>
            <a:endParaRPr lang="en-US" dirty="0"/>
          </a:p>
        </p:txBody>
      </p:sp>
    </p:spTree>
    <p:extLst>
      <p:ext uri="{BB962C8B-B14F-4D97-AF65-F5344CB8AC3E}">
        <p14:creationId xmlns:p14="http://schemas.microsoft.com/office/powerpoint/2010/main" val="35333858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24</a:t>
            </a:fld>
            <a:endParaRPr lang="en-US" dirty="0"/>
          </a:p>
        </p:txBody>
      </p:sp>
    </p:spTree>
    <p:extLst>
      <p:ext uri="{BB962C8B-B14F-4D97-AF65-F5344CB8AC3E}">
        <p14:creationId xmlns:p14="http://schemas.microsoft.com/office/powerpoint/2010/main" val="14731720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26</a:t>
            </a:fld>
            <a:endParaRPr lang="en-US" dirty="0"/>
          </a:p>
        </p:txBody>
      </p:sp>
    </p:spTree>
    <p:extLst>
      <p:ext uri="{BB962C8B-B14F-4D97-AF65-F5344CB8AC3E}">
        <p14:creationId xmlns:p14="http://schemas.microsoft.com/office/powerpoint/2010/main" val="41092072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27</a:t>
            </a:fld>
            <a:endParaRPr lang="en-US" dirty="0"/>
          </a:p>
        </p:txBody>
      </p:sp>
    </p:spTree>
    <p:extLst>
      <p:ext uri="{BB962C8B-B14F-4D97-AF65-F5344CB8AC3E}">
        <p14:creationId xmlns:p14="http://schemas.microsoft.com/office/powerpoint/2010/main" val="2425521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28</a:t>
            </a:fld>
            <a:endParaRPr lang="en-US" dirty="0"/>
          </a:p>
        </p:txBody>
      </p:sp>
    </p:spTree>
    <p:extLst>
      <p:ext uri="{BB962C8B-B14F-4D97-AF65-F5344CB8AC3E}">
        <p14:creationId xmlns:p14="http://schemas.microsoft.com/office/powerpoint/2010/main" val="30584973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29</a:t>
            </a:fld>
            <a:endParaRPr lang="en-US" dirty="0"/>
          </a:p>
        </p:txBody>
      </p:sp>
    </p:spTree>
    <p:extLst>
      <p:ext uri="{BB962C8B-B14F-4D97-AF65-F5344CB8AC3E}">
        <p14:creationId xmlns:p14="http://schemas.microsoft.com/office/powerpoint/2010/main" val="200883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a:t>
            </a:fld>
            <a:endParaRPr lang="en-US" dirty="0"/>
          </a:p>
        </p:txBody>
      </p:sp>
    </p:spTree>
    <p:extLst>
      <p:ext uri="{BB962C8B-B14F-4D97-AF65-F5344CB8AC3E}">
        <p14:creationId xmlns:p14="http://schemas.microsoft.com/office/powerpoint/2010/main" val="6695729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30</a:t>
            </a:fld>
            <a:endParaRPr lang="en-US" dirty="0"/>
          </a:p>
        </p:txBody>
      </p:sp>
    </p:spTree>
    <p:extLst>
      <p:ext uri="{BB962C8B-B14F-4D97-AF65-F5344CB8AC3E}">
        <p14:creationId xmlns:p14="http://schemas.microsoft.com/office/powerpoint/2010/main" val="1688823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31</a:t>
            </a:fld>
            <a:endParaRPr lang="en-US" dirty="0"/>
          </a:p>
        </p:txBody>
      </p:sp>
    </p:spTree>
    <p:extLst>
      <p:ext uri="{BB962C8B-B14F-4D97-AF65-F5344CB8AC3E}">
        <p14:creationId xmlns:p14="http://schemas.microsoft.com/office/powerpoint/2010/main" val="19696906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33</a:t>
            </a:fld>
            <a:endParaRPr lang="en-US" dirty="0"/>
          </a:p>
        </p:txBody>
      </p:sp>
    </p:spTree>
    <p:extLst>
      <p:ext uri="{BB962C8B-B14F-4D97-AF65-F5344CB8AC3E}">
        <p14:creationId xmlns:p14="http://schemas.microsoft.com/office/powerpoint/2010/main" val="1863089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5</a:t>
            </a:fld>
            <a:endParaRPr lang="en-US" dirty="0"/>
          </a:p>
        </p:txBody>
      </p:sp>
    </p:spTree>
    <p:extLst>
      <p:ext uri="{BB962C8B-B14F-4D97-AF65-F5344CB8AC3E}">
        <p14:creationId xmlns:p14="http://schemas.microsoft.com/office/powerpoint/2010/main" val="2815596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6</a:t>
            </a:fld>
            <a:endParaRPr lang="en-US" dirty="0"/>
          </a:p>
        </p:txBody>
      </p:sp>
    </p:spTree>
    <p:extLst>
      <p:ext uri="{BB962C8B-B14F-4D97-AF65-F5344CB8AC3E}">
        <p14:creationId xmlns:p14="http://schemas.microsoft.com/office/powerpoint/2010/main" val="4101772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7</a:t>
            </a:fld>
            <a:endParaRPr lang="en-US" dirty="0"/>
          </a:p>
        </p:txBody>
      </p:sp>
    </p:spTree>
    <p:extLst>
      <p:ext uri="{BB962C8B-B14F-4D97-AF65-F5344CB8AC3E}">
        <p14:creationId xmlns:p14="http://schemas.microsoft.com/office/powerpoint/2010/main" val="2892400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8</a:t>
            </a:fld>
            <a:endParaRPr lang="en-US" dirty="0"/>
          </a:p>
        </p:txBody>
      </p:sp>
    </p:spTree>
    <p:extLst>
      <p:ext uri="{BB962C8B-B14F-4D97-AF65-F5344CB8AC3E}">
        <p14:creationId xmlns:p14="http://schemas.microsoft.com/office/powerpoint/2010/main" val="2670598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9</a:t>
            </a:fld>
            <a:endParaRPr lang="en-US" dirty="0"/>
          </a:p>
        </p:txBody>
      </p:sp>
    </p:spTree>
    <p:extLst>
      <p:ext uri="{BB962C8B-B14F-4D97-AF65-F5344CB8AC3E}">
        <p14:creationId xmlns:p14="http://schemas.microsoft.com/office/powerpoint/2010/main" val="2023109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8/29/2024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8/29/2024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8/29/2024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8/29/2024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8/29/2024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8/29/2024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8/29/2024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8/29/2024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8/29/2024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8/29/2024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8/29/2024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8/29/2024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www.newtestamentchristians.com/bible-study-resources/351-old-testament-prophecies-fulfilled-in-jesus-christ/"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0" y="-22225"/>
            <a:ext cx="9144000" cy="1470025"/>
          </a:xfrm>
        </p:spPr>
        <p:txBody>
          <a:bodyPr/>
          <a:lstStyle/>
          <a:p>
            <a:r>
              <a:rPr lang="en-US" sz="6600" dirty="0"/>
              <a:t>DEUTERONOMY 18:15-19</a:t>
            </a:r>
          </a:p>
        </p:txBody>
      </p:sp>
      <p:pic>
        <p:nvPicPr>
          <p:cNvPr id="3" name="Picture 2" descr="Parting_of_the_Red_Sea.jpg"/>
          <p:cNvPicPr>
            <a:picLocks noChangeAspect="1"/>
          </p:cNvPicPr>
          <p:nvPr/>
        </p:nvPicPr>
        <p:blipFill>
          <a:blip r:embed="rId3" cstate="print"/>
          <a:stretch>
            <a:fillRect/>
          </a:stretch>
        </p:blipFill>
        <p:spPr>
          <a:xfrm>
            <a:off x="1652588" y="1533525"/>
            <a:ext cx="5838825" cy="45624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5" name="Table 4">
            <a:extLst>
              <a:ext uri="{FF2B5EF4-FFF2-40B4-BE49-F238E27FC236}">
                <a16:creationId xmlns:a16="http://schemas.microsoft.com/office/drawing/2014/main" id="{E7F8BA72-3E89-5BD6-05BC-67CFF15E55CB}"/>
              </a:ext>
            </a:extLst>
          </p:cNvPr>
          <p:cNvGraphicFramePr>
            <a:graphicFrameLocks noGrp="1"/>
          </p:cNvGraphicFramePr>
          <p:nvPr>
            <p:extLst>
              <p:ext uri="{D42A27DB-BD31-4B8C-83A1-F6EECF244321}">
                <p14:modId xmlns:p14="http://schemas.microsoft.com/office/powerpoint/2010/main" val="1891002422"/>
              </p:ext>
            </p:extLst>
          </p:nvPr>
        </p:nvGraphicFramePr>
        <p:xfrm>
          <a:off x="76199" y="995093"/>
          <a:ext cx="8991601" cy="531368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13. Both made prophecies that were fulfilled.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rowSpan="3">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Pharaoh summoned Moses and Aaron and said, “Pray to the Lord to take the frogs away from me and my people, and I will let your people go to offer sacrifices to the Lord...” Moses replied, “It will be as you say, so that you may know there is no one like the Lord our God.” [Exodus 8,10b-11,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answered, “As soon as I leave you, I will pray to the Lord, and tomorrow the flies will leave Pharaoh and his officials and his people.” [Exodus 8:29,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replied, “When I have gone out of the city, I will spread out my hands in prayer to the Lord. The thunder will stop and there will be no more hail, so you may know that the earth is the Lord’s.” [Exodus 9:29,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7280281"/>
                  </a:ext>
                </a:extLst>
              </a:tr>
              <a:tr h="370840">
                <a:tc rowSpan="3">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From that time on Jesus began to explain to his disciples that he must go to Jerusalem and suffer many things at the hands of the elders, the chief priests and the teachers of the law, and that he must be killed and on the third day be raised to life. [</a:t>
                      </a:r>
                      <a:r>
                        <a:rPr lang="fr-FR" sz="1800" dirty="0">
                          <a:solidFill>
                            <a:srgbClr val="7030A0"/>
                          </a:solidFill>
                          <a:latin typeface="Times New Roman" panose="02020603050405020304" pitchFamily="18" charset="0"/>
                          <a:cs typeface="Times New Roman" panose="02020603050405020304" pitchFamily="18" charset="0"/>
                        </a:rPr>
                        <a:t>Matthew 16:21,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10232473"/>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“But you will receive power when the Holy Spirit comes on you.” [Acts 1:8a,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1916763"/>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“Truly I tell you,” Jesus answered, “this very night, before the rooster crows, you will disown me three times.” [</a:t>
                      </a:r>
                      <a:r>
                        <a:rPr lang="fr-FR" sz="1800" dirty="0">
                          <a:solidFill>
                            <a:srgbClr val="7030A0"/>
                          </a:solidFill>
                          <a:latin typeface="Times New Roman" panose="02020603050405020304" pitchFamily="18" charset="0"/>
                          <a:cs typeface="Times New Roman" panose="02020603050405020304" pitchFamily="18" charset="0"/>
                        </a:rPr>
                        <a:t>Matthew 26:34</a:t>
                      </a:r>
                      <a:r>
                        <a:rPr lang="en-US" sz="1800" dirty="0">
                          <a:solidFill>
                            <a:srgbClr val="7030A0"/>
                          </a:solidFill>
                          <a:latin typeface="Times New Roman" panose="02020603050405020304" pitchFamily="18" charset="0"/>
                          <a:cs typeface="Times New Roman" panose="02020603050405020304" pitchFamily="18" charset="0"/>
                        </a:rPr>
                        <a:t>,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64030608"/>
                  </a:ext>
                </a:extLst>
              </a:tr>
            </a:tbl>
          </a:graphicData>
        </a:graphic>
      </p:graphicFrame>
    </p:spTree>
    <p:extLst>
      <p:ext uri="{BB962C8B-B14F-4D97-AF65-F5344CB8AC3E}">
        <p14:creationId xmlns:p14="http://schemas.microsoft.com/office/powerpoint/2010/main" val="416826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9" name="Table 8">
            <a:extLst>
              <a:ext uri="{FF2B5EF4-FFF2-40B4-BE49-F238E27FC236}">
                <a16:creationId xmlns:a16="http://schemas.microsoft.com/office/drawing/2014/main" id="{15EF774E-78D1-E9F5-DD4D-C2CD5F287391}"/>
              </a:ext>
            </a:extLst>
          </p:cNvPr>
          <p:cNvGraphicFramePr>
            <a:graphicFrameLocks noGrp="1"/>
          </p:cNvGraphicFramePr>
          <p:nvPr>
            <p:extLst>
              <p:ext uri="{D42A27DB-BD31-4B8C-83A1-F6EECF244321}">
                <p14:modId xmlns:p14="http://schemas.microsoft.com/office/powerpoint/2010/main" val="1151392965"/>
              </p:ext>
            </p:extLst>
          </p:nvPr>
        </p:nvGraphicFramePr>
        <p:xfrm>
          <a:off x="76200" y="912837"/>
          <a:ext cx="8991601" cy="193040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14. Both were rejected by Jews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All the Israelites grumbled against Moses and Aaron, and the whole assembly said to them, “... Wouldn’t it be better for us to go back to Egypt?” And they said to each other, “We should choose a leader and go back to Egypt.” [Numbers 14:2a,3b-4,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is ‘the stone you builders rejected...’” [Acts 4:11a,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3" name="Table 2">
            <a:extLst>
              <a:ext uri="{FF2B5EF4-FFF2-40B4-BE49-F238E27FC236}">
                <a16:creationId xmlns:a16="http://schemas.microsoft.com/office/drawing/2014/main" id="{A8E1DBB9-6AF9-BB05-1A3F-4EE4F13BE98E}"/>
              </a:ext>
            </a:extLst>
          </p:cNvPr>
          <p:cNvGraphicFramePr>
            <a:graphicFrameLocks noGrp="1"/>
          </p:cNvGraphicFramePr>
          <p:nvPr>
            <p:extLst>
              <p:ext uri="{D42A27DB-BD31-4B8C-83A1-F6EECF244321}">
                <p14:modId xmlns:p14="http://schemas.microsoft.com/office/powerpoint/2010/main" val="3251174735"/>
              </p:ext>
            </p:extLst>
          </p:nvPr>
        </p:nvGraphicFramePr>
        <p:xfrm>
          <a:off x="76200" y="2994074"/>
          <a:ext cx="8991601" cy="138176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sz="1800" dirty="0">
                          <a:solidFill>
                            <a:srgbClr val="C00000"/>
                          </a:solidFill>
                          <a:latin typeface="Times New Roman" panose="02020603050405020304" pitchFamily="18" charset="0"/>
                          <a:cs typeface="Times New Roman" panose="02020603050405020304" pitchFamily="18" charset="0"/>
                        </a:rPr>
                        <a:t>15. Both were criticized by their own families.</a:t>
                      </a:r>
                      <a:endParaRPr lang="en-US" dirty="0">
                        <a:solidFill>
                          <a:srgbClr val="C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Miriam and Aaron began to talk against Moses... [Numbers 12:1a,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When [Jesus’] family heard about this, they went to take charge of him, for they said, “He is out of his mind.” [Mark 3:21,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4" name="Table 3">
            <a:extLst>
              <a:ext uri="{FF2B5EF4-FFF2-40B4-BE49-F238E27FC236}">
                <a16:creationId xmlns:a16="http://schemas.microsoft.com/office/drawing/2014/main" id="{7F28EB16-EF59-5961-01DC-CA1FBE1EA7F6}"/>
              </a:ext>
            </a:extLst>
          </p:cNvPr>
          <p:cNvGraphicFramePr>
            <a:graphicFrameLocks noGrp="1"/>
          </p:cNvGraphicFramePr>
          <p:nvPr>
            <p:extLst>
              <p:ext uri="{D42A27DB-BD31-4B8C-83A1-F6EECF244321}">
                <p14:modId xmlns:p14="http://schemas.microsoft.com/office/powerpoint/2010/main" val="1023039791"/>
              </p:ext>
            </p:extLst>
          </p:nvPr>
        </p:nvGraphicFramePr>
        <p:xfrm>
          <a:off x="76200" y="4526671"/>
          <a:ext cx="8991600" cy="1695695"/>
        </p:xfrm>
        <a:graphic>
          <a:graphicData uri="http://schemas.openxmlformats.org/drawingml/2006/table">
            <a:tbl>
              <a:tblPr>
                <a:tableStyleId>{00A15C55-8517-42AA-B614-E9B94910E393}</a:tableStyleId>
              </a:tblPr>
              <a:tblGrid>
                <a:gridCol w="921214">
                  <a:extLst>
                    <a:ext uri="{9D8B030D-6E8A-4147-A177-3AD203B41FA5}">
                      <a16:colId xmlns:a16="http://schemas.microsoft.com/office/drawing/2014/main" val="1814755497"/>
                    </a:ext>
                  </a:extLst>
                </a:gridCol>
                <a:gridCol w="8070386">
                  <a:extLst>
                    <a:ext uri="{9D8B030D-6E8A-4147-A177-3AD203B41FA5}">
                      <a16:colId xmlns:a16="http://schemas.microsoft.com/office/drawing/2014/main" val="4096991627"/>
                    </a:ext>
                  </a:extLst>
                </a:gridCol>
              </a:tblGrid>
              <a:tr h="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16. Both gave up great lives.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544247">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By faith Moses, when he had grown up, refused to be known as the son of Pharaoh’s daughter... By faith he left Egypt... [Hebrews 11:24,27a,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689855">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made himself nothing by taking the very nature of a servant, being made in human likeness. [Philippians 2:5b-7,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288348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19" name="Table 18">
            <a:extLst>
              <a:ext uri="{FF2B5EF4-FFF2-40B4-BE49-F238E27FC236}">
                <a16:creationId xmlns:a16="http://schemas.microsoft.com/office/drawing/2014/main" id="{D9E47EBD-B5A3-57E5-D79A-DAAA82A25746}"/>
              </a:ext>
            </a:extLst>
          </p:cNvPr>
          <p:cNvGraphicFramePr>
            <a:graphicFrameLocks noGrp="1"/>
          </p:cNvGraphicFramePr>
          <p:nvPr>
            <p:extLst>
              <p:ext uri="{D42A27DB-BD31-4B8C-83A1-F6EECF244321}">
                <p14:modId xmlns:p14="http://schemas.microsoft.com/office/powerpoint/2010/main" val="2522148892"/>
              </p:ext>
            </p:extLst>
          </p:nvPr>
        </p:nvGraphicFramePr>
        <p:xfrm>
          <a:off x="76200" y="912837"/>
          <a:ext cx="8991601" cy="274828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17. </a:t>
                      </a:r>
                      <a:r>
                        <a:rPr lang="en-US" dirty="0">
                          <a:solidFill>
                            <a:srgbClr val="C00000"/>
                          </a:solidFill>
                          <a:latin typeface="Times New Roman" panose="02020603050405020304" pitchFamily="18" charset="0"/>
                          <a:cs typeface="Times New Roman" panose="02020603050405020304" pitchFamily="18" charset="0"/>
                        </a:rPr>
                        <a:t>Both miraculously provided people with food.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also said, “You will know that it was the Lord when he gives you meat to eat in the evening...” That evening quail came and covered the camp... [Exodus 16:8a,13a,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And [Jesus] directed the people to sit down on the grass. Taking the five loaves and the two fish and looking up to heaven, he gave thanks and broke the loaves... They all ate and were satisfied, and the disciples picked up twelve basketfuls of broken pieces that were left over. The number of those who ate was about five thousand men, besides women and children. [Matthew 14:19a,20-21,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5" name="Table 4">
            <a:extLst>
              <a:ext uri="{FF2B5EF4-FFF2-40B4-BE49-F238E27FC236}">
                <a16:creationId xmlns:a16="http://schemas.microsoft.com/office/drawing/2014/main" id="{CED2077B-4F3E-33B4-1253-23C3BFD6B567}"/>
              </a:ext>
            </a:extLst>
          </p:cNvPr>
          <p:cNvGraphicFramePr>
            <a:graphicFrameLocks noGrp="1"/>
          </p:cNvGraphicFramePr>
          <p:nvPr>
            <p:extLst>
              <p:ext uri="{D42A27DB-BD31-4B8C-83A1-F6EECF244321}">
                <p14:modId xmlns:p14="http://schemas.microsoft.com/office/powerpoint/2010/main" val="3482763335"/>
              </p:ext>
            </p:extLst>
          </p:nvPr>
        </p:nvGraphicFramePr>
        <p:xfrm>
          <a:off x="76200" y="3811954"/>
          <a:ext cx="8991601" cy="219964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18. </a:t>
                      </a:r>
                      <a:r>
                        <a:rPr lang="en-US" dirty="0">
                          <a:solidFill>
                            <a:srgbClr val="C00000"/>
                          </a:solidFill>
                          <a:latin typeface="Times New Roman" panose="02020603050405020304" pitchFamily="18" charset="0"/>
                          <a:cs typeface="Times New Roman" panose="02020603050405020304" pitchFamily="18" charset="0"/>
                        </a:rPr>
                        <a:t>Both made gentiles believers.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Now Jethro [was] the priest of Midian... He said, “Praise be to the Lord, who rescued you from the hand of the Egyptians and of Pharaoh, and who rescued the people from the hand of the Egyptians. Now I know that the Lord is greater than all other gods, for he did this to those who had treated Israel arrogantly.” [Exodus 18:1a,10-11,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 [Ethiopian] eunuch said, “Look, here is water. What can stand in the way of my being baptized?” [Acts 8:36b,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339683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10" name="Table 9">
            <a:extLst>
              <a:ext uri="{FF2B5EF4-FFF2-40B4-BE49-F238E27FC236}">
                <a16:creationId xmlns:a16="http://schemas.microsoft.com/office/drawing/2014/main" id="{5FF57AC2-07D1-0250-1730-6BD04C9E035B}"/>
              </a:ext>
            </a:extLst>
          </p:cNvPr>
          <p:cNvGraphicFramePr>
            <a:graphicFrameLocks noGrp="1"/>
          </p:cNvGraphicFramePr>
          <p:nvPr>
            <p:extLst>
              <p:ext uri="{D42A27DB-BD31-4B8C-83A1-F6EECF244321}">
                <p14:modId xmlns:p14="http://schemas.microsoft.com/office/powerpoint/2010/main" val="2567090361"/>
              </p:ext>
            </p:extLst>
          </p:nvPr>
        </p:nvGraphicFramePr>
        <p:xfrm>
          <a:off x="76200" y="912837"/>
          <a:ext cx="8991601" cy="274828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19. </a:t>
                      </a:r>
                      <a:r>
                        <a:rPr lang="en-US" dirty="0">
                          <a:solidFill>
                            <a:srgbClr val="C00000"/>
                          </a:solidFill>
                          <a:latin typeface="Times New Roman" panose="02020603050405020304" pitchFamily="18" charset="0"/>
                          <a:cs typeface="Times New Roman" panose="02020603050405020304" pitchFamily="18" charset="0"/>
                        </a:rPr>
                        <a:t>Everyone who believed Moses and Jesus and did what they said were saved from death.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i="0" dirty="0">
                          <a:solidFill>
                            <a:srgbClr val="7030A0"/>
                          </a:solidFill>
                          <a:latin typeface="Times New Roman" panose="02020603050405020304" pitchFamily="18" charset="0"/>
                          <a:cs typeface="Times New Roman" panose="02020603050405020304" pitchFamily="18" charset="0"/>
                        </a:rPr>
                        <a:t>The Lord said to Moses and Aaron in Egypt, “... they are to take some of the blood and put it on the sides and tops of the doorframes of the houses where they eat the lambs... When the Lord goes through the land to strike down the Egyptians, he will see the blood on the top and sides of the doorframe and will pass over that doorway, and he will not permit the destroyer to enter your houses and strike you down.” [Exodus 12:1,7b,23, NIV]</a:t>
                      </a:r>
                      <a:endParaRPr lang="en-US" i="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i="0" dirty="0">
                          <a:solidFill>
                            <a:srgbClr val="7030A0"/>
                          </a:solidFill>
                          <a:latin typeface="Times New Roman" panose="02020603050405020304" pitchFamily="18" charset="0"/>
                          <a:cs typeface="Times New Roman" panose="02020603050405020304" pitchFamily="18" charset="0"/>
                        </a:rPr>
                        <a:t>For God so loved the world that he gave his one and only Son, that whoever believes in him shall not perish but have eternal life. [John 3:16, NIV]</a:t>
                      </a:r>
                      <a:endParaRPr lang="en-US" i="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9" name="Table 8">
            <a:extLst>
              <a:ext uri="{FF2B5EF4-FFF2-40B4-BE49-F238E27FC236}">
                <a16:creationId xmlns:a16="http://schemas.microsoft.com/office/drawing/2014/main" id="{1245365E-569B-4E65-79B6-154DE01928F3}"/>
              </a:ext>
            </a:extLst>
          </p:cNvPr>
          <p:cNvGraphicFramePr>
            <a:graphicFrameLocks noGrp="1"/>
          </p:cNvGraphicFramePr>
          <p:nvPr>
            <p:extLst>
              <p:ext uri="{D42A27DB-BD31-4B8C-83A1-F6EECF244321}">
                <p14:modId xmlns:p14="http://schemas.microsoft.com/office/powerpoint/2010/main" val="1922920473"/>
              </p:ext>
            </p:extLst>
          </p:nvPr>
        </p:nvGraphicFramePr>
        <p:xfrm>
          <a:off x="76200" y="3811954"/>
          <a:ext cx="8991601" cy="165100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20. </a:t>
                      </a:r>
                      <a:r>
                        <a:rPr lang="en-US" dirty="0">
                          <a:solidFill>
                            <a:srgbClr val="C00000"/>
                          </a:solidFill>
                          <a:latin typeface="Times New Roman" panose="02020603050405020304" pitchFamily="18" charset="0"/>
                          <a:cs typeface="Times New Roman" panose="02020603050405020304" pitchFamily="18" charset="0"/>
                        </a:rPr>
                        <a:t>Their faces became bright.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When Aaron and all the Israelites saw Moses, his face was radiant, and they were afraid to come near him</a:t>
                      </a:r>
                      <a:r>
                        <a:rPr lang="en-US" sz="1800">
                          <a:solidFill>
                            <a:srgbClr val="7030A0"/>
                          </a:solidFill>
                          <a:latin typeface="Times New Roman" panose="02020603050405020304" pitchFamily="18" charset="0"/>
                          <a:cs typeface="Times New Roman" panose="02020603050405020304" pitchFamily="18" charset="0"/>
                        </a:rPr>
                        <a:t>. [Exodus 34:30, </a:t>
                      </a:r>
                      <a:r>
                        <a:rPr lang="en-US" sz="1800" dirty="0">
                          <a:solidFill>
                            <a:srgbClr val="7030A0"/>
                          </a:solidFill>
                          <a:latin typeface="Times New Roman" panose="02020603050405020304" pitchFamily="18" charset="0"/>
                          <a:cs typeface="Times New Roman" panose="02020603050405020304" pitchFamily="18" charset="0"/>
                        </a:rPr>
                        <a:t>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a:latin typeface="Times New Roman" panose="02020603050405020304" pitchFamily="18" charset="0"/>
                          <a:cs typeface="Times New Roman" panose="02020603050405020304" pitchFamily="18" charset="0"/>
                        </a:rPr>
                        <a:t>Jesus</a:t>
                      </a:r>
                      <a:r>
                        <a:rPr lang="en-US" b="1" u="sng" dirty="0">
                          <a:latin typeface="Times New Roman" panose="02020603050405020304" pitchFamily="18" charset="0"/>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There [Jesus] was transfigured before them. His face shone like the sun... [Matthew 17:2a,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9928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2" name="Table 1">
            <a:extLst>
              <a:ext uri="{FF2B5EF4-FFF2-40B4-BE49-F238E27FC236}">
                <a16:creationId xmlns:a16="http://schemas.microsoft.com/office/drawing/2014/main" id="{8C7FB6ED-C89F-0630-9997-466FCB830B2B}"/>
              </a:ext>
            </a:extLst>
          </p:cNvPr>
          <p:cNvGraphicFramePr>
            <a:graphicFrameLocks noGrp="1"/>
          </p:cNvGraphicFramePr>
          <p:nvPr>
            <p:extLst>
              <p:ext uri="{D42A27DB-BD31-4B8C-83A1-F6EECF244321}">
                <p14:modId xmlns:p14="http://schemas.microsoft.com/office/powerpoint/2010/main" val="751093150"/>
              </p:ext>
            </p:extLst>
          </p:nvPr>
        </p:nvGraphicFramePr>
        <p:xfrm>
          <a:off x="76200" y="912837"/>
          <a:ext cx="8991601" cy="165100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sz="1800">
                          <a:solidFill>
                            <a:srgbClr val="C00000"/>
                          </a:solidFill>
                          <a:latin typeface="Times New Roman" panose="02020603050405020304" pitchFamily="18" charset="0"/>
                          <a:cs typeface="Times New Roman" panose="02020603050405020304" pitchFamily="18" charset="0"/>
                        </a:rPr>
                        <a:t>21. </a:t>
                      </a:r>
                      <a:r>
                        <a:rPr lang="en-US" sz="1800" dirty="0">
                          <a:solidFill>
                            <a:srgbClr val="C00000"/>
                          </a:solidFill>
                          <a:latin typeface="Times New Roman" panose="02020603050405020304" pitchFamily="18" charset="0"/>
                          <a:cs typeface="Times New Roman" panose="02020603050405020304" pitchFamily="18" charset="0"/>
                        </a:rPr>
                        <a:t>Both were great leaders.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Then Moses led Israel from the Red Sea and they went into the Desert of Shur. [Exodus 15:22a,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Large crowds from Galilee, the Decapolis, Jerusalem, Judea and the region across the Jordan followed [Jesus]. [Matthew 4:25,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6" name="Table 5">
            <a:extLst>
              <a:ext uri="{FF2B5EF4-FFF2-40B4-BE49-F238E27FC236}">
                <a16:creationId xmlns:a16="http://schemas.microsoft.com/office/drawing/2014/main" id="{9244554F-5EEA-9509-1DFD-7B986D708FB9}"/>
              </a:ext>
            </a:extLst>
          </p:cNvPr>
          <p:cNvGraphicFramePr>
            <a:graphicFrameLocks noGrp="1"/>
          </p:cNvGraphicFramePr>
          <p:nvPr>
            <p:extLst>
              <p:ext uri="{D42A27DB-BD31-4B8C-83A1-F6EECF244321}">
                <p14:modId xmlns:p14="http://schemas.microsoft.com/office/powerpoint/2010/main" val="2732037989"/>
              </p:ext>
            </p:extLst>
          </p:nvPr>
        </p:nvGraphicFramePr>
        <p:xfrm>
          <a:off x="76200" y="2714674"/>
          <a:ext cx="8991601" cy="165100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22. </a:t>
                      </a:r>
                      <a:r>
                        <a:rPr lang="en-US" dirty="0">
                          <a:solidFill>
                            <a:srgbClr val="C00000"/>
                          </a:solidFill>
                          <a:latin typeface="Times New Roman" panose="02020603050405020304" pitchFamily="18" charset="0"/>
                          <a:cs typeface="Times New Roman" panose="02020603050405020304" pitchFamily="18" charset="0"/>
                        </a:rPr>
                        <a:t>Both were humble men.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(Now Moses was a very humble man, more humble than anyone else on the face of the earth.) [Numbers 12:3,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And being found in appearance as a man, [Jesus] humbled himself by becoming obedient to death—even death on a cross! [Philippians 2:8,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5" name="Table 4">
            <a:extLst>
              <a:ext uri="{FF2B5EF4-FFF2-40B4-BE49-F238E27FC236}">
                <a16:creationId xmlns:a16="http://schemas.microsoft.com/office/drawing/2014/main" id="{1C5A814F-6760-B7EC-2A70-C92584E3CB8D}"/>
              </a:ext>
            </a:extLst>
          </p:cNvPr>
          <p:cNvGraphicFramePr>
            <a:graphicFrameLocks noGrp="1"/>
          </p:cNvGraphicFramePr>
          <p:nvPr>
            <p:extLst>
              <p:ext uri="{D42A27DB-BD31-4B8C-83A1-F6EECF244321}">
                <p14:modId xmlns:p14="http://schemas.microsoft.com/office/powerpoint/2010/main" val="2657561519"/>
              </p:ext>
            </p:extLst>
          </p:nvPr>
        </p:nvGraphicFramePr>
        <p:xfrm>
          <a:off x="76200" y="4516511"/>
          <a:ext cx="8991601" cy="22047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a:solidFill>
                            <a:srgbClr val="C00000"/>
                          </a:solidFill>
                          <a:latin typeface="Times New Roman" panose="02020603050405020304" pitchFamily="18" charset="0"/>
                          <a:cs typeface="Times New Roman" panose="02020603050405020304" pitchFamily="18" charset="0"/>
                        </a:rPr>
                        <a:t>23. </a:t>
                      </a:r>
                      <a:r>
                        <a:rPr lang="en-US" dirty="0">
                          <a:solidFill>
                            <a:srgbClr val="C00000"/>
                          </a:solidFill>
                          <a:latin typeface="Times New Roman" panose="02020603050405020304" pitchFamily="18" charset="0"/>
                          <a:cs typeface="Times New Roman" panose="02020603050405020304" pitchFamily="18" charset="0"/>
                        </a:rPr>
                        <a:t>They both held up their hands... with “help.”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As long as Moses held up his hands, the Israelites were winning, but whenever he lowered his hands, the Amalekites were winning. When Moses’ hands grew tired, they took a stone and put it under him and he sat on it. Aaron and Hur held his hands up—one on one side, one on the other—so that his hands remained steady till sunset. [Exodus 17:11-12,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And [the Roman soldiers] crucified [Jesus]... [Mark 15:24a,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382214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a:t>
            </a:r>
            <a:r>
              <a:rPr lang="en-US" sz="5400" b="1"/>
              <a:t>Like You</a:t>
            </a:r>
            <a:endParaRPr lang="en-US" sz="5400" b="1" dirty="0"/>
          </a:p>
        </p:txBody>
      </p:sp>
      <p:sp>
        <p:nvSpPr>
          <p:cNvPr id="12" name="TextBox 11">
            <a:extLst>
              <a:ext uri="{FF2B5EF4-FFF2-40B4-BE49-F238E27FC236}">
                <a16:creationId xmlns:a16="http://schemas.microsoft.com/office/drawing/2014/main" id="{6CAD283C-ECE6-60B8-C008-27A0A8B6AEC7}"/>
              </a:ext>
            </a:extLst>
          </p:cNvPr>
          <p:cNvSpPr txBox="1"/>
          <p:nvPr/>
        </p:nvSpPr>
        <p:spPr>
          <a:xfrm>
            <a:off x="-1" y="2615711"/>
            <a:ext cx="9144001" cy="584775"/>
          </a:xfrm>
          <a:prstGeom prst="rect">
            <a:avLst/>
          </a:prstGeom>
          <a:noFill/>
        </p:spPr>
        <p:txBody>
          <a:bodyPr wrap="square" rtlCol="0">
            <a:spAutoFit/>
          </a:bodyPr>
          <a:lstStyle/>
          <a:p>
            <a:pPr algn="ctr"/>
            <a:r>
              <a:rPr lang="en-US" sz="3200" b="1" i="1">
                <a:solidFill>
                  <a:srgbClr val="0070C0"/>
                </a:solidFill>
                <a:latin typeface="Times New Roman" panose="02020603050405020304" pitchFamily="18" charset="0"/>
                <a:cs typeface="Times New Roman" panose="02020603050405020304" pitchFamily="18" charset="0"/>
              </a:rPr>
              <a:t>23 </a:t>
            </a:r>
            <a:r>
              <a:rPr lang="en-US" sz="3200" b="1" i="1" dirty="0">
                <a:solidFill>
                  <a:srgbClr val="0070C0"/>
                </a:solidFill>
                <a:latin typeface="Times New Roman" panose="02020603050405020304" pitchFamily="18" charset="0"/>
                <a:cs typeface="Times New Roman" panose="02020603050405020304" pitchFamily="18" charset="0"/>
              </a:rPr>
              <a:t>similarities between two people...</a:t>
            </a:r>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EFF6B5F-E429-BF21-9B60-106D068D381D}"/>
              </a:ext>
            </a:extLst>
          </p:cNvPr>
          <p:cNvSpPr txBox="1"/>
          <p:nvPr/>
        </p:nvSpPr>
        <p:spPr>
          <a:xfrm>
            <a:off x="0" y="3595958"/>
            <a:ext cx="9144001" cy="646331"/>
          </a:xfrm>
          <a:prstGeom prst="rect">
            <a:avLst/>
          </a:prstGeom>
          <a:noFill/>
        </p:spPr>
        <p:txBody>
          <a:bodyPr wrap="square" rtlCol="0">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Clearly, Jesus was the “</a:t>
            </a:r>
            <a:r>
              <a:rPr lang="en-US" sz="3600" b="1" dirty="0">
                <a:solidFill>
                  <a:srgbClr val="7030A0"/>
                </a:solidFill>
                <a:latin typeface="Times New Roman" panose="02020603050405020304" pitchFamily="18" charset="0"/>
                <a:cs typeface="Times New Roman" panose="02020603050405020304" pitchFamily="18" charset="0"/>
              </a:rPr>
              <a:t>prophet like [Moses]</a:t>
            </a:r>
            <a:r>
              <a:rPr lang="en-US" sz="3600" b="1" dirty="0">
                <a:solidFill>
                  <a:srgbClr val="FF0000"/>
                </a:solidFill>
                <a:latin typeface="Times New Roman" panose="02020603050405020304" pitchFamily="18" charset="0"/>
                <a:cs typeface="Times New Roman" panose="02020603050405020304" pitchFamily="18" charset="0"/>
              </a:rPr>
              <a:t>.”</a:t>
            </a:r>
          </a:p>
        </p:txBody>
      </p:sp>
    </p:spTree>
    <p:custDataLst>
      <p:tags r:id="rId1"/>
    </p:custDataLst>
    <p:extLst>
      <p:ext uri="{BB962C8B-B14F-4D97-AF65-F5344CB8AC3E}">
        <p14:creationId xmlns:p14="http://schemas.microsoft.com/office/powerpoint/2010/main" val="307950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0BC6888E-CDF8-898D-15B7-297C67653A00}"/>
              </a:ext>
            </a:extLst>
          </p:cNvPr>
          <p:cNvGrpSpPr/>
          <p:nvPr/>
        </p:nvGrpSpPr>
        <p:grpSpPr>
          <a:xfrm>
            <a:off x="7021602" y="1565980"/>
            <a:ext cx="1385535" cy="1089330"/>
            <a:chOff x="7021602" y="1565980"/>
            <a:chExt cx="1385535" cy="1089330"/>
          </a:xfrm>
        </p:grpSpPr>
        <p:sp>
          <p:nvSpPr>
            <p:cNvPr id="24" name="Rectangle 23"/>
            <p:cNvSpPr/>
            <p:nvPr/>
          </p:nvSpPr>
          <p:spPr>
            <a:xfrm>
              <a:off x="7021602" y="2274310"/>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p:cNvGrpSpPr/>
            <p:nvPr/>
          </p:nvGrpSpPr>
          <p:grpSpPr>
            <a:xfrm>
              <a:off x="7282200" y="1565980"/>
              <a:ext cx="1124937" cy="708330"/>
              <a:chOff x="4913402" y="5215259"/>
              <a:chExt cx="1124937" cy="708330"/>
            </a:xfrm>
          </p:grpSpPr>
          <p:sp>
            <p:nvSpPr>
              <p:cNvPr id="25" name="TextBox 24"/>
              <p:cNvSpPr txBox="1"/>
              <p:nvPr/>
            </p:nvSpPr>
            <p:spPr>
              <a:xfrm>
                <a:off x="5174000" y="5215259"/>
                <a:ext cx="864339"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Moses</a:t>
                </a:r>
              </a:p>
            </p:txBody>
          </p:sp>
          <p:cxnSp>
            <p:nvCxnSpPr>
              <p:cNvPr id="26" name="Straight Arrow Connector 25"/>
              <p:cNvCxnSpPr>
                <a:cxnSpLocks/>
                <a:stCxn id="24" idx="0"/>
                <a:endCxn id="25" idx="2"/>
              </p:cNvCxnSpPr>
              <p:nvPr/>
            </p:nvCxnSpPr>
            <p:spPr>
              <a:xfrm flipV="1">
                <a:off x="4913402" y="5584591"/>
                <a:ext cx="692768" cy="33899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53B23A3D-6087-5B2A-B1E6-4073E3BDBF6D}"/>
              </a:ext>
            </a:extLst>
          </p:cNvPr>
          <p:cNvGrpSpPr/>
          <p:nvPr/>
        </p:nvGrpSpPr>
        <p:grpSpPr>
          <a:xfrm>
            <a:off x="3429640" y="1646197"/>
            <a:ext cx="1858138" cy="1011518"/>
            <a:chOff x="3456016" y="1646197"/>
            <a:chExt cx="1858138" cy="1011518"/>
          </a:xfrm>
        </p:grpSpPr>
        <p:sp>
          <p:nvSpPr>
            <p:cNvPr id="7" name="Rectangle 6"/>
            <p:cNvSpPr/>
            <p:nvPr/>
          </p:nvSpPr>
          <p:spPr>
            <a:xfrm>
              <a:off x="4792958" y="2276715"/>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p:cNvGrpSpPr/>
            <p:nvPr/>
          </p:nvGrpSpPr>
          <p:grpSpPr>
            <a:xfrm>
              <a:off x="3456016" y="1646197"/>
              <a:ext cx="1597540" cy="612400"/>
              <a:chOff x="5262653" y="2776580"/>
              <a:chExt cx="1597540" cy="612400"/>
            </a:xfrm>
          </p:grpSpPr>
          <p:sp>
            <p:nvSpPr>
              <p:cNvPr id="6" name="TextBox 5"/>
              <p:cNvSpPr txBox="1"/>
              <p:nvPr/>
            </p:nvSpPr>
            <p:spPr>
              <a:xfrm>
                <a:off x="5262653" y="2776580"/>
                <a:ext cx="1492716"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the Israelites</a:t>
                </a:r>
              </a:p>
            </p:txBody>
          </p:sp>
          <p:cxnSp>
            <p:nvCxnSpPr>
              <p:cNvPr id="8" name="Straight Arrow Connector 7"/>
              <p:cNvCxnSpPr>
                <a:cxnSpLocks/>
                <a:stCxn id="7" idx="0"/>
                <a:endCxn id="6" idx="2"/>
              </p:cNvCxnSpPr>
              <p:nvPr/>
            </p:nvCxnSpPr>
            <p:spPr>
              <a:xfrm flipH="1" flipV="1">
                <a:off x="6009011" y="3145912"/>
                <a:ext cx="851182" cy="24306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7" name="Group 36">
            <a:extLst>
              <a:ext uri="{FF2B5EF4-FFF2-40B4-BE49-F238E27FC236}">
                <a16:creationId xmlns:a16="http://schemas.microsoft.com/office/drawing/2014/main" id="{671D50D3-0630-D3C1-8214-DDFFBBA34E96}"/>
              </a:ext>
            </a:extLst>
          </p:cNvPr>
          <p:cNvGrpSpPr/>
          <p:nvPr/>
        </p:nvGrpSpPr>
        <p:grpSpPr>
          <a:xfrm>
            <a:off x="5314154" y="1565980"/>
            <a:ext cx="1515362" cy="1081043"/>
            <a:chOff x="5314154" y="1565980"/>
            <a:chExt cx="1515362" cy="1081043"/>
          </a:xfrm>
        </p:grpSpPr>
        <p:sp>
          <p:nvSpPr>
            <p:cNvPr id="11" name="Rectangle 10"/>
            <p:cNvSpPr/>
            <p:nvPr/>
          </p:nvSpPr>
          <p:spPr>
            <a:xfrm>
              <a:off x="5314154" y="2266023"/>
              <a:ext cx="1264078"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p:cNvGrpSpPr/>
            <p:nvPr/>
          </p:nvGrpSpPr>
          <p:grpSpPr>
            <a:xfrm>
              <a:off x="5901057" y="1565980"/>
              <a:ext cx="928459" cy="700043"/>
              <a:chOff x="4352180" y="3464336"/>
              <a:chExt cx="928459" cy="700043"/>
            </a:xfrm>
          </p:grpSpPr>
          <p:sp>
            <p:nvSpPr>
              <p:cNvPr id="10" name="TextBox 9"/>
              <p:cNvSpPr txBox="1"/>
              <p:nvPr/>
            </p:nvSpPr>
            <p:spPr>
              <a:xfrm>
                <a:off x="4352180" y="3464336"/>
                <a:ext cx="928459"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Joshua</a:t>
                </a:r>
              </a:p>
            </p:txBody>
          </p:sp>
          <p:cxnSp>
            <p:nvCxnSpPr>
              <p:cNvPr id="12" name="Straight Arrow Connector 11"/>
              <p:cNvCxnSpPr>
                <a:cxnSpLocks/>
                <a:stCxn id="11" idx="0"/>
                <a:endCxn id="10" idx="2"/>
              </p:cNvCxnSpPr>
              <p:nvPr/>
            </p:nvCxnSpPr>
            <p:spPr>
              <a:xfrm flipV="1">
                <a:off x="4397316" y="3833668"/>
                <a:ext cx="419094" cy="330711"/>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3074" name="Title 1"/>
          <p:cNvSpPr>
            <a:spLocks noGrp="1"/>
          </p:cNvSpPr>
          <p:nvPr>
            <p:ph type="title"/>
          </p:nvPr>
        </p:nvSpPr>
        <p:spPr>
          <a:xfrm>
            <a:off x="0" y="-5794"/>
            <a:ext cx="9144000" cy="1651991"/>
          </a:xfrm>
        </p:spPr>
        <p:txBody>
          <a:bodyPr/>
          <a:lstStyle/>
          <a:p>
            <a:r>
              <a:rPr lang="en-US" sz="5400" b="1" dirty="0"/>
              <a:t>The Anti-Missionaries’ Interpretation</a:t>
            </a:r>
          </a:p>
        </p:txBody>
      </p:sp>
      <p:sp>
        <p:nvSpPr>
          <p:cNvPr id="3075" name="Content Placeholder 2"/>
          <p:cNvSpPr>
            <a:spLocks noGrp="1"/>
          </p:cNvSpPr>
          <p:nvPr>
            <p:ph idx="1"/>
          </p:nvPr>
        </p:nvSpPr>
        <p:spPr>
          <a:xfrm>
            <a:off x="381000" y="2230821"/>
            <a:ext cx="8458200" cy="4068763"/>
          </a:xfrm>
        </p:spPr>
        <p:txBody>
          <a:bodyPr/>
          <a:lstStyle/>
          <a:p>
            <a:pPr>
              <a:buNone/>
              <a:defRPr/>
            </a:pPr>
            <a:r>
              <a:rPr lang="en-US" sz="2400" dirty="0">
                <a:solidFill>
                  <a:srgbClr val="7030A0"/>
                </a:solidFill>
              </a:rPr>
              <a:t>The Lord your God will raise up for you a prophet like me from among you, from your fellow Israelites. You must listen to him. For this is what you asked of the Lord your God at Horeb on the day of the assembly when you said, “Let us not hear the voice of the Lord our God nor see this great fire anymore, or we will die.” The Lord said to me: “What they say is good. I will raise up for them a prophet like you from among their fellow Israelites, and I will put my words in his mouth. He will tell them everything I command him. I myself will call to account anyone who does not listen to my words that the prophet speaks in my name.” [Deuteronomy 18:15-19, NIV]</a:t>
            </a:r>
            <a:endParaRPr lang="en-US" dirty="0">
              <a:cs typeface="RmzVilna" pitchFamily="2" charset="-79"/>
            </a:endParaRPr>
          </a:p>
        </p:txBody>
      </p:sp>
    </p:spTree>
    <p:custDataLst>
      <p:tags r:id="rId1"/>
    </p:custDataLst>
    <p:extLst>
      <p:ext uri="{BB962C8B-B14F-4D97-AF65-F5344CB8AC3E}">
        <p14:creationId xmlns:p14="http://schemas.microsoft.com/office/powerpoint/2010/main" val="77283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0BC6888E-CDF8-898D-15B7-297C67653A00}"/>
              </a:ext>
            </a:extLst>
          </p:cNvPr>
          <p:cNvGrpSpPr/>
          <p:nvPr/>
        </p:nvGrpSpPr>
        <p:grpSpPr>
          <a:xfrm>
            <a:off x="7021602" y="1565980"/>
            <a:ext cx="1385535" cy="1089330"/>
            <a:chOff x="7021602" y="1565980"/>
            <a:chExt cx="1385535" cy="1089330"/>
          </a:xfrm>
        </p:grpSpPr>
        <p:sp>
          <p:nvSpPr>
            <p:cNvPr id="24" name="Rectangle 23"/>
            <p:cNvSpPr/>
            <p:nvPr/>
          </p:nvSpPr>
          <p:spPr>
            <a:xfrm>
              <a:off x="7021602" y="2274310"/>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p:cNvGrpSpPr/>
            <p:nvPr/>
          </p:nvGrpSpPr>
          <p:grpSpPr>
            <a:xfrm>
              <a:off x="7282200" y="1565980"/>
              <a:ext cx="1124937" cy="708330"/>
              <a:chOff x="4913402" y="5215259"/>
              <a:chExt cx="1124937" cy="708330"/>
            </a:xfrm>
          </p:grpSpPr>
          <p:sp>
            <p:nvSpPr>
              <p:cNvPr id="25" name="TextBox 24"/>
              <p:cNvSpPr txBox="1"/>
              <p:nvPr/>
            </p:nvSpPr>
            <p:spPr>
              <a:xfrm>
                <a:off x="5174000" y="5215259"/>
                <a:ext cx="864339"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Moses</a:t>
                </a:r>
              </a:p>
            </p:txBody>
          </p:sp>
          <p:cxnSp>
            <p:nvCxnSpPr>
              <p:cNvPr id="26" name="Straight Arrow Connector 25"/>
              <p:cNvCxnSpPr>
                <a:cxnSpLocks/>
                <a:stCxn id="24" idx="0"/>
                <a:endCxn id="25" idx="2"/>
              </p:cNvCxnSpPr>
              <p:nvPr/>
            </p:nvCxnSpPr>
            <p:spPr>
              <a:xfrm flipV="1">
                <a:off x="4913402" y="5584591"/>
                <a:ext cx="692768" cy="33899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53B23A3D-6087-5B2A-B1E6-4073E3BDBF6D}"/>
              </a:ext>
            </a:extLst>
          </p:cNvPr>
          <p:cNvGrpSpPr/>
          <p:nvPr/>
        </p:nvGrpSpPr>
        <p:grpSpPr>
          <a:xfrm>
            <a:off x="3429640" y="1646197"/>
            <a:ext cx="1858138" cy="1011518"/>
            <a:chOff x="3456016" y="1646197"/>
            <a:chExt cx="1858138" cy="1011518"/>
          </a:xfrm>
        </p:grpSpPr>
        <p:sp>
          <p:nvSpPr>
            <p:cNvPr id="7" name="Rectangle 6"/>
            <p:cNvSpPr/>
            <p:nvPr/>
          </p:nvSpPr>
          <p:spPr>
            <a:xfrm>
              <a:off x="4792958" y="2276715"/>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p:cNvGrpSpPr/>
            <p:nvPr/>
          </p:nvGrpSpPr>
          <p:grpSpPr>
            <a:xfrm>
              <a:off x="3456016" y="1646197"/>
              <a:ext cx="1597540" cy="612400"/>
              <a:chOff x="5262653" y="2776580"/>
              <a:chExt cx="1597540" cy="612400"/>
            </a:xfrm>
          </p:grpSpPr>
          <p:sp>
            <p:nvSpPr>
              <p:cNvPr id="6" name="TextBox 5"/>
              <p:cNvSpPr txBox="1"/>
              <p:nvPr/>
            </p:nvSpPr>
            <p:spPr>
              <a:xfrm>
                <a:off x="5262653" y="2776580"/>
                <a:ext cx="1492716"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the Israelites</a:t>
                </a:r>
              </a:p>
            </p:txBody>
          </p:sp>
          <p:cxnSp>
            <p:nvCxnSpPr>
              <p:cNvPr id="8" name="Straight Arrow Connector 7"/>
              <p:cNvCxnSpPr>
                <a:cxnSpLocks/>
                <a:stCxn id="7" idx="0"/>
                <a:endCxn id="6" idx="2"/>
              </p:cNvCxnSpPr>
              <p:nvPr/>
            </p:nvCxnSpPr>
            <p:spPr>
              <a:xfrm flipH="1" flipV="1">
                <a:off x="6009011" y="3145912"/>
                <a:ext cx="851182" cy="24306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7" name="Group 36">
            <a:extLst>
              <a:ext uri="{FF2B5EF4-FFF2-40B4-BE49-F238E27FC236}">
                <a16:creationId xmlns:a16="http://schemas.microsoft.com/office/drawing/2014/main" id="{671D50D3-0630-D3C1-8214-DDFFBBA34E96}"/>
              </a:ext>
            </a:extLst>
          </p:cNvPr>
          <p:cNvGrpSpPr/>
          <p:nvPr/>
        </p:nvGrpSpPr>
        <p:grpSpPr>
          <a:xfrm>
            <a:off x="5314154" y="1565980"/>
            <a:ext cx="1515362" cy="1081043"/>
            <a:chOff x="5314154" y="1565980"/>
            <a:chExt cx="1515362" cy="1081043"/>
          </a:xfrm>
        </p:grpSpPr>
        <p:sp>
          <p:nvSpPr>
            <p:cNvPr id="11" name="Rectangle 10"/>
            <p:cNvSpPr/>
            <p:nvPr/>
          </p:nvSpPr>
          <p:spPr>
            <a:xfrm>
              <a:off x="5314154" y="2266023"/>
              <a:ext cx="1264078"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p:cNvGrpSpPr/>
            <p:nvPr/>
          </p:nvGrpSpPr>
          <p:grpSpPr>
            <a:xfrm>
              <a:off x="5901057" y="1565980"/>
              <a:ext cx="928459" cy="700043"/>
              <a:chOff x="4352180" y="3464336"/>
              <a:chExt cx="928459" cy="700043"/>
            </a:xfrm>
          </p:grpSpPr>
          <p:sp>
            <p:nvSpPr>
              <p:cNvPr id="10" name="TextBox 9"/>
              <p:cNvSpPr txBox="1"/>
              <p:nvPr/>
            </p:nvSpPr>
            <p:spPr>
              <a:xfrm>
                <a:off x="4352180" y="3464336"/>
                <a:ext cx="928459"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Joshua</a:t>
                </a:r>
              </a:p>
            </p:txBody>
          </p:sp>
          <p:cxnSp>
            <p:nvCxnSpPr>
              <p:cNvPr id="12" name="Straight Arrow Connector 11"/>
              <p:cNvCxnSpPr>
                <a:cxnSpLocks/>
                <a:stCxn id="11" idx="0"/>
                <a:endCxn id="10" idx="2"/>
              </p:cNvCxnSpPr>
              <p:nvPr/>
            </p:nvCxnSpPr>
            <p:spPr>
              <a:xfrm flipV="1">
                <a:off x="4397316" y="3833668"/>
                <a:ext cx="419094" cy="330711"/>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3074" name="Title 1"/>
          <p:cNvSpPr>
            <a:spLocks noGrp="1"/>
          </p:cNvSpPr>
          <p:nvPr>
            <p:ph type="title"/>
          </p:nvPr>
        </p:nvSpPr>
        <p:spPr>
          <a:xfrm>
            <a:off x="0" y="-5794"/>
            <a:ext cx="9144000" cy="1651991"/>
          </a:xfrm>
        </p:spPr>
        <p:txBody>
          <a:bodyPr/>
          <a:lstStyle/>
          <a:p>
            <a:r>
              <a:rPr lang="en-US" sz="5400" b="1" dirty="0"/>
              <a:t>The Anti-Missionaries’ Interpretation</a:t>
            </a:r>
          </a:p>
        </p:txBody>
      </p:sp>
      <p:grpSp>
        <p:nvGrpSpPr>
          <p:cNvPr id="39" name="Group 38">
            <a:extLst>
              <a:ext uri="{FF2B5EF4-FFF2-40B4-BE49-F238E27FC236}">
                <a16:creationId xmlns:a16="http://schemas.microsoft.com/office/drawing/2014/main" id="{2DC630CE-F59A-DC0A-2A91-2CFCFFDBD653}"/>
              </a:ext>
            </a:extLst>
          </p:cNvPr>
          <p:cNvGrpSpPr/>
          <p:nvPr/>
        </p:nvGrpSpPr>
        <p:grpSpPr>
          <a:xfrm>
            <a:off x="1807173" y="4469423"/>
            <a:ext cx="2634054" cy="2224509"/>
            <a:chOff x="1807173" y="4469423"/>
            <a:chExt cx="2634054" cy="2224509"/>
          </a:xfrm>
        </p:grpSpPr>
        <p:sp>
          <p:nvSpPr>
            <p:cNvPr id="21" name="Rectangle 20"/>
            <p:cNvSpPr/>
            <p:nvPr/>
          </p:nvSpPr>
          <p:spPr>
            <a:xfrm>
              <a:off x="1943099" y="4469423"/>
              <a:ext cx="2435469"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p:cNvGrpSpPr/>
            <p:nvPr/>
          </p:nvGrpSpPr>
          <p:grpSpPr>
            <a:xfrm>
              <a:off x="1807173" y="4850423"/>
              <a:ext cx="2634054" cy="1843509"/>
              <a:chOff x="2506036" y="4316280"/>
              <a:chExt cx="2634054" cy="1843509"/>
            </a:xfrm>
          </p:grpSpPr>
          <p:sp>
            <p:nvSpPr>
              <p:cNvPr id="23" name="TextBox 22"/>
              <p:cNvSpPr txBox="1"/>
              <p:nvPr/>
            </p:nvSpPr>
            <p:spPr>
              <a:xfrm>
                <a:off x="2506036" y="5790457"/>
                <a:ext cx="2634054"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They are both prophets.</a:t>
                </a:r>
              </a:p>
            </p:txBody>
          </p:sp>
          <p:cxnSp>
            <p:nvCxnSpPr>
              <p:cNvPr id="27" name="Straight Arrow Connector 26"/>
              <p:cNvCxnSpPr>
                <a:cxnSpLocks/>
                <a:stCxn id="21" idx="2"/>
                <a:endCxn id="23" idx="0"/>
              </p:cNvCxnSpPr>
              <p:nvPr/>
            </p:nvCxnSpPr>
            <p:spPr>
              <a:xfrm flipH="1">
                <a:off x="3823063" y="4316280"/>
                <a:ext cx="36634" cy="147417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4" name="Group 3">
            <a:extLst>
              <a:ext uri="{FF2B5EF4-FFF2-40B4-BE49-F238E27FC236}">
                <a16:creationId xmlns:a16="http://schemas.microsoft.com/office/drawing/2014/main" id="{944FD6F2-A694-03F5-96B9-E27F16B66819}"/>
              </a:ext>
            </a:extLst>
          </p:cNvPr>
          <p:cNvGrpSpPr/>
          <p:nvPr/>
        </p:nvGrpSpPr>
        <p:grpSpPr>
          <a:xfrm>
            <a:off x="2831125" y="4369777"/>
            <a:ext cx="1840522" cy="729761"/>
            <a:chOff x="2831125" y="4369777"/>
            <a:chExt cx="1840522" cy="729761"/>
          </a:xfrm>
        </p:grpSpPr>
        <p:sp>
          <p:nvSpPr>
            <p:cNvPr id="2" name="Oval 1">
              <a:extLst>
                <a:ext uri="{FF2B5EF4-FFF2-40B4-BE49-F238E27FC236}">
                  <a16:creationId xmlns:a16="http://schemas.microsoft.com/office/drawing/2014/main" id="{889E818A-B154-6624-F85E-FE0D5A0FCE9C}"/>
                </a:ext>
              </a:extLst>
            </p:cNvPr>
            <p:cNvSpPr/>
            <p:nvPr/>
          </p:nvSpPr>
          <p:spPr>
            <a:xfrm>
              <a:off x="2831125" y="4369777"/>
              <a:ext cx="729761" cy="72976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FE862D2E-3F7E-6C3B-BB50-D866BD8F67EF}"/>
                </a:ext>
              </a:extLst>
            </p:cNvPr>
            <p:cNvSpPr/>
            <p:nvPr/>
          </p:nvSpPr>
          <p:spPr>
            <a:xfrm>
              <a:off x="3941886" y="4369777"/>
              <a:ext cx="729761" cy="72976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75" name="Content Placeholder 2"/>
          <p:cNvSpPr>
            <a:spLocks noGrp="1"/>
          </p:cNvSpPr>
          <p:nvPr>
            <p:ph idx="1"/>
          </p:nvPr>
        </p:nvSpPr>
        <p:spPr>
          <a:xfrm>
            <a:off x="381000" y="2230821"/>
            <a:ext cx="8458200" cy="4068763"/>
          </a:xfrm>
        </p:spPr>
        <p:txBody>
          <a:bodyPr/>
          <a:lstStyle/>
          <a:p>
            <a:pPr>
              <a:buNone/>
              <a:defRPr/>
            </a:pPr>
            <a:r>
              <a:rPr lang="en-US" sz="2400" dirty="0">
                <a:solidFill>
                  <a:srgbClr val="7030A0"/>
                </a:solidFill>
              </a:rPr>
              <a:t>The Lord your God will raise up for you a prophet like me from among you, from your fellow Israelites. You must listen to him. For this is what you asked of the Lord your God at Horeb on the day of the assembly when you said, “Let us not hear the voice of the Lord our God nor see this great fire anymore, or we will die.” The Lord said to me: “What they say is good. I will raise up for them a prophet</a:t>
            </a:r>
            <a:r>
              <a:rPr lang="en-US" sz="2400" b="1" dirty="0">
                <a:solidFill>
                  <a:srgbClr val="FF0000"/>
                </a:solidFill>
              </a:rPr>
              <a:t>,</a:t>
            </a:r>
            <a:r>
              <a:rPr lang="en-US" sz="2400" dirty="0">
                <a:solidFill>
                  <a:srgbClr val="7030A0"/>
                </a:solidFill>
              </a:rPr>
              <a:t> like you</a:t>
            </a:r>
            <a:r>
              <a:rPr lang="en-US" sz="2400" b="1" dirty="0">
                <a:solidFill>
                  <a:srgbClr val="FF0000"/>
                </a:solidFill>
              </a:rPr>
              <a:t>,</a:t>
            </a:r>
            <a:r>
              <a:rPr lang="en-US" sz="2400" dirty="0">
                <a:solidFill>
                  <a:srgbClr val="7030A0"/>
                </a:solidFill>
              </a:rPr>
              <a:t> from among their fellow Israelites, and I will put my words in his mouth. He will tell them everything I command him. I myself will call to account anyone who does not listen to my words that the prophet speaks in my name.” [Deuteronomy 18:15-19, NIV]</a:t>
            </a:r>
            <a:endParaRPr lang="en-US" dirty="0">
              <a:cs typeface="RmzVilna" pitchFamily="2" charset="-79"/>
            </a:endParaRPr>
          </a:p>
        </p:txBody>
      </p:sp>
    </p:spTree>
    <p:custDataLst>
      <p:tags r:id="rId1"/>
    </p:custDataLst>
    <p:extLst>
      <p:ext uri="{BB962C8B-B14F-4D97-AF65-F5344CB8AC3E}">
        <p14:creationId xmlns:p14="http://schemas.microsoft.com/office/powerpoint/2010/main" val="113786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752600"/>
          </a:xfrm>
        </p:spPr>
        <p:txBody>
          <a:bodyPr/>
          <a:lstStyle/>
          <a:p>
            <a:r>
              <a:rPr lang="en-US" sz="5400" b="1" dirty="0"/>
              <a:t>The Anti-Missionaries’ Arguments: Joshua</a:t>
            </a:r>
            <a:endParaRPr lang="en-US" sz="5400" dirty="0">
              <a:solidFill>
                <a:schemeClr val="accent3">
                  <a:lumMod val="50000"/>
                </a:schemeClr>
              </a:solidFill>
            </a:endParaRPr>
          </a:p>
        </p:txBody>
      </p:sp>
      <p:sp>
        <p:nvSpPr>
          <p:cNvPr id="3" name="Content Placeholder 2"/>
          <p:cNvSpPr>
            <a:spLocks noGrp="1"/>
          </p:cNvSpPr>
          <p:nvPr>
            <p:ph idx="1"/>
          </p:nvPr>
        </p:nvSpPr>
        <p:spPr>
          <a:xfrm>
            <a:off x="0" y="1780443"/>
            <a:ext cx="9144000" cy="3297115"/>
          </a:xfrm>
        </p:spPr>
        <p:txBody>
          <a:bodyPr/>
          <a:lstStyle/>
          <a:p>
            <a:pPr marL="514350" indent="-514350">
              <a:spcBef>
                <a:spcPct val="0"/>
              </a:spcBef>
              <a:spcAft>
                <a:spcPts val="0"/>
              </a:spcAft>
            </a:pPr>
            <a:r>
              <a:rPr lang="en-US" sz="2000" i="1" dirty="0">
                <a:latin typeface="Times New Roman" panose="02020603050405020304" pitchFamily="18" charset="0"/>
                <a:cs typeface="Times New Roman" panose="02020603050405020304" pitchFamily="18" charset="0"/>
              </a:rPr>
              <a:t>Joshua</a:t>
            </a:r>
            <a:r>
              <a:rPr lang="en-US" sz="2000" dirty="0">
                <a:latin typeface="Times New Roman" panose="02020603050405020304" pitchFamily="18" charset="0"/>
                <a:cs typeface="Times New Roman" panose="02020603050405020304" pitchFamily="18" charset="0"/>
              </a:rPr>
              <a:t>, not Jesus, is the prophet of whom Moses spoke.</a:t>
            </a:r>
          </a:p>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It is not a Messianic prophecy.</a:t>
            </a:r>
          </a:p>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Context</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Moses is near death.</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He is telling the Israelites that he has chosen Joshua to be his successor.</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He wants them to know that Joshua is a prophet just like Moses is a prophet.</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The only thing that he had in common with Moses is that they were both prophets.</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He wants them to “listen to him.”</a:t>
            </a:r>
          </a:p>
          <a:p>
            <a:pPr marL="228600" lvl="1" indent="0">
              <a:spcBef>
                <a:spcPct val="0"/>
              </a:spcBef>
              <a:spcAft>
                <a:spcPts val="1200"/>
              </a:spcAft>
              <a:buNone/>
            </a:pPr>
            <a:endParaRPr lang="en-US" sz="2000" dirty="0">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752600"/>
          </a:xfrm>
        </p:spPr>
        <p:txBody>
          <a:bodyPr/>
          <a:lstStyle/>
          <a:p>
            <a:r>
              <a:rPr lang="en-US" sz="5400" b="1" dirty="0"/>
              <a:t>The Anti-Missionaries’ Arguments: False Prophet</a:t>
            </a:r>
            <a:endParaRPr lang="en-US" sz="5400" dirty="0">
              <a:solidFill>
                <a:schemeClr val="accent3">
                  <a:lumMod val="50000"/>
                </a:schemeClr>
              </a:solidFill>
            </a:endParaRPr>
          </a:p>
        </p:txBody>
      </p:sp>
      <p:sp>
        <p:nvSpPr>
          <p:cNvPr id="3" name="Content Placeholder 2"/>
          <p:cNvSpPr>
            <a:spLocks noGrp="1"/>
          </p:cNvSpPr>
          <p:nvPr>
            <p:ph idx="1"/>
          </p:nvPr>
        </p:nvSpPr>
        <p:spPr>
          <a:xfrm>
            <a:off x="0" y="2133600"/>
            <a:ext cx="9144000" cy="2514600"/>
          </a:xfrm>
        </p:spPr>
        <p:txBody>
          <a:bodyPr/>
          <a:lstStyle/>
          <a:p>
            <a:pPr marL="514350" indent="-514350">
              <a:spcBef>
                <a:spcPct val="0"/>
              </a:spcBef>
              <a:spcAft>
                <a:spcPts val="1200"/>
              </a:spcAft>
            </a:pPr>
            <a:r>
              <a:rPr lang="en-US" sz="2000" dirty="0">
                <a:solidFill>
                  <a:srgbClr val="7030A0"/>
                </a:solidFill>
                <a:latin typeface="Times New Roman" panose="02020603050405020304" pitchFamily="18" charset="0"/>
                <a:cs typeface="Times New Roman" panose="02020603050405020304" pitchFamily="18" charset="0"/>
              </a:rPr>
              <a:t>“But a prophet who presumes to speak in my name anything I have not commanded, or a prophet who speaks in the name of other gods, is to be put to death.” You may say to yourselves, “How can we know when a message has not been spoken by the Lord?” If what a prophet proclaims in the name of the Lord does not take place or come true, that is a message the Lord has not spoken. That prophet has spoken presumptuously, so do not be alarmed. [Deuteronomy 18:20-22, NIV]</a:t>
            </a:r>
          </a:p>
        </p:txBody>
      </p:sp>
    </p:spTree>
    <p:extLst>
      <p:ext uri="{BB962C8B-B14F-4D97-AF65-F5344CB8AC3E}">
        <p14:creationId xmlns:p14="http://schemas.microsoft.com/office/powerpoint/2010/main" val="3266631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351 Prophecies?</a:t>
            </a:r>
          </a:p>
        </p:txBody>
      </p:sp>
      <p:sp>
        <p:nvSpPr>
          <p:cNvPr id="4" name="Content Placeholder 3">
            <a:extLst>
              <a:ext uri="{FF2B5EF4-FFF2-40B4-BE49-F238E27FC236}">
                <a16:creationId xmlns:a16="http://schemas.microsoft.com/office/drawing/2014/main" id="{C014C93B-A6D9-D5DA-3B04-B54D796B1A7A}"/>
              </a:ext>
            </a:extLst>
          </p:cNvPr>
          <p:cNvSpPr>
            <a:spLocks noGrp="1"/>
          </p:cNvSpPr>
          <p:nvPr>
            <p:ph idx="1"/>
          </p:nvPr>
        </p:nvSpPr>
        <p:spPr>
          <a:xfrm>
            <a:off x="0" y="1333500"/>
            <a:ext cx="9144000" cy="3836377"/>
          </a:xfrm>
        </p:spPr>
        <p:txBody>
          <a:bodyPr/>
          <a:lstStyle/>
          <a:p>
            <a:r>
              <a:rPr lang="en-US" sz="2000" dirty="0">
                <a:latin typeface="Times New Roman" panose="02020603050405020304" pitchFamily="18" charset="0"/>
                <a:cs typeface="Times New Roman" panose="02020603050405020304" pitchFamily="18" charset="0"/>
              </a:rPr>
              <a:t>351 Old Testament Prophecies Fulfilled In Jesus Christ: </a:t>
            </a:r>
            <a:r>
              <a:rPr lang="en-US" sz="2000" dirty="0">
                <a:latin typeface="Times New Roman" panose="02020603050405020304" pitchFamily="18" charset="0"/>
                <a:cs typeface="Times New Roman" panose="02020603050405020304" pitchFamily="18" charset="0"/>
                <a:hlinkClick r:id="rId4"/>
              </a:rPr>
              <a:t>https://www.newtestamentchristians.com/bible-study-resources/351-old-testament-prophecies-fulfilled-in-jesus-christ/</a:t>
            </a:r>
            <a:endParaRPr lang="en-US" sz="2000" dirty="0">
              <a:latin typeface="Times New Roman" panose="02020603050405020304" pitchFamily="18" charset="0"/>
              <a:cs typeface="Times New Roman" panose="02020603050405020304" pitchFamily="18" charset="0"/>
            </a:endParaRPr>
          </a:p>
          <a:p>
            <a:r>
              <a:rPr lang="en-US" sz="2000" dirty="0">
                <a:solidFill>
                  <a:srgbClr val="7030A0"/>
                </a:solidFill>
                <a:latin typeface="Times New Roman" panose="02020603050405020304" pitchFamily="18" charset="0"/>
                <a:cs typeface="Times New Roman" panose="02020603050405020304" pitchFamily="18" charset="0"/>
              </a:rPr>
              <a:t>“The scepter shall not depart from Judah, nor the ruler's staff from between his feet; so that tribute shall come to him and the homage of his peoples be his.” [Genesis 49:10, NIV]</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The Seed of Judah</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Unto Him shall the obedience of the people be</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The time of His coming</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Called Shiloh or One Sent</a:t>
            </a:r>
          </a:p>
          <a:p>
            <a:pPr marL="914400" lvl="1" indent="-457200">
              <a:buFont typeface="+mj-lt"/>
              <a:buAutoNum type="arabicPeriod"/>
            </a:pPr>
            <a:r>
              <a:rPr lang="en-US" sz="2000" dirty="0">
                <a:latin typeface="Times New Roman" panose="02020603050405020304" pitchFamily="18" charset="0"/>
                <a:cs typeface="Times New Roman" panose="02020603050405020304" pitchFamily="18" charset="0"/>
              </a:rPr>
              <a:t>Messiah to come before Judah lost identity</a:t>
            </a:r>
          </a:p>
        </p:txBody>
      </p:sp>
    </p:spTree>
    <p:custDataLst>
      <p:tags r:id="rId1"/>
    </p:custDataLst>
    <p:extLst>
      <p:ext uri="{BB962C8B-B14F-4D97-AF65-F5344CB8AC3E}">
        <p14:creationId xmlns:p14="http://schemas.microsoft.com/office/powerpoint/2010/main" val="152164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524000"/>
          </a:xfrm>
        </p:spPr>
        <p:txBody>
          <a:bodyPr/>
          <a:lstStyle/>
          <a:p>
            <a:r>
              <a:rPr lang="en-US" sz="5400" b="1" dirty="0"/>
              <a:t>Jesus’ Unfulfilled Prophecies: Stones</a:t>
            </a:r>
            <a:endParaRPr lang="en-US" sz="5400" dirty="0">
              <a:solidFill>
                <a:schemeClr val="accent3">
                  <a:lumMod val="50000"/>
                </a:schemeClr>
              </a:solidFill>
            </a:endParaRPr>
          </a:p>
        </p:txBody>
      </p:sp>
      <p:sp>
        <p:nvSpPr>
          <p:cNvPr id="3" name="Content Placeholder 2"/>
          <p:cNvSpPr>
            <a:spLocks noGrp="1"/>
          </p:cNvSpPr>
          <p:nvPr>
            <p:ph idx="1"/>
          </p:nvPr>
        </p:nvSpPr>
        <p:spPr>
          <a:xfrm>
            <a:off x="0" y="2173898"/>
            <a:ext cx="9144000" cy="2510204"/>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Jesus was a false prophet, because not all of his prophecies were fulfilled.</a:t>
            </a:r>
          </a:p>
          <a:p>
            <a:pPr marL="914400" lvl="1"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Jesus left the temple and was walking away when his disciples came up to him to call his attention to its buildings. “Do you see all these things?” he asked. “Truly I tell you, not one stone here will be left on another; every one will be thrown down.” [Matthew 24:1-2, NIV]</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The Western Wall is still intact.</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Tens of thousands of visitors to the Western Wall of the Temple Mount can testify that an entire wall was left untouched. [Rabbi Yisroel Blumenthal]</a:t>
            </a:r>
          </a:p>
        </p:txBody>
      </p:sp>
    </p:spTree>
    <p:custDataLst>
      <p:tags r:id="rId1"/>
    </p:custDataLst>
    <p:extLst>
      <p:ext uri="{BB962C8B-B14F-4D97-AF65-F5344CB8AC3E}">
        <p14:creationId xmlns:p14="http://schemas.microsoft.com/office/powerpoint/2010/main" val="705166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76400"/>
          </a:xfrm>
        </p:spPr>
        <p:txBody>
          <a:bodyPr/>
          <a:lstStyle/>
          <a:p>
            <a:r>
              <a:rPr lang="en-US" sz="5400" b="1" dirty="0"/>
              <a:t>Jesus’ Unfulfilled Prophecies: Soon</a:t>
            </a:r>
            <a:endParaRPr lang="en-US" sz="5400" dirty="0">
              <a:solidFill>
                <a:schemeClr val="accent3">
                  <a:lumMod val="50000"/>
                </a:schemeClr>
              </a:solidFill>
            </a:endParaRPr>
          </a:p>
        </p:txBody>
      </p:sp>
      <p:sp>
        <p:nvSpPr>
          <p:cNvPr id="3" name="Content Placeholder 2"/>
          <p:cNvSpPr>
            <a:spLocks noGrp="1"/>
          </p:cNvSpPr>
          <p:nvPr>
            <p:ph idx="1"/>
          </p:nvPr>
        </p:nvSpPr>
        <p:spPr>
          <a:xfrm>
            <a:off x="0" y="2590800"/>
            <a:ext cx="9144000" cy="1676400"/>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Jesus was a false prophet, because not all of his prophecies were fulfilled.</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“Look, I am coming soon! ... Look, I am coming soon!” ... He who testifies to these things says, “Yes, I am coming soon.” [Revelation 22:7a,12a,20a, NIV]</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More than 1,900 years is not “soon.”</a:t>
            </a:r>
          </a:p>
        </p:txBody>
      </p:sp>
    </p:spTree>
    <p:custDataLst>
      <p:tags r:id="rId1"/>
    </p:custDataLst>
    <p:extLst>
      <p:ext uri="{BB962C8B-B14F-4D97-AF65-F5344CB8AC3E}">
        <p14:creationId xmlns:p14="http://schemas.microsoft.com/office/powerpoint/2010/main" val="212778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00200"/>
          </a:xfrm>
        </p:spPr>
        <p:txBody>
          <a:bodyPr/>
          <a:lstStyle/>
          <a:p>
            <a:r>
              <a:rPr lang="en-US" sz="5400" b="1" dirty="0"/>
              <a:t>Jesus’ Unfulfilled Prophecies: Generation</a:t>
            </a:r>
            <a:endParaRPr lang="en-US" sz="5400" dirty="0">
              <a:solidFill>
                <a:schemeClr val="accent3">
                  <a:lumMod val="50000"/>
                </a:schemeClr>
              </a:solidFill>
            </a:endParaRPr>
          </a:p>
        </p:txBody>
      </p:sp>
      <p:sp>
        <p:nvSpPr>
          <p:cNvPr id="3" name="Content Placeholder 2"/>
          <p:cNvSpPr>
            <a:spLocks noGrp="1"/>
          </p:cNvSpPr>
          <p:nvPr>
            <p:ph idx="1"/>
          </p:nvPr>
        </p:nvSpPr>
        <p:spPr>
          <a:xfrm>
            <a:off x="0" y="1565031"/>
            <a:ext cx="9144000" cy="5117123"/>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Jesus was a false prophet, because not all of his prophecies were fulfilled.</a:t>
            </a:r>
          </a:p>
          <a:p>
            <a:pPr lvl="1"/>
            <a:r>
              <a:rPr lang="en-US" sz="2000" dirty="0">
                <a:solidFill>
                  <a:srgbClr val="7030A0"/>
                </a:solidFill>
                <a:latin typeface="Times New Roman" panose="02020603050405020304" pitchFamily="18" charset="0"/>
                <a:cs typeface="Times New Roman" panose="02020603050405020304" pitchFamily="18" charset="0"/>
              </a:rPr>
              <a:t>[Jesus] replied: “... The heavenly bodies will be shaken. At that time they will see the Son of Man coming in a cloud with power and great glory... Truly I tell you, this generation will certainly not pass away until all these things have happened.” [Luke 21:8a,26b-27,32, NIV]</a:t>
            </a:r>
          </a:p>
          <a:p>
            <a:pPr lvl="1"/>
            <a:r>
              <a:rPr lang="en-US" sz="2000" i="1" dirty="0">
                <a:latin typeface="Times New Roman" panose="02020603050405020304" pitchFamily="18" charset="0"/>
                <a:cs typeface="Times New Roman" panose="02020603050405020304" pitchFamily="18" charset="0"/>
              </a:rPr>
              <a:t>See also: Mark 13 and Matthew 24.</a:t>
            </a:r>
          </a:p>
          <a:p>
            <a:pPr lvl="1"/>
            <a:r>
              <a:rPr lang="en-US" sz="2000" dirty="0">
                <a:latin typeface="Times New Roman" panose="02020603050405020304" pitchFamily="18" charset="0"/>
                <a:cs typeface="Times New Roman" panose="02020603050405020304" pitchFamily="18" charset="0"/>
              </a:rPr>
              <a:t>That generation passed away before these prophecies were fulfilled.</a:t>
            </a:r>
          </a:p>
        </p:txBody>
      </p:sp>
    </p:spTree>
    <p:custDataLst>
      <p:tags r:id="rId1"/>
    </p:custDataLst>
    <p:extLst>
      <p:ext uri="{BB962C8B-B14F-4D97-AF65-F5344CB8AC3E}">
        <p14:creationId xmlns:p14="http://schemas.microsoft.com/office/powerpoint/2010/main" val="315327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7584" y="0"/>
            <a:ext cx="9144000" cy="1371600"/>
          </a:xfrm>
        </p:spPr>
        <p:txBody>
          <a:bodyPr/>
          <a:lstStyle/>
          <a:p>
            <a:r>
              <a:rPr lang="en-US" sz="5400" b="1" dirty="0"/>
              <a:t>The Missionaries’ Rebuttal: Joshua</a:t>
            </a:r>
            <a:endParaRPr lang="en-US" sz="5400" dirty="0">
              <a:solidFill>
                <a:schemeClr val="accent3">
                  <a:lumMod val="50000"/>
                </a:schemeClr>
              </a:solidFill>
            </a:endParaRPr>
          </a:p>
        </p:txBody>
      </p:sp>
      <p:sp>
        <p:nvSpPr>
          <p:cNvPr id="3" name="Content Placeholder 2"/>
          <p:cNvSpPr>
            <a:spLocks noGrp="1"/>
          </p:cNvSpPr>
          <p:nvPr>
            <p:ph idx="1"/>
          </p:nvPr>
        </p:nvSpPr>
        <p:spPr>
          <a:xfrm>
            <a:off x="0" y="1762860"/>
            <a:ext cx="9144000" cy="4435717"/>
          </a:xfrm>
        </p:spPr>
        <p:txBody>
          <a:bodyPr/>
          <a:lstStyle/>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Chapter 18 of Deuteronomy has nothing to do with Joshua.</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Joshua isn’t even mentioned at all in the first 30 chapters of Deuteronomy.</a:t>
            </a:r>
          </a:p>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Moses’ speech in Chapter 18 takes place long before his death.</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Moses impending death isn’t recorded until Chapter 31.</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Moses went out and spoke these words to all Israel: “I am now a hundred and twenty years old and I am no longer able to lead you.” [Deuteronomy 31:1-2a, NIV]</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That is when Moses presents Joshua as his successor.</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Then Moses summoned Joshua and said to him in the presence of all Israel, “Be strong and courageous, for you must go with this people into the land that the Lord swore to their ancestors to give them, and you must divide it among them as their inheritance. The Lord himself goes before you and will be with you; he will never leave you nor forsake you. Do not be afraid; do not be discouraged.” [Deuteronomy 31:7-8, </a:t>
            </a:r>
            <a:r>
              <a:rPr lang="en-US" sz="2000">
                <a:solidFill>
                  <a:srgbClr val="7030A0"/>
                </a:solidFill>
                <a:latin typeface="Times New Roman" panose="02020603050405020304" pitchFamily="18" charset="0"/>
                <a:cs typeface="Times New Roman" panose="02020603050405020304" pitchFamily="18" charset="0"/>
              </a:rPr>
              <a:t>NIV]</a:t>
            </a:r>
            <a:endParaRPr lang="en-US" sz="2000" dirty="0">
              <a:solidFill>
                <a:srgbClr val="7030A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68995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7584" y="0"/>
            <a:ext cx="9144000" cy="1371600"/>
          </a:xfrm>
        </p:spPr>
        <p:txBody>
          <a:bodyPr/>
          <a:lstStyle/>
          <a:p>
            <a:r>
              <a:rPr lang="en-US" sz="5400" b="1" dirty="0"/>
              <a:t>The Missionaries’ Rebuttal: Joshua</a:t>
            </a:r>
            <a:endParaRPr lang="en-US" sz="5400" dirty="0">
              <a:solidFill>
                <a:schemeClr val="accent3">
                  <a:lumMod val="50000"/>
                </a:schemeClr>
              </a:solidFill>
            </a:endParaRPr>
          </a:p>
        </p:txBody>
      </p:sp>
      <p:sp>
        <p:nvSpPr>
          <p:cNvPr id="3" name="Content Placeholder 2"/>
          <p:cNvSpPr>
            <a:spLocks noGrp="1"/>
          </p:cNvSpPr>
          <p:nvPr>
            <p:ph idx="1"/>
          </p:nvPr>
        </p:nvSpPr>
        <p:spPr>
          <a:xfrm>
            <a:off x="0" y="1674935"/>
            <a:ext cx="9144000" cy="3508131"/>
          </a:xfrm>
        </p:spPr>
        <p:txBody>
          <a:bodyPr/>
          <a:lstStyle/>
          <a:p>
            <a:pPr marL="0" indent="0">
              <a:spcBef>
                <a:spcPct val="0"/>
              </a:spcBef>
              <a:spcAft>
                <a:spcPts val="0"/>
              </a:spcAft>
              <a:buNone/>
            </a:pPr>
            <a:r>
              <a:rPr lang="en-US" sz="2000" dirty="0">
                <a:solidFill>
                  <a:srgbClr val="7030A0"/>
                </a:solidFill>
                <a:latin typeface="Times New Roman" panose="02020603050405020304" pitchFamily="18" charset="0"/>
                <a:cs typeface="Times New Roman" panose="02020603050405020304" pitchFamily="18" charset="0"/>
              </a:rPr>
              <a:t>Now Joshua son of Nun was filled with the spirit of wisdom because Moses had laid his hands on him. So the Israelites listened to him and did what the Lord had commanded Moses. And there has not arisen </a:t>
            </a:r>
            <a:r>
              <a:rPr lang="en-US" sz="2000" u="sng" dirty="0">
                <a:solidFill>
                  <a:srgbClr val="7030A0"/>
                </a:solidFill>
                <a:latin typeface="Times New Roman" panose="02020603050405020304" pitchFamily="18" charset="0"/>
                <a:cs typeface="Times New Roman" panose="02020603050405020304" pitchFamily="18" charset="0"/>
              </a:rPr>
              <a:t>a prophet</a:t>
            </a:r>
            <a:r>
              <a:rPr lang="en-US" sz="2000" dirty="0">
                <a:solidFill>
                  <a:srgbClr val="7030A0"/>
                </a:solidFill>
                <a:latin typeface="Times New Roman" panose="02020603050405020304" pitchFamily="18" charset="0"/>
                <a:cs typeface="Times New Roman" panose="02020603050405020304" pitchFamily="18" charset="0"/>
              </a:rPr>
              <a:t> since in Israel </a:t>
            </a:r>
            <a:r>
              <a:rPr lang="en-US" sz="2000" u="sng" dirty="0">
                <a:solidFill>
                  <a:srgbClr val="7030A0"/>
                </a:solidFill>
                <a:latin typeface="Times New Roman" panose="02020603050405020304" pitchFamily="18" charset="0"/>
                <a:cs typeface="Times New Roman" panose="02020603050405020304" pitchFamily="18" charset="0"/>
              </a:rPr>
              <a:t>like Moses</a:t>
            </a:r>
            <a:r>
              <a:rPr lang="en-US" sz="2000" dirty="0">
                <a:solidFill>
                  <a:srgbClr val="7030A0"/>
                </a:solidFill>
                <a:latin typeface="Times New Roman" panose="02020603050405020304" pitchFamily="18" charset="0"/>
                <a:cs typeface="Times New Roman" panose="02020603050405020304" pitchFamily="18" charset="0"/>
              </a:rPr>
              <a:t>, whom the Lord knew face to face, none like him for all the signs and wonders which the Lord sent him to do in the land of Egypt, to Pharaoh and to all his servants and to all his land, and for all the mighty power and all the great and terrible deeds which Moses performed in the sight of all Israel. [Deuteronomy 34:9-12, NIV]</a:t>
            </a:r>
          </a:p>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This is in Chapter 34, which was written </a:t>
            </a:r>
            <a:r>
              <a:rPr lang="en-US" sz="2000" i="1" dirty="0">
                <a:latin typeface="Times New Roman" panose="02020603050405020304" pitchFamily="18" charset="0"/>
                <a:cs typeface="Times New Roman" panose="02020603050405020304" pitchFamily="18" charset="0"/>
              </a:rPr>
              <a:t>after</a:t>
            </a:r>
            <a:r>
              <a:rPr lang="en-US" sz="2000" dirty="0">
                <a:latin typeface="Times New Roman" panose="02020603050405020304" pitchFamily="18" charset="0"/>
                <a:cs typeface="Times New Roman" panose="02020603050405020304" pitchFamily="18" charset="0"/>
              </a:rPr>
              <a:t> Joshua had arisen.</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So Joshua cannot be the “prophet... like Moses.”</a:t>
            </a:r>
          </a:p>
          <a:p>
            <a:pPr marL="914400" lvl="1" indent="-514350">
              <a:spcBef>
                <a:spcPct val="0"/>
              </a:spcBef>
              <a:spcAft>
                <a:spcPts val="0"/>
              </a:spcAft>
            </a:pPr>
            <a:r>
              <a:rPr lang="en-US" sz="2000" dirty="0">
                <a:latin typeface="Times New Roman" panose="02020603050405020304" pitchFamily="18" charset="0"/>
                <a:cs typeface="Times New Roman" panose="02020603050405020304" pitchFamily="18" charset="0"/>
              </a:rPr>
              <a:t>That prophet must come after this was written.</a:t>
            </a:r>
          </a:p>
          <a:p>
            <a:pPr marL="514350" indent="-514350">
              <a:spcBef>
                <a:spcPct val="0"/>
              </a:spcBef>
              <a:spcAft>
                <a:spcPts val="0"/>
              </a:spcAft>
            </a:pPr>
            <a:r>
              <a:rPr lang="en-US" sz="2000" dirty="0">
                <a:latin typeface="Times New Roman" panose="02020603050405020304" pitchFamily="18" charset="0"/>
                <a:cs typeface="Times New Roman" panose="02020603050405020304" pitchFamily="18" charset="0"/>
              </a:rPr>
              <a:t>The Bible never even says that Joshua was a prophet.</a:t>
            </a:r>
          </a:p>
          <a:p>
            <a:pPr marL="914400" lvl="1" indent="-514350">
              <a:spcBef>
                <a:spcPct val="0"/>
              </a:spcBef>
              <a:spcAft>
                <a:spcPts val="1200"/>
              </a:spcAft>
            </a:pPr>
            <a:endParaRPr lang="en-US" sz="2000" dirty="0">
              <a:solidFill>
                <a:srgbClr val="7030A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39729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600200"/>
          </a:xfrm>
        </p:spPr>
        <p:txBody>
          <a:bodyPr/>
          <a:lstStyle/>
          <a:p>
            <a:r>
              <a:rPr lang="en-US" sz="5400" b="1" dirty="0"/>
              <a:t>The Missionaries’ Rebuttal: Stones</a:t>
            </a:r>
            <a:endParaRPr lang="en-US" sz="5400" dirty="0">
              <a:solidFill>
                <a:schemeClr val="accent3">
                  <a:lumMod val="50000"/>
                </a:schemeClr>
              </a:solidFill>
            </a:endParaRPr>
          </a:p>
        </p:txBody>
      </p:sp>
      <p:sp>
        <p:nvSpPr>
          <p:cNvPr id="12291" name="Content Placeholder 2"/>
          <p:cNvSpPr>
            <a:spLocks noGrp="1"/>
          </p:cNvSpPr>
          <p:nvPr>
            <p:ph idx="1"/>
          </p:nvPr>
        </p:nvSpPr>
        <p:spPr>
          <a:xfrm>
            <a:off x="0" y="2286550"/>
            <a:ext cx="9144000" cy="2284901"/>
          </a:xfrm>
        </p:spPr>
        <p:txBody>
          <a:bodyPr/>
          <a:lstStyle/>
          <a:p>
            <a:pPr marL="514350" indent="-514350">
              <a:spcBef>
                <a:spcPct val="0"/>
              </a:spcBef>
              <a:spcAft>
                <a:spcPts val="0"/>
              </a:spcAft>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marL="914400" lvl="1" indent="-514350">
              <a:spcBef>
                <a:spcPct val="0"/>
              </a:spcBef>
              <a:spcAft>
                <a:spcPts val="0"/>
              </a:spcAft>
            </a:pPr>
            <a:r>
              <a:rPr lang="en-US" sz="200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Western Wall is still intact.</a:t>
            </a:r>
          </a:p>
          <a:p>
            <a:pPr marL="1314450" lvl="2" indent="-514350">
              <a:spcBef>
                <a:spcPct val="0"/>
              </a:spcBef>
              <a:spcAft>
                <a:spcPts val="0"/>
              </a:spcAft>
            </a:pPr>
            <a:r>
              <a:rPr lang="en-US" sz="2000">
                <a:solidFill>
                  <a:srgbClr val="7030A0"/>
                </a:solidFill>
                <a:latin typeface="Times New Roman" panose="02020603050405020304" pitchFamily="18" charset="0"/>
                <a:cs typeface="Times New Roman" panose="02020603050405020304" pitchFamily="18" charset="0"/>
              </a:rPr>
              <a:t>“... Not </a:t>
            </a:r>
            <a:r>
              <a:rPr lang="en-US" sz="2000" dirty="0">
                <a:solidFill>
                  <a:srgbClr val="7030A0"/>
                </a:solidFill>
                <a:latin typeface="Times New Roman" panose="02020603050405020304" pitchFamily="18" charset="0"/>
                <a:cs typeface="Times New Roman" panose="02020603050405020304" pitchFamily="18" charset="0"/>
              </a:rPr>
              <a:t>one stone here will be left on another; every one will be thrown down.” [</a:t>
            </a:r>
            <a:r>
              <a:rPr lang="en-US" sz="2000">
                <a:solidFill>
                  <a:srgbClr val="7030A0"/>
                </a:solidFill>
                <a:latin typeface="Times New Roman" panose="02020603050405020304" pitchFamily="18" charset="0"/>
                <a:cs typeface="Times New Roman" panose="02020603050405020304" pitchFamily="18" charset="0"/>
              </a:rPr>
              <a:t>Matthew 24:2b, </a:t>
            </a:r>
            <a:r>
              <a:rPr lang="en-US" sz="2000" dirty="0">
                <a:solidFill>
                  <a:srgbClr val="7030A0"/>
                </a:solidFill>
                <a:latin typeface="Times New Roman" panose="02020603050405020304" pitchFamily="18" charset="0"/>
                <a:cs typeface="Times New Roman" panose="02020603050405020304" pitchFamily="18" charset="0"/>
              </a:rPr>
              <a:t>NIV]</a:t>
            </a:r>
          </a:p>
          <a:p>
            <a:pPr marL="1314450" lvl="2" indent="-514350">
              <a:spcBef>
                <a:spcPct val="0"/>
              </a:spcBef>
              <a:spcAft>
                <a:spcPts val="0"/>
              </a:spcAft>
            </a:pPr>
            <a:r>
              <a:rPr lang="en-US" sz="2000">
                <a:solidFill>
                  <a:srgbClr val="7030A0"/>
                </a:solidFill>
                <a:latin typeface="Times New Roman" panose="02020603050405020304" pitchFamily="18" charset="0"/>
                <a:cs typeface="Times New Roman" panose="02020603050405020304" pitchFamily="18" charset="0"/>
              </a:rPr>
              <a:t>“Do you see all these great </a:t>
            </a:r>
            <a:r>
              <a:rPr lang="en-US" sz="2000" u="sng">
                <a:solidFill>
                  <a:srgbClr val="7030A0"/>
                </a:solidFill>
                <a:latin typeface="Times New Roman" panose="02020603050405020304" pitchFamily="18" charset="0"/>
                <a:cs typeface="Times New Roman" panose="02020603050405020304" pitchFamily="18" charset="0"/>
              </a:rPr>
              <a:t>buildings</a:t>
            </a:r>
            <a:r>
              <a:rPr lang="en-US" sz="2000">
                <a:solidFill>
                  <a:srgbClr val="7030A0"/>
                </a:solidFill>
                <a:latin typeface="Times New Roman" panose="02020603050405020304" pitchFamily="18" charset="0"/>
                <a:cs typeface="Times New Roman" panose="02020603050405020304" pitchFamily="18" charset="0"/>
              </a:rPr>
              <a:t>?” replied Jesus. “Not one stone here will be left on another; every one will be thrown down.” [Mark 13:2, NIV]</a:t>
            </a:r>
          </a:p>
          <a:p>
            <a:pPr marL="1771650" lvl="3" indent="-514350">
              <a:spcBef>
                <a:spcPct val="0"/>
              </a:spcBef>
              <a:spcAft>
                <a:spcPts val="0"/>
              </a:spcAft>
            </a:pPr>
            <a:r>
              <a:rPr lang="en-US">
                <a:latin typeface="Times New Roman" panose="02020603050405020304" pitchFamily="18" charset="0"/>
                <a:cs typeface="Times New Roman" panose="02020603050405020304" pitchFamily="18" charset="0"/>
              </a:rPr>
              <a:t>Jesus </a:t>
            </a:r>
            <a:r>
              <a:rPr lang="en-US" dirty="0">
                <a:latin typeface="Times New Roman" panose="02020603050405020304" pitchFamily="18" charset="0"/>
                <a:cs typeface="Times New Roman" panose="02020603050405020304" pitchFamily="18" charset="0"/>
              </a:rPr>
              <a:t>was talking about the buildings, not the temple wall.</a:t>
            </a:r>
          </a:p>
          <a:p>
            <a:pPr marL="400050" lvl="1" indent="0">
              <a:spcBef>
                <a:spcPct val="0"/>
              </a:spcBef>
              <a:spcAft>
                <a:spcPts val="1200"/>
              </a:spcAft>
              <a:buNone/>
            </a:pPr>
            <a:endParaRPr lang="en-US" sz="2000" dirty="0">
              <a:solidFill>
                <a:srgbClr val="7030A0"/>
              </a:solidFill>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1596048"/>
          </a:xfrm>
        </p:spPr>
        <p:txBody>
          <a:bodyPr/>
          <a:lstStyle/>
          <a:p>
            <a:r>
              <a:rPr lang="en-US" sz="5400" b="1" dirty="0"/>
              <a:t>The Missionaries’ Rebuttal: Soon</a:t>
            </a:r>
            <a:endParaRPr lang="en-US" sz="5400" dirty="0"/>
          </a:p>
        </p:txBody>
      </p:sp>
      <p:sp>
        <p:nvSpPr>
          <p:cNvPr id="3" name="Content Placeholder 2"/>
          <p:cNvSpPr>
            <a:spLocks noGrp="1"/>
          </p:cNvSpPr>
          <p:nvPr>
            <p:ph idx="1"/>
          </p:nvPr>
        </p:nvSpPr>
        <p:spPr>
          <a:xfrm>
            <a:off x="0" y="1953908"/>
            <a:ext cx="9144000" cy="2950185"/>
          </a:xfrm>
        </p:spPr>
        <p:txBody>
          <a:bodyPr/>
          <a:lstStyle/>
          <a:p>
            <a:pPr marL="514350" indent="-514350">
              <a:spcBef>
                <a:spcPct val="0"/>
              </a:spcBef>
              <a:spcAft>
                <a:spcPts val="0"/>
              </a:spcAft>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marL="914400" lvl="1" indent="-514350">
              <a:spcBef>
                <a:spcPct val="0"/>
              </a:spcBef>
              <a:spcAft>
                <a:spcPts val="0"/>
              </a:spcAft>
            </a:pPr>
            <a:r>
              <a:rPr lang="en-US" sz="2000">
                <a:latin typeface="Times New Roman" panose="02020603050405020304" pitchFamily="18" charset="0"/>
                <a:cs typeface="Times New Roman" panose="02020603050405020304" pitchFamily="18" charset="0"/>
              </a:rPr>
              <a:t>More </a:t>
            </a:r>
            <a:r>
              <a:rPr lang="en-US" sz="2000" dirty="0">
                <a:latin typeface="Times New Roman" panose="02020603050405020304" pitchFamily="18" charset="0"/>
                <a:cs typeface="Times New Roman" panose="02020603050405020304" pitchFamily="18" charset="0"/>
              </a:rPr>
              <a:t>than 1,900 years is not “soon.”</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A thousand years in your sight are like a day that has just gone by, or like a watch in the night. [Psalm 90:4, NIV]</a:t>
            </a:r>
          </a:p>
          <a:p>
            <a:pPr marL="1314450" lvl="2" indent="-514350">
              <a:spcBef>
                <a:spcPct val="0"/>
              </a:spcBef>
              <a:spcAft>
                <a:spcPts val="0"/>
              </a:spcAft>
            </a:pPr>
            <a:r>
              <a:rPr lang="en-US" sz="2000" dirty="0">
                <a:solidFill>
                  <a:srgbClr val="7030A0"/>
                </a:solidFill>
                <a:latin typeface="Times New Roman" panose="02020603050405020304" pitchFamily="18" charset="0"/>
                <a:cs typeface="Times New Roman" panose="02020603050405020304" pitchFamily="18" charset="0"/>
              </a:rPr>
              <a:t>But do not forget this one thing, dear friends: With the Lord a day is like a thousand years, and a thousand years are like a day. [II Peter 3:8, NIV]</a:t>
            </a:r>
          </a:p>
          <a:p>
            <a:pPr marL="1314450" lvl="2" indent="-514350">
              <a:spcBef>
                <a:spcPct val="0"/>
              </a:spcBef>
              <a:spcAft>
                <a:spcPts val="0"/>
              </a:spcAft>
            </a:pPr>
            <a:r>
              <a:rPr lang="en-US" sz="2000">
                <a:latin typeface="Times New Roman" panose="02020603050405020304" pitchFamily="18" charset="0"/>
                <a:cs typeface="Times New Roman" panose="02020603050405020304" pitchFamily="18" charset="0"/>
              </a:rPr>
              <a:t>If 2,000 </a:t>
            </a:r>
            <a:r>
              <a:rPr lang="en-US" sz="2000" dirty="0">
                <a:latin typeface="Times New Roman" panose="02020603050405020304" pitchFamily="18" charset="0"/>
                <a:cs typeface="Times New Roman" panose="02020603050405020304" pitchFamily="18" charset="0"/>
              </a:rPr>
              <a:t>years are just a couple of days, that’s certainly “soon.”</a:t>
            </a:r>
          </a:p>
          <a:p>
            <a:pPr marL="1314450" lvl="2" indent="-514350">
              <a:spcBef>
                <a:spcPct val="0"/>
              </a:spcBef>
              <a:spcAft>
                <a:spcPts val="0"/>
              </a:spcAft>
            </a:pPr>
            <a:r>
              <a:rPr lang="en-US" sz="2000" dirty="0">
                <a:latin typeface="Times New Roman" panose="02020603050405020304" pitchFamily="18" charset="0"/>
                <a:cs typeface="Times New Roman" panose="02020603050405020304" pitchFamily="18" charset="0"/>
              </a:rPr>
              <a:t>To God, 1,900 years is just a fraction of a fraction of a fraction of the universe’s existence.</a:t>
            </a:r>
          </a:p>
        </p:txBody>
      </p:sp>
    </p:spTree>
    <p:custDataLst>
      <p:tags r:id="rId1"/>
    </p:custDataLst>
    <p:extLst>
      <p:ext uri="{BB962C8B-B14F-4D97-AF65-F5344CB8AC3E}">
        <p14:creationId xmlns:p14="http://schemas.microsoft.com/office/powerpoint/2010/main" val="337305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1596048"/>
          </a:xfrm>
        </p:spPr>
        <p:txBody>
          <a:bodyPr/>
          <a:lstStyle/>
          <a:p>
            <a:r>
              <a:rPr lang="en-US" sz="5400" b="1" dirty="0"/>
              <a:t>The Missionaries’ Rebuttal: Generation</a:t>
            </a:r>
            <a:endParaRPr lang="en-US" sz="5400" dirty="0"/>
          </a:p>
        </p:txBody>
      </p:sp>
      <p:sp>
        <p:nvSpPr>
          <p:cNvPr id="3" name="Content Placeholder 2"/>
          <p:cNvSpPr>
            <a:spLocks noGrp="1"/>
          </p:cNvSpPr>
          <p:nvPr>
            <p:ph idx="1"/>
          </p:nvPr>
        </p:nvSpPr>
        <p:spPr>
          <a:xfrm>
            <a:off x="0" y="2781087"/>
            <a:ext cx="9144000" cy="1295827"/>
          </a:xfrm>
        </p:spPr>
        <p:txBody>
          <a:bodyPr/>
          <a:lstStyle/>
          <a:p>
            <a:pPr>
              <a:spcBef>
                <a:spcPts val="0"/>
              </a:spcBef>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lvl="1">
              <a:spcBef>
                <a:spcPts val="0"/>
              </a:spcBef>
            </a:pPr>
            <a:r>
              <a:rPr lang="en-US" sz="2000">
                <a:latin typeface="Times New Roman" panose="02020603050405020304" pitchFamily="18" charset="0"/>
                <a:cs typeface="Times New Roman" panose="02020603050405020304" pitchFamily="18" charset="0"/>
              </a:rPr>
              <a:t>That </a:t>
            </a:r>
            <a:r>
              <a:rPr lang="en-US" sz="2000" dirty="0">
                <a:latin typeface="Times New Roman" panose="02020603050405020304" pitchFamily="18" charset="0"/>
                <a:cs typeface="Times New Roman" panose="02020603050405020304" pitchFamily="18" charset="0"/>
              </a:rPr>
              <a:t>generation passed away before the prophecies were fulfilled.</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“Truly I tell you, this generation will certainly not pass away until all these things have happened.” [Mark 13:30, Matthew 24:34, Luke 21:32, NIV]</a:t>
            </a:r>
          </a:p>
        </p:txBody>
      </p:sp>
    </p:spTree>
    <p:extLst>
      <p:ext uri="{BB962C8B-B14F-4D97-AF65-F5344CB8AC3E}">
        <p14:creationId xmlns:p14="http://schemas.microsoft.com/office/powerpoint/2010/main" val="517925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834048"/>
          </a:xfrm>
        </p:spPr>
        <p:txBody>
          <a:bodyPr/>
          <a:lstStyle/>
          <a:p>
            <a:r>
              <a:rPr lang="en-US" sz="5400" b="1" dirty="0"/>
              <a:t>Comparing Prophecies</a:t>
            </a:r>
            <a:endParaRPr lang="en-US" sz="5400" dirty="0"/>
          </a:p>
        </p:txBody>
      </p:sp>
      <p:graphicFrame>
        <p:nvGraphicFramePr>
          <p:cNvPr id="12" name="Table 11">
            <a:extLst>
              <a:ext uri="{FF2B5EF4-FFF2-40B4-BE49-F238E27FC236}">
                <a16:creationId xmlns:a16="http://schemas.microsoft.com/office/drawing/2014/main" id="{26F5C246-1196-0319-2754-E66F94937E97}"/>
              </a:ext>
            </a:extLst>
          </p:cNvPr>
          <p:cNvGraphicFramePr>
            <a:graphicFrameLocks noGrp="1"/>
          </p:cNvGraphicFramePr>
          <p:nvPr>
            <p:extLst>
              <p:ext uri="{D42A27DB-BD31-4B8C-83A1-F6EECF244321}">
                <p14:modId xmlns:p14="http://schemas.microsoft.com/office/powerpoint/2010/main" val="3230476914"/>
              </p:ext>
            </p:extLst>
          </p:nvPr>
        </p:nvGraphicFramePr>
        <p:xfrm>
          <a:off x="76199" y="865121"/>
          <a:ext cx="8991602" cy="5821680"/>
        </p:xfrm>
        <a:graphic>
          <a:graphicData uri="http://schemas.openxmlformats.org/drawingml/2006/table">
            <a:tbl>
              <a:tblPr firstRow="1">
                <a:tableStyleId>{073A0DAA-6AF3-43AB-8588-CEC1D06C72B9}</a:tableStyleId>
              </a:tblPr>
              <a:tblGrid>
                <a:gridCol w="3135797">
                  <a:extLst>
                    <a:ext uri="{9D8B030D-6E8A-4147-A177-3AD203B41FA5}">
                      <a16:colId xmlns:a16="http://schemas.microsoft.com/office/drawing/2014/main" val="930196238"/>
                    </a:ext>
                  </a:extLst>
                </a:gridCol>
                <a:gridCol w="2858604">
                  <a:extLst>
                    <a:ext uri="{9D8B030D-6E8A-4147-A177-3AD203B41FA5}">
                      <a16:colId xmlns:a16="http://schemas.microsoft.com/office/drawing/2014/main" val="1381187476"/>
                    </a:ext>
                  </a:extLst>
                </a:gridCol>
                <a:gridCol w="2997201">
                  <a:extLst>
                    <a:ext uri="{9D8B030D-6E8A-4147-A177-3AD203B41FA5}">
                      <a16:colId xmlns:a16="http://schemas.microsoft.com/office/drawing/2014/main" val="2976802307"/>
                    </a:ext>
                  </a:extLst>
                </a:gridCol>
              </a:tblGrid>
              <a:tr h="2697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24</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Mark 13</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600" dirty="0"/>
                        <a:t>Luke 21</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541313397"/>
                  </a:ext>
                </a:extLst>
              </a:tr>
              <a:tr h="269748">
                <a:tc gridSpan="3">
                  <a:txBody>
                    <a:bodyPr/>
                    <a:lstStyle/>
                    <a:p>
                      <a:pPr algn="ctr"/>
                      <a:r>
                        <a:rPr lang="en-US" sz="1400" dirty="0"/>
                        <a:t>Not one stone here will be left on another.</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81471358"/>
                  </a:ext>
                </a:extLst>
              </a:tr>
              <a:tr h="269748">
                <a:tc gridSpan="3">
                  <a:txBody>
                    <a:bodyPr/>
                    <a:lstStyle/>
                    <a:p>
                      <a:pPr algn="ctr"/>
                      <a:r>
                        <a:rPr lang="en-US" sz="1400" dirty="0"/>
                        <a:t>Many will come in my name, claiming, ‘I am the Messiah.’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684871337"/>
                  </a:ext>
                </a:extLst>
              </a:tr>
              <a:tr h="269748">
                <a:tc gridSpan="3">
                  <a:txBody>
                    <a:bodyPr/>
                    <a:lstStyle/>
                    <a:p>
                      <a:pPr algn="ctr"/>
                      <a:r>
                        <a:rPr lang="en-US" sz="1400" dirty="0"/>
                        <a:t>You will hear of wars.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89979471"/>
                  </a:ext>
                </a:extLst>
              </a:tr>
              <a:tr h="269748">
                <a:tc gridSpan="3">
                  <a:txBody>
                    <a:bodyPr/>
                    <a:lstStyle/>
                    <a:p>
                      <a:pPr algn="ctr"/>
                      <a:r>
                        <a:rPr lang="en-US" sz="1400" dirty="0"/>
                        <a:t>Nation will rise against nation, and kingdom against kingdom.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937284292"/>
                  </a:ext>
                </a:extLst>
              </a:tr>
              <a:tr h="269748">
                <a:tc gridSpan="3">
                  <a:txBody>
                    <a:bodyPr/>
                    <a:lstStyle/>
                    <a:p>
                      <a:pPr algn="ctr"/>
                      <a:r>
                        <a:rPr lang="en-US" sz="1400" dirty="0"/>
                        <a:t>There will be famines and earthquakes.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6985041"/>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There will be troubles.</a:t>
                      </a:r>
                      <a:endParaRPr lang="en-US" sz="20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363075842"/>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There will be pestilence.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22402708"/>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There will be great signs from heaven.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892497415"/>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They will bring you before councils.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845285952"/>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They will bring you into the synagogues.</a:t>
                      </a:r>
                      <a:endParaRPr lang="en-US" sz="20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46860987"/>
                  </a:ext>
                </a:extLst>
              </a:tr>
              <a:tr h="269748">
                <a:tc gridSpan="3">
                  <a:txBody>
                    <a:bodyPr/>
                    <a:lstStyle/>
                    <a:p>
                      <a:pPr algn="ctr"/>
                      <a:r>
                        <a:rPr lang="en-US" sz="1400" dirty="0"/>
                        <a:t>You will be persecuted.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574086883"/>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They will deliver you into prison.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66758798"/>
                  </a:ext>
                </a:extLst>
              </a:tr>
              <a:tr h="269748">
                <a:tc>
                  <a:txBody>
                    <a:bodyPr/>
                    <a:lstStyle/>
                    <a:p>
                      <a:pPr algn="ctr"/>
                      <a:r>
                        <a:rPr lang="en-US" sz="1400" dirty="0"/>
                        <a:t>You will be put to death.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05732340"/>
                  </a:ext>
                </a:extLst>
              </a:tr>
              <a:tr h="269748">
                <a:tc>
                  <a:txBody>
                    <a:bodyPr/>
                    <a:lstStyle/>
                    <a:p>
                      <a:pPr algn="ctr"/>
                      <a:r>
                        <a:rPr lang="en-US" sz="1400" dirty="0"/>
                        <a:t>All nations will hate you because of me.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84045266"/>
                  </a:ext>
                </a:extLst>
              </a:tr>
              <a:tr h="269748">
                <a:tc>
                  <a:txBody>
                    <a:bodyPr/>
                    <a:lstStyle/>
                    <a:p>
                      <a:pPr algn="ctr"/>
                      <a:r>
                        <a:rPr lang="en-US" sz="1400" dirty="0"/>
                        <a:t>Many will turn away from the faith.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37319446"/>
                  </a:ext>
                </a:extLst>
              </a:tr>
              <a:tr h="269748">
                <a:tc>
                  <a:txBody>
                    <a:bodyPr/>
                    <a:lstStyle/>
                    <a:p>
                      <a:pPr algn="ctr"/>
                      <a:r>
                        <a:rPr lang="en-US" sz="1400" dirty="0"/>
                        <a:t>Many will betray and hate each other.</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40996220"/>
                  </a:ext>
                </a:extLst>
              </a:tr>
              <a:tr h="269748">
                <a:tc>
                  <a:txBody>
                    <a:bodyPr/>
                    <a:lstStyle/>
                    <a:p>
                      <a:pPr algn="ctr"/>
                      <a:r>
                        <a:rPr lang="en-US" sz="1400" dirty="0"/>
                        <a:t>False prophets will deceive many.</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27915268"/>
                  </a:ext>
                </a:extLst>
              </a:tr>
              <a:tr h="269748">
                <a:tc>
                  <a:txBody>
                    <a:bodyPr/>
                    <a:lstStyle/>
                    <a:p>
                      <a:pPr algn="ctr"/>
                      <a:r>
                        <a:rPr lang="en-US" sz="1400" dirty="0"/>
                        <a:t>Wickedness will increase.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98224217"/>
                  </a:ext>
                </a:extLst>
              </a:tr>
            </a:tbl>
          </a:graphicData>
        </a:graphic>
      </p:graphicFrame>
      <p:sp>
        <p:nvSpPr>
          <p:cNvPr id="3" name="Rectangle: Rounded Corners 2">
            <a:extLst>
              <a:ext uri="{FF2B5EF4-FFF2-40B4-BE49-F238E27FC236}">
                <a16:creationId xmlns:a16="http://schemas.microsoft.com/office/drawing/2014/main" id="{AA9F120F-9DB1-B248-FC50-54A672C665F7}"/>
              </a:ext>
            </a:extLst>
          </p:cNvPr>
          <p:cNvSpPr/>
          <p:nvPr/>
        </p:nvSpPr>
        <p:spPr>
          <a:xfrm>
            <a:off x="2312377" y="1204553"/>
            <a:ext cx="4510454" cy="152400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Rounded Corners 3">
            <a:extLst>
              <a:ext uri="{FF2B5EF4-FFF2-40B4-BE49-F238E27FC236}">
                <a16:creationId xmlns:a16="http://schemas.microsoft.com/office/drawing/2014/main" id="{ED86EF4B-D97E-1BD8-E9B8-C38CBB087FD5}"/>
              </a:ext>
            </a:extLst>
          </p:cNvPr>
          <p:cNvSpPr/>
          <p:nvPr/>
        </p:nvSpPr>
        <p:spPr>
          <a:xfrm>
            <a:off x="3270736" y="2728553"/>
            <a:ext cx="5726729" cy="91440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59C92111-07C4-F491-2562-43437006FB56}"/>
              </a:ext>
            </a:extLst>
          </p:cNvPr>
          <p:cNvSpPr/>
          <p:nvPr/>
        </p:nvSpPr>
        <p:spPr>
          <a:xfrm>
            <a:off x="146535" y="3642953"/>
            <a:ext cx="8850929" cy="152400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8A5D5628-4DF0-98C0-2E9A-51C917F89322}"/>
              </a:ext>
            </a:extLst>
          </p:cNvPr>
          <p:cNvSpPr/>
          <p:nvPr/>
        </p:nvSpPr>
        <p:spPr>
          <a:xfrm>
            <a:off x="146536" y="5166953"/>
            <a:ext cx="2974733" cy="1519848"/>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249899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834048"/>
          </a:xfrm>
        </p:spPr>
        <p:txBody>
          <a:bodyPr/>
          <a:lstStyle/>
          <a:p>
            <a:r>
              <a:rPr lang="en-US" sz="5400" b="1" dirty="0"/>
              <a:t>Comparing Prophecies</a:t>
            </a:r>
            <a:endParaRPr lang="en-US" sz="5400" dirty="0"/>
          </a:p>
        </p:txBody>
      </p:sp>
      <p:graphicFrame>
        <p:nvGraphicFramePr>
          <p:cNvPr id="4" name="Table 3">
            <a:extLst>
              <a:ext uri="{FF2B5EF4-FFF2-40B4-BE49-F238E27FC236}">
                <a16:creationId xmlns:a16="http://schemas.microsoft.com/office/drawing/2014/main" id="{7951A580-7AB5-A140-517E-E9ABF2A7CE9B}"/>
              </a:ext>
            </a:extLst>
          </p:cNvPr>
          <p:cNvGraphicFramePr>
            <a:graphicFrameLocks noGrp="1"/>
          </p:cNvGraphicFramePr>
          <p:nvPr>
            <p:extLst>
              <p:ext uri="{D42A27DB-BD31-4B8C-83A1-F6EECF244321}">
                <p14:modId xmlns:p14="http://schemas.microsoft.com/office/powerpoint/2010/main" val="1724229778"/>
              </p:ext>
            </p:extLst>
          </p:nvPr>
        </p:nvGraphicFramePr>
        <p:xfrm>
          <a:off x="61547" y="866336"/>
          <a:ext cx="9020907" cy="5449540"/>
        </p:xfrm>
        <a:graphic>
          <a:graphicData uri="http://schemas.openxmlformats.org/drawingml/2006/table">
            <a:tbl>
              <a:tblPr firstRow="1">
                <a:tableStyleId>{073A0DAA-6AF3-43AB-8588-CEC1D06C72B9}</a:tableStyleId>
              </a:tblPr>
              <a:tblGrid>
                <a:gridCol w="3006969">
                  <a:extLst>
                    <a:ext uri="{9D8B030D-6E8A-4147-A177-3AD203B41FA5}">
                      <a16:colId xmlns:a16="http://schemas.microsoft.com/office/drawing/2014/main" val="930196238"/>
                    </a:ext>
                  </a:extLst>
                </a:gridCol>
                <a:gridCol w="2866292">
                  <a:extLst>
                    <a:ext uri="{9D8B030D-6E8A-4147-A177-3AD203B41FA5}">
                      <a16:colId xmlns:a16="http://schemas.microsoft.com/office/drawing/2014/main" val="3372219946"/>
                    </a:ext>
                  </a:extLst>
                </a:gridCol>
                <a:gridCol w="3147646">
                  <a:extLst>
                    <a:ext uri="{9D8B030D-6E8A-4147-A177-3AD203B41FA5}">
                      <a16:colId xmlns:a16="http://schemas.microsoft.com/office/drawing/2014/main" val="1884532642"/>
                    </a:ext>
                  </a:extLst>
                </a:gridCol>
              </a:tblGrid>
              <a:tr h="2711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24</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Mark 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Luke 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541313397"/>
                  </a:ext>
                </a:extLst>
              </a:tr>
              <a:tr h="2711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The love of most will grow cold.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68806645"/>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You will be brought before rulers and kings for my sake.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937319446"/>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This will happen to you for a testimony to them.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3940996220"/>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I will give you a mouth and the Holy Spirit will speak.</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3327915268"/>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I will give you wisdom.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98224217"/>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You will be betrayed by your kinsmen.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50089777"/>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You will be betrayed by your friends.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00197138"/>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Some of you they will put to death.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88525787"/>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algn="ctr"/>
                      <a:r>
                        <a:rPr lang="en-US" sz="1400" dirty="0"/>
                        <a:t>You will be hated by all men for my name’s sake.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3454199546"/>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400" dirty="0"/>
                        <a:t>Not one hair of your heads shall perish.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69731166"/>
                  </a:ext>
                </a:extLst>
              </a:tr>
              <a:tr h="271130">
                <a:tc gridSpan="2">
                  <a:txBody>
                    <a:bodyPr/>
                    <a:lstStyle/>
                    <a:p>
                      <a:pPr algn="ctr"/>
                      <a:r>
                        <a:rPr lang="en-US" sz="1400" dirty="0"/>
                        <a:t>The one who stands firm to the end will be saved.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65494712"/>
                  </a:ext>
                </a:extLst>
              </a:tr>
              <a:tr h="271130">
                <a:tc gridSpan="2">
                  <a:txBody>
                    <a:bodyPr/>
                    <a:lstStyle/>
                    <a:p>
                      <a:pPr algn="ctr"/>
                      <a:r>
                        <a:rPr lang="en-US" sz="1400" dirty="0"/>
                        <a:t>This gospel of the kingdom will be preached in the whole world.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53902808"/>
                  </a:ext>
                </a:extLst>
              </a:tr>
              <a:tr h="271130">
                <a:tc>
                  <a:txBody>
                    <a:bodyPr/>
                    <a:lstStyle/>
                    <a:p>
                      <a:pPr algn="ctr"/>
                      <a:r>
                        <a:rPr lang="en-US" sz="1400" b="1" dirty="0">
                          <a:solidFill>
                            <a:schemeClr val="bg1"/>
                          </a:solidFill>
                        </a:rPr>
                        <a:t>And then the end will come.</a:t>
                      </a:r>
                      <a:endParaRPr lang="en-US" sz="1400" b="1"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a:txBody>
                    <a:bodyPr/>
                    <a:lstStyle/>
                    <a:p>
                      <a:pPr algn="ctr"/>
                      <a:endParaRPr lang="en-US" sz="14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tc>
                  <a:txBody>
                    <a:bodyPr/>
                    <a:lstStyle/>
                    <a:p>
                      <a:pPr algn="ctr"/>
                      <a:endParaRPr lang="en-US" sz="1400" dirty="0">
                        <a:solidFill>
                          <a:schemeClr val="bg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5000"/>
                      </a:schemeClr>
                    </a:solidFill>
                  </a:tcPr>
                </a:tc>
                <a:extLst>
                  <a:ext uri="{0D108BD9-81ED-4DB2-BD59-A6C34878D82A}">
                    <a16:rowId xmlns:a16="http://schemas.microsoft.com/office/drawing/2014/main" val="1497822662"/>
                  </a:ext>
                </a:extLst>
              </a:tr>
              <a:tr h="542260">
                <a:tc gridSpan="2">
                  <a:txBody>
                    <a:bodyPr/>
                    <a:lstStyle/>
                    <a:p>
                      <a:pPr algn="ctr"/>
                      <a:r>
                        <a:rPr lang="en-US" sz="1400" dirty="0"/>
                        <a:t>You will see standing in the holy place</a:t>
                      </a:r>
                    </a:p>
                    <a:p>
                      <a:pPr algn="ctr"/>
                      <a:r>
                        <a:rPr lang="en-US" sz="1400" dirty="0"/>
                        <a:t>‘the abomination that causes desolation.’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US"/>
                    </a:p>
                  </a:txBody>
                  <a:tcPr/>
                </a:tc>
                <a:tc>
                  <a:txBody>
                    <a:bodyPr/>
                    <a:lstStyle/>
                    <a:p>
                      <a:pPr algn="ctr"/>
                      <a:r>
                        <a:rPr lang="en-US" sz="1400" dirty="0"/>
                        <a:t>Jerusalem will be besieged with a host.</a:t>
                      </a:r>
                    </a:p>
                    <a:p>
                      <a:pPr algn="ctr"/>
                      <a:r>
                        <a:rPr lang="en-US" sz="1400" dirty="0"/>
                        <a:t>There will be desolation in Jerusalem.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493340041"/>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There will be great trouble in the land.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80092591"/>
                  </a:ext>
                </a:extLst>
              </a:tr>
              <a:tr h="271130">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There will be wrath over all this people.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718685368"/>
                  </a:ext>
                </a:extLst>
              </a:tr>
            </a:tbl>
          </a:graphicData>
        </a:graphic>
      </p:graphicFrame>
      <p:sp>
        <p:nvSpPr>
          <p:cNvPr id="3" name="Rectangle: Rounded Corners 2">
            <a:extLst>
              <a:ext uri="{FF2B5EF4-FFF2-40B4-BE49-F238E27FC236}">
                <a16:creationId xmlns:a16="http://schemas.microsoft.com/office/drawing/2014/main" id="{BD7129C9-57B8-A077-338A-FA4995AEAE34}"/>
              </a:ext>
            </a:extLst>
          </p:cNvPr>
          <p:cNvSpPr/>
          <p:nvPr/>
        </p:nvSpPr>
        <p:spPr>
          <a:xfrm>
            <a:off x="281354" y="1198692"/>
            <a:ext cx="2540977" cy="304793"/>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4">
            <a:extLst>
              <a:ext uri="{FF2B5EF4-FFF2-40B4-BE49-F238E27FC236}">
                <a16:creationId xmlns:a16="http://schemas.microsoft.com/office/drawing/2014/main" id="{5103B3B9-2C26-C25E-1D75-79B0425A4BB2}"/>
              </a:ext>
            </a:extLst>
          </p:cNvPr>
          <p:cNvSpPr/>
          <p:nvPr/>
        </p:nvSpPr>
        <p:spPr>
          <a:xfrm>
            <a:off x="3830511" y="1503485"/>
            <a:ext cx="4574935" cy="122213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F2AD971E-A123-3E92-A6AD-F7BDE7C2F6E1}"/>
              </a:ext>
            </a:extLst>
          </p:cNvPr>
          <p:cNvSpPr/>
          <p:nvPr/>
        </p:nvSpPr>
        <p:spPr>
          <a:xfrm>
            <a:off x="4572000" y="2743199"/>
            <a:ext cx="4281854" cy="562708"/>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B2D8F31C-CEC1-EDF2-E663-0704C8D8BD73}"/>
              </a:ext>
            </a:extLst>
          </p:cNvPr>
          <p:cNvSpPr/>
          <p:nvPr/>
        </p:nvSpPr>
        <p:spPr>
          <a:xfrm>
            <a:off x="4639404" y="3323491"/>
            <a:ext cx="2754927" cy="307732"/>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382AC082-9CFF-403D-82CF-3BDDD17C11DD}"/>
              </a:ext>
            </a:extLst>
          </p:cNvPr>
          <p:cNvSpPr/>
          <p:nvPr/>
        </p:nvSpPr>
        <p:spPr>
          <a:xfrm>
            <a:off x="4177807" y="3631223"/>
            <a:ext cx="3678119" cy="307732"/>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CACC7FE7-EF88-325E-20DA-047B31B95099}"/>
              </a:ext>
            </a:extLst>
          </p:cNvPr>
          <p:cNvSpPr/>
          <p:nvPr/>
        </p:nvSpPr>
        <p:spPr>
          <a:xfrm>
            <a:off x="6013938" y="3938955"/>
            <a:ext cx="2989385" cy="325316"/>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84CB5768-39DF-D67E-A96C-57701A410103}"/>
              </a:ext>
            </a:extLst>
          </p:cNvPr>
          <p:cNvSpPr/>
          <p:nvPr/>
        </p:nvSpPr>
        <p:spPr>
          <a:xfrm>
            <a:off x="983271" y="4264271"/>
            <a:ext cx="3931629" cy="27256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Rounded Corners 10">
            <a:extLst>
              <a:ext uri="{FF2B5EF4-FFF2-40B4-BE49-F238E27FC236}">
                <a16:creationId xmlns:a16="http://schemas.microsoft.com/office/drawing/2014/main" id="{F31B8973-194F-CFDD-C6D5-B05DB9450AB4}"/>
              </a:ext>
            </a:extLst>
          </p:cNvPr>
          <p:cNvSpPr/>
          <p:nvPr/>
        </p:nvSpPr>
        <p:spPr>
          <a:xfrm>
            <a:off x="577358" y="4551487"/>
            <a:ext cx="4768365" cy="304793"/>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54BABA5E-24F3-3F60-6013-3AD297CA79FB}"/>
              </a:ext>
            </a:extLst>
          </p:cNvPr>
          <p:cNvSpPr/>
          <p:nvPr/>
        </p:nvSpPr>
        <p:spPr>
          <a:xfrm>
            <a:off x="419097" y="4883835"/>
            <a:ext cx="2271350" cy="247943"/>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BAA070EC-369E-5032-71D6-45D6DA82A4CC}"/>
              </a:ext>
            </a:extLst>
          </p:cNvPr>
          <p:cNvSpPr/>
          <p:nvPr/>
        </p:nvSpPr>
        <p:spPr>
          <a:xfrm>
            <a:off x="1324704" y="5175741"/>
            <a:ext cx="7678619" cy="52461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Rounded Corners 13">
            <a:extLst>
              <a:ext uri="{FF2B5EF4-FFF2-40B4-BE49-F238E27FC236}">
                <a16:creationId xmlns:a16="http://schemas.microsoft.com/office/drawing/2014/main" id="{6141CD3C-56AD-F0D5-85D3-609FF4A768CA}"/>
              </a:ext>
            </a:extLst>
          </p:cNvPr>
          <p:cNvSpPr/>
          <p:nvPr/>
        </p:nvSpPr>
        <p:spPr>
          <a:xfrm>
            <a:off x="6013938" y="5700352"/>
            <a:ext cx="3028950" cy="615523"/>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351606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0BC6888E-CDF8-898D-15B7-297C67653A00}"/>
              </a:ext>
            </a:extLst>
          </p:cNvPr>
          <p:cNvGrpSpPr/>
          <p:nvPr/>
        </p:nvGrpSpPr>
        <p:grpSpPr>
          <a:xfrm>
            <a:off x="7021602" y="1152741"/>
            <a:ext cx="1385535" cy="1089330"/>
            <a:chOff x="7021602" y="1565980"/>
            <a:chExt cx="1385535" cy="1089330"/>
          </a:xfrm>
        </p:grpSpPr>
        <p:sp>
          <p:nvSpPr>
            <p:cNvPr id="24" name="Rectangle 23"/>
            <p:cNvSpPr/>
            <p:nvPr/>
          </p:nvSpPr>
          <p:spPr>
            <a:xfrm>
              <a:off x="7021602" y="2274310"/>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p:cNvGrpSpPr/>
            <p:nvPr/>
          </p:nvGrpSpPr>
          <p:grpSpPr>
            <a:xfrm>
              <a:off x="7282200" y="1565980"/>
              <a:ext cx="1124937" cy="708330"/>
              <a:chOff x="4913402" y="5215259"/>
              <a:chExt cx="1124937" cy="708330"/>
            </a:xfrm>
          </p:grpSpPr>
          <p:sp>
            <p:nvSpPr>
              <p:cNvPr id="25" name="TextBox 24"/>
              <p:cNvSpPr txBox="1"/>
              <p:nvPr/>
            </p:nvSpPr>
            <p:spPr>
              <a:xfrm>
                <a:off x="5174000" y="5215259"/>
                <a:ext cx="864339"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Moses</a:t>
                </a:r>
              </a:p>
            </p:txBody>
          </p:sp>
          <p:cxnSp>
            <p:nvCxnSpPr>
              <p:cNvPr id="26" name="Straight Arrow Connector 25"/>
              <p:cNvCxnSpPr>
                <a:cxnSpLocks/>
                <a:stCxn id="24" idx="0"/>
                <a:endCxn id="25" idx="2"/>
              </p:cNvCxnSpPr>
              <p:nvPr/>
            </p:nvCxnSpPr>
            <p:spPr>
              <a:xfrm flipV="1">
                <a:off x="4913402" y="5584591"/>
                <a:ext cx="692768" cy="33899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8" name="Group 37">
            <a:extLst>
              <a:ext uri="{FF2B5EF4-FFF2-40B4-BE49-F238E27FC236}">
                <a16:creationId xmlns:a16="http://schemas.microsoft.com/office/drawing/2014/main" id="{53B23A3D-6087-5B2A-B1E6-4073E3BDBF6D}"/>
              </a:ext>
            </a:extLst>
          </p:cNvPr>
          <p:cNvGrpSpPr/>
          <p:nvPr/>
        </p:nvGrpSpPr>
        <p:grpSpPr>
          <a:xfrm>
            <a:off x="3456016" y="1232958"/>
            <a:ext cx="1858138" cy="1011518"/>
            <a:chOff x="3456016" y="1646197"/>
            <a:chExt cx="1858138" cy="1011518"/>
          </a:xfrm>
        </p:grpSpPr>
        <p:sp>
          <p:nvSpPr>
            <p:cNvPr id="7" name="Rectangle 6"/>
            <p:cNvSpPr/>
            <p:nvPr/>
          </p:nvSpPr>
          <p:spPr>
            <a:xfrm>
              <a:off x="4792958" y="2276715"/>
              <a:ext cx="521196"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p:cNvGrpSpPr/>
            <p:nvPr/>
          </p:nvGrpSpPr>
          <p:grpSpPr>
            <a:xfrm>
              <a:off x="3456016" y="1646197"/>
              <a:ext cx="1597540" cy="612400"/>
              <a:chOff x="5262653" y="2776580"/>
              <a:chExt cx="1597540" cy="612400"/>
            </a:xfrm>
          </p:grpSpPr>
          <p:sp>
            <p:nvSpPr>
              <p:cNvPr id="6" name="TextBox 5"/>
              <p:cNvSpPr txBox="1"/>
              <p:nvPr/>
            </p:nvSpPr>
            <p:spPr>
              <a:xfrm>
                <a:off x="5262653" y="2776580"/>
                <a:ext cx="1492716"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the Israelites</a:t>
                </a:r>
              </a:p>
            </p:txBody>
          </p:sp>
          <p:cxnSp>
            <p:nvCxnSpPr>
              <p:cNvPr id="8" name="Straight Arrow Connector 7"/>
              <p:cNvCxnSpPr>
                <a:cxnSpLocks/>
                <a:stCxn id="7" idx="0"/>
                <a:endCxn id="6" idx="2"/>
              </p:cNvCxnSpPr>
              <p:nvPr/>
            </p:nvCxnSpPr>
            <p:spPr>
              <a:xfrm flipH="1" flipV="1">
                <a:off x="6009011" y="3145912"/>
                <a:ext cx="851182" cy="24306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7" name="Group 36">
            <a:extLst>
              <a:ext uri="{FF2B5EF4-FFF2-40B4-BE49-F238E27FC236}">
                <a16:creationId xmlns:a16="http://schemas.microsoft.com/office/drawing/2014/main" id="{671D50D3-0630-D3C1-8214-DDFFBBA34E96}"/>
              </a:ext>
            </a:extLst>
          </p:cNvPr>
          <p:cNvGrpSpPr/>
          <p:nvPr/>
        </p:nvGrpSpPr>
        <p:grpSpPr>
          <a:xfrm>
            <a:off x="5314154" y="1152741"/>
            <a:ext cx="1953392" cy="1089835"/>
            <a:chOff x="5314154" y="1565980"/>
            <a:chExt cx="1953392" cy="1089835"/>
          </a:xfrm>
        </p:grpSpPr>
        <p:sp>
          <p:nvSpPr>
            <p:cNvPr id="11" name="Rectangle 10"/>
            <p:cNvSpPr/>
            <p:nvPr/>
          </p:nvSpPr>
          <p:spPr>
            <a:xfrm>
              <a:off x="5314154" y="2274815"/>
              <a:ext cx="1264078"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p:cNvGrpSpPr/>
            <p:nvPr/>
          </p:nvGrpSpPr>
          <p:grpSpPr>
            <a:xfrm>
              <a:off x="5813302" y="1565980"/>
              <a:ext cx="1454244" cy="708835"/>
              <a:chOff x="4264425" y="3464336"/>
              <a:chExt cx="1454244" cy="708835"/>
            </a:xfrm>
          </p:grpSpPr>
          <p:sp>
            <p:nvSpPr>
              <p:cNvPr id="10" name="TextBox 9"/>
              <p:cNvSpPr txBox="1"/>
              <p:nvPr/>
            </p:nvSpPr>
            <p:spPr>
              <a:xfrm>
                <a:off x="4264425" y="3464336"/>
                <a:ext cx="1454244"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Jesus Christ</a:t>
                </a:r>
              </a:p>
            </p:txBody>
          </p:sp>
          <p:cxnSp>
            <p:nvCxnSpPr>
              <p:cNvPr id="12" name="Straight Arrow Connector 11"/>
              <p:cNvCxnSpPr>
                <a:cxnSpLocks/>
                <a:stCxn id="11" idx="0"/>
                <a:endCxn id="10" idx="2"/>
              </p:cNvCxnSpPr>
              <p:nvPr/>
            </p:nvCxnSpPr>
            <p:spPr>
              <a:xfrm flipV="1">
                <a:off x="4397316" y="3833668"/>
                <a:ext cx="594231" cy="339503"/>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3074" name="Title 1"/>
          <p:cNvSpPr>
            <a:spLocks noGrp="1"/>
          </p:cNvSpPr>
          <p:nvPr>
            <p:ph type="title"/>
          </p:nvPr>
        </p:nvSpPr>
        <p:spPr>
          <a:xfrm>
            <a:off x="0" y="-5794"/>
            <a:ext cx="9144000" cy="813831"/>
          </a:xfrm>
        </p:spPr>
        <p:txBody>
          <a:bodyPr/>
          <a:lstStyle/>
          <a:p>
            <a:r>
              <a:rPr lang="en-US" sz="5400" b="1" dirty="0"/>
              <a:t>Deuteronomy 18:15-19</a:t>
            </a:r>
          </a:p>
        </p:txBody>
      </p:sp>
      <p:grpSp>
        <p:nvGrpSpPr>
          <p:cNvPr id="39" name="Group 38">
            <a:extLst>
              <a:ext uri="{FF2B5EF4-FFF2-40B4-BE49-F238E27FC236}">
                <a16:creationId xmlns:a16="http://schemas.microsoft.com/office/drawing/2014/main" id="{2DC630CE-F59A-DC0A-2A91-2CFCFFDBD653}"/>
              </a:ext>
            </a:extLst>
          </p:cNvPr>
          <p:cNvGrpSpPr/>
          <p:nvPr/>
        </p:nvGrpSpPr>
        <p:grpSpPr>
          <a:xfrm>
            <a:off x="357554" y="4082561"/>
            <a:ext cx="3844820" cy="2198132"/>
            <a:chOff x="357554" y="4495800"/>
            <a:chExt cx="3844820" cy="2198132"/>
          </a:xfrm>
        </p:grpSpPr>
        <p:sp>
          <p:nvSpPr>
            <p:cNvPr id="21" name="Rectangle 20"/>
            <p:cNvSpPr/>
            <p:nvPr/>
          </p:nvSpPr>
          <p:spPr>
            <a:xfrm>
              <a:off x="1943100" y="4495800"/>
              <a:ext cx="2259274" cy="38100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p:cNvGrpSpPr/>
            <p:nvPr/>
          </p:nvGrpSpPr>
          <p:grpSpPr>
            <a:xfrm>
              <a:off x="357554" y="4876800"/>
              <a:ext cx="3698448" cy="1817132"/>
              <a:chOff x="1056417" y="4342657"/>
              <a:chExt cx="3698448" cy="1817132"/>
            </a:xfrm>
          </p:grpSpPr>
          <p:sp>
            <p:nvSpPr>
              <p:cNvPr id="23" name="TextBox 22"/>
              <p:cNvSpPr txBox="1"/>
              <p:nvPr/>
            </p:nvSpPr>
            <p:spPr>
              <a:xfrm>
                <a:off x="1056417" y="5790457"/>
                <a:ext cx="3698448" cy="369332"/>
              </a:xfrm>
              <a:prstGeom prst="rect">
                <a:avLst/>
              </a:prstGeom>
              <a:solidFill>
                <a:schemeClr val="accent3">
                  <a:lumMod val="20000"/>
                  <a:lumOff val="80000"/>
                </a:schemeClr>
              </a:solidFill>
              <a:ln>
                <a:solidFill>
                  <a:srgbClr val="002060"/>
                </a:solidFill>
              </a:ln>
            </p:spPr>
            <p:txBody>
              <a:bodyPr wrap="none" rtlCol="0">
                <a:spAutoFit/>
              </a:bodyPr>
              <a:lstStyle/>
              <a:p>
                <a:r>
                  <a:rPr lang="en-US" dirty="0">
                    <a:solidFill>
                      <a:srgbClr val="002060"/>
                    </a:solidFill>
                  </a:rPr>
                  <a:t>Jesus is like Moses in many ways.</a:t>
                </a:r>
              </a:p>
            </p:txBody>
          </p:sp>
          <p:cxnSp>
            <p:nvCxnSpPr>
              <p:cNvPr id="27" name="Straight Arrow Connector 26"/>
              <p:cNvCxnSpPr>
                <a:cxnSpLocks/>
                <a:stCxn id="21" idx="2"/>
                <a:endCxn id="23" idx="0"/>
              </p:cNvCxnSpPr>
              <p:nvPr/>
            </p:nvCxnSpPr>
            <p:spPr>
              <a:xfrm flipH="1">
                <a:off x="2905641" y="4342657"/>
                <a:ext cx="865959" cy="1447800"/>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3075" name="Content Placeholder 2"/>
          <p:cNvSpPr>
            <a:spLocks noGrp="1"/>
          </p:cNvSpPr>
          <p:nvPr>
            <p:ph idx="1"/>
          </p:nvPr>
        </p:nvSpPr>
        <p:spPr>
          <a:xfrm>
            <a:off x="381000" y="1817582"/>
            <a:ext cx="8458200" cy="4068763"/>
          </a:xfrm>
        </p:spPr>
        <p:txBody>
          <a:bodyPr/>
          <a:lstStyle/>
          <a:p>
            <a:pPr>
              <a:buNone/>
              <a:defRPr/>
            </a:pPr>
            <a:r>
              <a:rPr lang="en-US" sz="2400" dirty="0">
                <a:solidFill>
                  <a:srgbClr val="7030A0"/>
                </a:solidFill>
              </a:rPr>
              <a:t>The Lord your God will raise up for you a prophet like me from among you, from your fellow Israelites. You must listen to him. For this is what you asked of the Lord your God at Horeb on the day of the assembly when you said, “Let us not hear the voice of the Lord our God nor see this great fire anymore, or we will die.” The Lord said to me: “What they say is good. I will raise up for them a prophet like you from among their fellow Israelites, and I will put my words in his mouth. He will tell them everything I command him. I myself will call to account anyone who does not listen to my words that the prophet speaks in my name.” [Deuteronomy 18:15-19, NIV]</a:t>
            </a:r>
            <a:endParaRPr lang="en-US" dirty="0">
              <a:cs typeface="RmzVilna" pitchFamily="2" charset="-79"/>
            </a:endParaRPr>
          </a:p>
        </p:txBody>
      </p:sp>
    </p:spTree>
    <p:custDataLst>
      <p:tags r:id="rId1"/>
    </p:custDataLst>
    <p:extLst>
      <p:ext uri="{BB962C8B-B14F-4D97-AF65-F5344CB8AC3E}">
        <p14:creationId xmlns:p14="http://schemas.microsoft.com/office/powerpoint/2010/main" val="273738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834048"/>
          </a:xfrm>
        </p:spPr>
        <p:txBody>
          <a:bodyPr/>
          <a:lstStyle/>
          <a:p>
            <a:r>
              <a:rPr lang="en-US" sz="5400" b="1" dirty="0"/>
              <a:t>Comparing Prophecies</a:t>
            </a:r>
            <a:endParaRPr lang="en-US" sz="5400" dirty="0"/>
          </a:p>
        </p:txBody>
      </p:sp>
      <p:graphicFrame>
        <p:nvGraphicFramePr>
          <p:cNvPr id="6" name="Table 5">
            <a:extLst>
              <a:ext uri="{FF2B5EF4-FFF2-40B4-BE49-F238E27FC236}">
                <a16:creationId xmlns:a16="http://schemas.microsoft.com/office/drawing/2014/main" id="{96C10EE3-8996-239B-BC7D-1F88EF54EF23}"/>
              </a:ext>
            </a:extLst>
          </p:cNvPr>
          <p:cNvGraphicFramePr>
            <a:graphicFrameLocks noGrp="1"/>
          </p:cNvGraphicFramePr>
          <p:nvPr>
            <p:extLst>
              <p:ext uri="{D42A27DB-BD31-4B8C-83A1-F6EECF244321}">
                <p14:modId xmlns:p14="http://schemas.microsoft.com/office/powerpoint/2010/main" val="2349367655"/>
              </p:ext>
            </p:extLst>
          </p:nvPr>
        </p:nvGraphicFramePr>
        <p:xfrm>
          <a:off x="61546" y="907368"/>
          <a:ext cx="9020908" cy="5821680"/>
        </p:xfrm>
        <a:graphic>
          <a:graphicData uri="http://schemas.openxmlformats.org/drawingml/2006/table">
            <a:tbl>
              <a:tblPr firstRow="1">
                <a:tableStyleId>{073A0DAA-6AF3-43AB-8588-CEC1D06C72B9}</a:tableStyleId>
              </a:tblPr>
              <a:tblGrid>
                <a:gridCol w="3146018">
                  <a:extLst>
                    <a:ext uri="{9D8B030D-6E8A-4147-A177-3AD203B41FA5}">
                      <a16:colId xmlns:a16="http://schemas.microsoft.com/office/drawing/2014/main" val="930196238"/>
                    </a:ext>
                  </a:extLst>
                </a:gridCol>
                <a:gridCol w="2867921">
                  <a:extLst>
                    <a:ext uri="{9D8B030D-6E8A-4147-A177-3AD203B41FA5}">
                      <a16:colId xmlns:a16="http://schemas.microsoft.com/office/drawing/2014/main" val="1381187476"/>
                    </a:ext>
                  </a:extLst>
                </a:gridCol>
                <a:gridCol w="3006969">
                  <a:extLst>
                    <a:ext uri="{9D8B030D-6E8A-4147-A177-3AD203B41FA5}">
                      <a16:colId xmlns:a16="http://schemas.microsoft.com/office/drawing/2014/main" val="2976802307"/>
                    </a:ext>
                  </a:extLst>
                </a:gridCol>
              </a:tblGrid>
              <a:tr h="2697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Matthew 24</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Mark 13</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1600" dirty="0"/>
                        <a:t>Luke 21</a:t>
                      </a:r>
                      <a:endParaRPr lang="en-US" sz="16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2541313397"/>
                  </a:ext>
                </a:extLst>
              </a:tr>
              <a:tr h="269748">
                <a:tc gridSpan="2">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They will fall on the edge of the sword.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788231784"/>
                  </a:ext>
                </a:extLst>
              </a:tr>
              <a:tr h="269748">
                <a:tc gridSpan="2">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US"/>
                    </a:p>
                  </a:txBody>
                  <a:tcPr/>
                </a:tc>
                <a:tc>
                  <a:txBody>
                    <a:bodyPr/>
                    <a:lstStyle/>
                    <a:p>
                      <a:pPr algn="ctr"/>
                      <a:r>
                        <a:rPr lang="en-US" sz="1400" dirty="0"/>
                        <a:t>They will be captive in all nations.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38293546"/>
                  </a:ext>
                </a:extLst>
              </a:tr>
              <a:tr h="269748">
                <a:tc gridSpan="2">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lang="en-US"/>
                    </a:p>
                  </a:txBody>
                  <a:tcPr/>
                </a:tc>
                <a:tc>
                  <a:txBody>
                    <a:bodyPr/>
                    <a:lstStyle/>
                    <a:p>
                      <a:pPr algn="ctr"/>
                      <a:r>
                        <a:rPr lang="en-US" sz="1400" dirty="0"/>
                        <a:t>The gentiles will tread on Jerusalem.</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15517901"/>
                  </a:ext>
                </a:extLst>
              </a:tr>
              <a:tr h="269748">
                <a:tc gridSpan="2">
                  <a:txBody>
                    <a:bodyPr/>
                    <a:lstStyle/>
                    <a:p>
                      <a:pPr algn="ctr"/>
                      <a:r>
                        <a:rPr lang="en-US" sz="1400" dirty="0"/>
                        <a:t>There will be the greatest tribulation of all time.</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833518916"/>
                  </a:ext>
                </a:extLst>
              </a:tr>
              <a:tr h="269748">
                <a:tc gridSpan="2">
                  <a:txBody>
                    <a:bodyPr/>
                    <a:lstStyle/>
                    <a:p>
                      <a:pPr algn="ctr"/>
                      <a:r>
                        <a:rPr lang="en-US" sz="1400" dirty="0"/>
                        <a:t>For the sake of the elect those days will be shortened.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331602498"/>
                  </a:ext>
                </a:extLst>
              </a:tr>
              <a:tr h="269748">
                <a:tc gridSpan="2">
                  <a:txBody>
                    <a:bodyPr/>
                    <a:lstStyle/>
                    <a:p>
                      <a:pPr algn="ctr"/>
                      <a:r>
                        <a:rPr lang="en-US" sz="1400" dirty="0"/>
                        <a:t>False messiahs and false prophets will perform great signs and wonders.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950089777"/>
                  </a:ext>
                </a:extLst>
              </a:tr>
              <a:tr h="269748">
                <a:tc>
                  <a:txBody>
                    <a:bodyPr/>
                    <a:lstStyle/>
                    <a:p>
                      <a:pPr algn="ctr"/>
                      <a:r>
                        <a:rPr lang="en-US" sz="1400" dirty="0"/>
                        <a:t>All will see the Son of Man coming.</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26598593"/>
                  </a:ext>
                </a:extLst>
              </a:tr>
              <a:tr h="269748">
                <a:tc gridSpan="3">
                  <a:txBody>
                    <a:bodyPr/>
                    <a:lstStyle/>
                    <a:p>
                      <a:pPr algn="ctr"/>
                      <a:r>
                        <a:rPr lang="en-US" sz="1400" dirty="0"/>
                        <a:t>There will be signs in the sun and the moon and the stars.</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605118865"/>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There will be signs in the earth.</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63707600"/>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People won’t know which way to turn.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984286846"/>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The sea and the waters will roar.</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173269118"/>
                  </a:ext>
                </a:extLst>
              </a:tr>
              <a:tr h="269748">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400" dirty="0"/>
                        <a:t>Men’s hearts will fail them for fear.</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879800911"/>
                  </a:ext>
                </a:extLst>
              </a:tr>
              <a:tr h="269748">
                <a:tc gridSpan="3">
                  <a:txBody>
                    <a:bodyPr/>
                    <a:lstStyle/>
                    <a:p>
                      <a:pPr algn="ctr"/>
                      <a:r>
                        <a:rPr lang="en-US" sz="1400" dirty="0"/>
                        <a:t>The heavenly bodies will be shaken.</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224277129"/>
                  </a:ext>
                </a:extLst>
              </a:tr>
              <a:tr h="269748">
                <a:tc gridSpan="3">
                  <a:txBody>
                    <a:bodyPr/>
                    <a:lstStyle/>
                    <a:p>
                      <a:pPr algn="ctr"/>
                      <a:r>
                        <a:rPr lang="en-US" sz="1400" dirty="0"/>
                        <a:t>The Son of Man will come in a cloud, with power and great glory.</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26242276"/>
                  </a:ext>
                </a:extLst>
              </a:tr>
              <a:tr h="269748">
                <a:tc>
                  <a:txBody>
                    <a:bodyPr/>
                    <a:lstStyle/>
                    <a:p>
                      <a:pPr algn="ctr"/>
                      <a:r>
                        <a:rPr lang="en-US" sz="1400" dirty="0"/>
                        <a:t>There will be a loud trumpet call.</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898489193"/>
                  </a:ext>
                </a:extLst>
              </a:tr>
              <a:tr h="269748">
                <a:tc gridSpan="2">
                  <a:txBody>
                    <a:bodyPr/>
                    <a:lstStyle/>
                    <a:p>
                      <a:pPr algn="ctr"/>
                      <a:r>
                        <a:rPr lang="en-US" sz="1400" dirty="0"/>
                        <a:t>His angels will gather together his elect.</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990061100"/>
                  </a:ext>
                </a:extLst>
              </a:tr>
              <a:tr h="269748">
                <a:tc gridSpan="3">
                  <a:txBody>
                    <a:bodyPr/>
                    <a:lstStyle/>
                    <a:p>
                      <a:pPr algn="ctr"/>
                      <a:r>
                        <a:rPr lang="en-US" sz="1400" dirty="0"/>
                        <a:t>This generation will certainly not pass away until all these things have happened.</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608811051"/>
                  </a:ext>
                </a:extLst>
              </a:tr>
              <a:tr h="269748">
                <a:tc gridSpan="2">
                  <a:txBody>
                    <a:bodyPr/>
                    <a:lstStyle/>
                    <a:p>
                      <a:pPr algn="ctr"/>
                      <a:r>
                        <a:rPr lang="en-US" sz="1400" dirty="0"/>
                        <a:t>About that day or hour no one knows, but only the Father.</a:t>
                      </a: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200">
                        <a:latin typeface="Times New Roman" panose="02020603050405020304" pitchFamily="18" charset="0"/>
                        <a:cs typeface="Times New Roman" panose="02020603050405020304" pitchFamily="18" charset="0"/>
                      </a:endParaRPr>
                    </a:p>
                  </a:txBody>
                  <a:tcPr anchor="ctr"/>
                </a:tc>
                <a:tc>
                  <a:txBody>
                    <a:bodyPr/>
                    <a:lstStyle/>
                    <a:p>
                      <a:pPr algn="ctr"/>
                      <a:endParaRPr 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702406053"/>
                  </a:ext>
                </a:extLst>
              </a:tr>
            </a:tbl>
          </a:graphicData>
        </a:graphic>
      </p:graphicFrame>
      <p:sp>
        <p:nvSpPr>
          <p:cNvPr id="3" name="Rectangle: Rounded Corners 2">
            <a:extLst>
              <a:ext uri="{FF2B5EF4-FFF2-40B4-BE49-F238E27FC236}">
                <a16:creationId xmlns:a16="http://schemas.microsoft.com/office/drawing/2014/main" id="{C1E747C0-3ABF-3895-4008-9037C8D93E81}"/>
              </a:ext>
            </a:extLst>
          </p:cNvPr>
          <p:cNvSpPr/>
          <p:nvPr/>
        </p:nvSpPr>
        <p:spPr>
          <a:xfrm>
            <a:off x="6095999" y="1245610"/>
            <a:ext cx="2951287" cy="293044"/>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Rounded Corners 3">
            <a:extLst>
              <a:ext uri="{FF2B5EF4-FFF2-40B4-BE49-F238E27FC236}">
                <a16:creationId xmlns:a16="http://schemas.microsoft.com/office/drawing/2014/main" id="{85251B35-AC3F-FA0D-7F4E-7BEA9728A037}"/>
              </a:ext>
            </a:extLst>
          </p:cNvPr>
          <p:cNvSpPr/>
          <p:nvPr/>
        </p:nvSpPr>
        <p:spPr>
          <a:xfrm>
            <a:off x="6337786" y="1538654"/>
            <a:ext cx="2498484" cy="293044"/>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4">
            <a:extLst>
              <a:ext uri="{FF2B5EF4-FFF2-40B4-BE49-F238E27FC236}">
                <a16:creationId xmlns:a16="http://schemas.microsoft.com/office/drawing/2014/main" id="{8192E50A-2A69-1AA1-E73B-B02EEF7FA140}"/>
              </a:ext>
            </a:extLst>
          </p:cNvPr>
          <p:cNvSpPr/>
          <p:nvPr/>
        </p:nvSpPr>
        <p:spPr>
          <a:xfrm>
            <a:off x="6201507" y="1876896"/>
            <a:ext cx="2749063" cy="264258"/>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65519B1A-F461-626D-92FB-7D1D1CE33CDA}"/>
              </a:ext>
            </a:extLst>
          </p:cNvPr>
          <p:cNvSpPr/>
          <p:nvPr/>
        </p:nvSpPr>
        <p:spPr>
          <a:xfrm>
            <a:off x="1254365" y="2150010"/>
            <a:ext cx="3581404" cy="32062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4EAE98E6-AAE1-3FA7-D317-940406DF1A54}"/>
              </a:ext>
            </a:extLst>
          </p:cNvPr>
          <p:cNvSpPr/>
          <p:nvPr/>
        </p:nvSpPr>
        <p:spPr>
          <a:xfrm>
            <a:off x="964219" y="2470638"/>
            <a:ext cx="4073774"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9907D1EB-DDBD-36A3-9807-2071C4E99996}"/>
              </a:ext>
            </a:extLst>
          </p:cNvPr>
          <p:cNvSpPr/>
          <p:nvPr/>
        </p:nvSpPr>
        <p:spPr>
          <a:xfrm>
            <a:off x="304796" y="2760785"/>
            <a:ext cx="5533296"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494FC4B3-FEE8-240A-938E-2E37DC8DE119}"/>
              </a:ext>
            </a:extLst>
          </p:cNvPr>
          <p:cNvSpPr/>
          <p:nvPr/>
        </p:nvSpPr>
        <p:spPr>
          <a:xfrm>
            <a:off x="304796" y="3071448"/>
            <a:ext cx="2605458"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Rounded Corners 10">
            <a:extLst>
              <a:ext uri="{FF2B5EF4-FFF2-40B4-BE49-F238E27FC236}">
                <a16:creationId xmlns:a16="http://schemas.microsoft.com/office/drawing/2014/main" id="{0F8E297D-CDBA-3D90-5D73-BBA8069BED2D}"/>
              </a:ext>
            </a:extLst>
          </p:cNvPr>
          <p:cNvSpPr/>
          <p:nvPr/>
        </p:nvSpPr>
        <p:spPr>
          <a:xfrm>
            <a:off x="2400296" y="3392071"/>
            <a:ext cx="4325819"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Rounded Corners 11">
            <a:extLst>
              <a:ext uri="{FF2B5EF4-FFF2-40B4-BE49-F238E27FC236}">
                <a16:creationId xmlns:a16="http://schemas.microsoft.com/office/drawing/2014/main" id="{0F892296-6717-1110-B2CB-1CF82E5353D6}"/>
              </a:ext>
            </a:extLst>
          </p:cNvPr>
          <p:cNvSpPr/>
          <p:nvPr/>
        </p:nvSpPr>
        <p:spPr>
          <a:xfrm>
            <a:off x="6356837" y="3695733"/>
            <a:ext cx="2400301"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F9668CD0-BB36-19F6-5537-B3777562182B}"/>
              </a:ext>
            </a:extLst>
          </p:cNvPr>
          <p:cNvSpPr/>
          <p:nvPr/>
        </p:nvSpPr>
        <p:spPr>
          <a:xfrm>
            <a:off x="6131167" y="3991674"/>
            <a:ext cx="2845779"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Rounded Corners 13">
            <a:extLst>
              <a:ext uri="{FF2B5EF4-FFF2-40B4-BE49-F238E27FC236}">
                <a16:creationId xmlns:a16="http://schemas.microsoft.com/office/drawing/2014/main" id="{CD2E5E54-0D05-3579-786E-05AF9346C8E0}"/>
              </a:ext>
            </a:extLst>
          </p:cNvPr>
          <p:cNvSpPr/>
          <p:nvPr/>
        </p:nvSpPr>
        <p:spPr>
          <a:xfrm>
            <a:off x="6364162" y="4289440"/>
            <a:ext cx="2480900"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Rounded Corners 14">
            <a:extLst>
              <a:ext uri="{FF2B5EF4-FFF2-40B4-BE49-F238E27FC236}">
                <a16:creationId xmlns:a16="http://schemas.microsoft.com/office/drawing/2014/main" id="{987EB664-4FFA-C167-A6A4-C3D30AB38089}"/>
              </a:ext>
            </a:extLst>
          </p:cNvPr>
          <p:cNvSpPr/>
          <p:nvPr/>
        </p:nvSpPr>
        <p:spPr>
          <a:xfrm>
            <a:off x="6227883" y="4606548"/>
            <a:ext cx="2617179"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4AE5869F-B1E6-8FE7-C727-02C250424875}"/>
              </a:ext>
            </a:extLst>
          </p:cNvPr>
          <p:cNvSpPr/>
          <p:nvPr/>
        </p:nvSpPr>
        <p:spPr>
          <a:xfrm>
            <a:off x="2162904" y="4924278"/>
            <a:ext cx="4765434" cy="553330"/>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1ABC812C-3C84-0730-D140-506180E15793}"/>
              </a:ext>
            </a:extLst>
          </p:cNvPr>
          <p:cNvSpPr/>
          <p:nvPr/>
        </p:nvSpPr>
        <p:spPr>
          <a:xfrm>
            <a:off x="407374" y="5505191"/>
            <a:ext cx="2441334"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06B3DA4E-51BE-4894-190F-2D2CF4E94A10}"/>
              </a:ext>
            </a:extLst>
          </p:cNvPr>
          <p:cNvSpPr/>
          <p:nvPr/>
        </p:nvSpPr>
        <p:spPr>
          <a:xfrm>
            <a:off x="1532790" y="5818180"/>
            <a:ext cx="3039209" cy="290147"/>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Rounded Corners 18">
            <a:extLst>
              <a:ext uri="{FF2B5EF4-FFF2-40B4-BE49-F238E27FC236}">
                <a16:creationId xmlns:a16="http://schemas.microsoft.com/office/drawing/2014/main" id="{297801CA-8039-3093-DE59-3321776AB8EC}"/>
              </a:ext>
            </a:extLst>
          </p:cNvPr>
          <p:cNvSpPr/>
          <p:nvPr/>
        </p:nvSpPr>
        <p:spPr>
          <a:xfrm>
            <a:off x="861646" y="6128540"/>
            <a:ext cx="6708532" cy="600508"/>
          </a:xfrm>
          <a:prstGeom prst="round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146950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1596048"/>
          </a:xfrm>
        </p:spPr>
        <p:txBody>
          <a:bodyPr/>
          <a:lstStyle/>
          <a:p>
            <a:r>
              <a:rPr lang="en-US" sz="5400" b="1" dirty="0"/>
              <a:t>The Missionaries’ Rebuttal: Generation</a:t>
            </a:r>
            <a:endParaRPr lang="en-US" sz="5400" dirty="0"/>
          </a:p>
        </p:txBody>
      </p:sp>
      <p:sp>
        <p:nvSpPr>
          <p:cNvPr id="3" name="Content Placeholder 2"/>
          <p:cNvSpPr>
            <a:spLocks noGrp="1"/>
          </p:cNvSpPr>
          <p:nvPr>
            <p:ph idx="1"/>
          </p:nvPr>
        </p:nvSpPr>
        <p:spPr>
          <a:xfrm>
            <a:off x="0" y="2162176"/>
            <a:ext cx="9144000" cy="3192339"/>
          </a:xfrm>
        </p:spPr>
        <p:txBody>
          <a:bodyPr/>
          <a:lstStyle/>
          <a:p>
            <a:pPr>
              <a:spcBef>
                <a:spcPts val="0"/>
              </a:spcBef>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lvl="1">
              <a:spcBef>
                <a:spcPts val="0"/>
              </a:spcBef>
            </a:pPr>
            <a:r>
              <a:rPr lang="en-US" sz="2000">
                <a:latin typeface="Times New Roman" panose="02020603050405020304" pitchFamily="18" charset="0"/>
                <a:cs typeface="Times New Roman" panose="02020603050405020304" pitchFamily="18" charset="0"/>
              </a:rPr>
              <a:t>That </a:t>
            </a:r>
            <a:r>
              <a:rPr lang="en-US" sz="2000" dirty="0">
                <a:latin typeface="Times New Roman" panose="02020603050405020304" pitchFamily="18" charset="0"/>
                <a:cs typeface="Times New Roman" panose="02020603050405020304" pitchFamily="18" charset="0"/>
              </a:rPr>
              <a:t>generation passed away before the prophecies were fulfilled.</a:t>
            </a:r>
          </a:p>
          <a:p>
            <a:pPr lvl="2">
              <a:spcBef>
                <a:spcPts val="0"/>
              </a:spcBef>
            </a:pPr>
            <a:r>
              <a:rPr lang="en-US" sz="2000">
                <a:latin typeface="Times New Roman" panose="02020603050405020304" pitchFamily="18" charset="0"/>
                <a:cs typeface="Times New Roman" panose="02020603050405020304" pitchFamily="18" charset="0"/>
              </a:rPr>
              <a:t>In the Bible the </a:t>
            </a:r>
            <a:r>
              <a:rPr lang="en-US" sz="2000" dirty="0">
                <a:latin typeface="Times New Roman" panose="02020603050405020304" pitchFamily="18" charset="0"/>
                <a:cs typeface="Times New Roman" panose="02020603050405020304" pitchFamily="18" charset="0"/>
              </a:rPr>
              <a:t>word “generation</a:t>
            </a:r>
            <a:r>
              <a:rPr lang="en-US" sz="2000">
                <a:latin typeface="Times New Roman" panose="02020603050405020304" pitchFamily="18" charset="0"/>
                <a:cs typeface="Times New Roman" panose="02020603050405020304" pitchFamily="18" charset="0"/>
              </a:rPr>
              <a:t>” sometimes </a:t>
            </a:r>
            <a:r>
              <a:rPr lang="en-US" sz="2000" dirty="0">
                <a:latin typeface="Times New Roman" panose="02020603050405020304" pitchFamily="18" charset="0"/>
                <a:cs typeface="Times New Roman" panose="02020603050405020304" pitchFamily="18" charset="0"/>
              </a:rPr>
              <a:t>has a symbolic sense of a group of people with a common </a:t>
            </a:r>
            <a:r>
              <a:rPr lang="en-US" sz="2000">
                <a:latin typeface="Times New Roman" panose="02020603050405020304" pitchFamily="18" charset="0"/>
                <a:cs typeface="Times New Roman" panose="02020603050405020304" pitchFamily="18" charset="0"/>
              </a:rPr>
              <a:t>character.</a:t>
            </a:r>
          </a:p>
          <a:p>
            <a:pPr lvl="4">
              <a:spcBef>
                <a:spcPts val="0"/>
              </a:spcBef>
            </a:pPr>
            <a:r>
              <a:rPr lang="en-US">
                <a:solidFill>
                  <a:srgbClr val="7030A0"/>
                </a:solidFill>
                <a:latin typeface="Times New Roman" panose="02020603050405020304" pitchFamily="18" charset="0"/>
                <a:cs typeface="Times New Roman" panose="02020603050405020304" pitchFamily="18" charset="0"/>
              </a:rPr>
              <a:t>“‘</a:t>
            </a:r>
            <a:r>
              <a:rPr lang="en-US" dirty="0">
                <a:solidFill>
                  <a:srgbClr val="7030A0"/>
                </a:solidFill>
                <a:latin typeface="Times New Roman" panose="02020603050405020304" pitchFamily="18" charset="0"/>
                <a:cs typeface="Times New Roman" panose="02020603050405020304" pitchFamily="18" charset="0"/>
              </a:rPr>
              <a:t>A wicked and adulterous generation’” [Matthew 16:4a, NIV]</a:t>
            </a:r>
          </a:p>
          <a:p>
            <a:pPr lvl="4">
              <a:spcBef>
                <a:spcPts val="0"/>
              </a:spcBef>
            </a:pPr>
            <a:r>
              <a:rPr lang="en-US">
                <a:solidFill>
                  <a:srgbClr val="7030A0"/>
                </a:solidFill>
                <a:latin typeface="Times New Roman" panose="02020603050405020304" pitchFamily="18" charset="0"/>
                <a:cs typeface="Times New Roman" panose="02020603050405020304" pitchFamily="18" charset="0"/>
              </a:rPr>
              <a:t>“‘</a:t>
            </a:r>
            <a:r>
              <a:rPr lang="en-US" dirty="0">
                <a:solidFill>
                  <a:srgbClr val="7030A0"/>
                </a:solidFill>
                <a:latin typeface="Times New Roman" panose="02020603050405020304" pitchFamily="18" charset="0"/>
                <a:cs typeface="Times New Roman" panose="02020603050405020304" pitchFamily="18" charset="0"/>
              </a:rPr>
              <a:t>You unbelieving generation’” [Mark 9:19a, NIV]</a:t>
            </a:r>
          </a:p>
          <a:p>
            <a:pPr marL="2171700" lvl="4" indent="-342900">
              <a:spcBef>
                <a:spcPts val="0"/>
              </a:spcBef>
            </a:pPr>
            <a:r>
              <a:rPr lang="en-US">
                <a:solidFill>
                  <a:srgbClr val="7030A0"/>
                </a:solidFill>
                <a:latin typeface="Times New Roman" panose="02020603050405020304" pitchFamily="18" charset="0"/>
                <a:cs typeface="Times New Roman" panose="02020603050405020304" pitchFamily="18" charset="0"/>
              </a:rPr>
              <a:t>They </a:t>
            </a:r>
            <a:r>
              <a:rPr lang="en-US" dirty="0">
                <a:solidFill>
                  <a:srgbClr val="7030A0"/>
                </a:solidFill>
                <a:latin typeface="Times New Roman" panose="02020603050405020304" pitchFamily="18" charset="0"/>
                <a:cs typeface="Times New Roman" panose="02020603050405020304" pitchFamily="18" charset="0"/>
              </a:rPr>
              <a:t>would not be like their ancestors—a stubborn and rebellious generation... [Psalm 78:8a, </a:t>
            </a:r>
            <a:r>
              <a:rPr lang="en-US">
                <a:solidFill>
                  <a:srgbClr val="7030A0"/>
                </a:solidFill>
                <a:latin typeface="Times New Roman" panose="02020603050405020304" pitchFamily="18" charset="0"/>
                <a:cs typeface="Times New Roman" panose="02020603050405020304" pitchFamily="18" charset="0"/>
              </a:rPr>
              <a:t>NIV]</a:t>
            </a:r>
          </a:p>
          <a:p>
            <a:pPr lvl="2">
              <a:spcBef>
                <a:spcPts val="0"/>
              </a:spcBef>
            </a:pPr>
            <a:r>
              <a:rPr lang="en-US" sz="2000">
                <a:latin typeface="Times New Roman" panose="02020603050405020304" pitchFamily="18" charset="0"/>
                <a:cs typeface="Times New Roman" panose="02020603050405020304" pitchFamily="18" charset="0"/>
              </a:rPr>
              <a:t>Jesus might be saying that the people who are wicked, adulterous, and unbelieving will not pass away until all these things have happened.</a:t>
            </a:r>
          </a:p>
        </p:txBody>
      </p:sp>
    </p:spTree>
    <p:custDataLst>
      <p:tags r:id="rId1"/>
    </p:custDataLst>
    <p:extLst>
      <p:ext uri="{BB962C8B-B14F-4D97-AF65-F5344CB8AC3E}">
        <p14:creationId xmlns:p14="http://schemas.microsoft.com/office/powerpoint/2010/main" val="262175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1596048"/>
          </a:xfrm>
        </p:spPr>
        <p:txBody>
          <a:bodyPr/>
          <a:lstStyle/>
          <a:p>
            <a:r>
              <a:rPr lang="en-US" sz="5400" b="1" dirty="0"/>
              <a:t>The Missionaries’ Rebuttal: Generation</a:t>
            </a:r>
            <a:endParaRPr lang="en-US" sz="5400" dirty="0"/>
          </a:p>
        </p:txBody>
      </p:sp>
      <p:sp>
        <p:nvSpPr>
          <p:cNvPr id="3" name="Content Placeholder 2"/>
          <p:cNvSpPr>
            <a:spLocks noGrp="1"/>
          </p:cNvSpPr>
          <p:nvPr>
            <p:ph idx="1"/>
          </p:nvPr>
        </p:nvSpPr>
        <p:spPr>
          <a:xfrm>
            <a:off x="0" y="2122152"/>
            <a:ext cx="9144000" cy="2613697"/>
          </a:xfrm>
        </p:spPr>
        <p:txBody>
          <a:bodyPr/>
          <a:lstStyle/>
          <a:p>
            <a:pPr>
              <a:spcBef>
                <a:spcPts val="0"/>
              </a:spcBef>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lvl="1">
              <a:spcBef>
                <a:spcPts val="0"/>
              </a:spcBef>
            </a:pPr>
            <a:r>
              <a:rPr lang="en-US" sz="2000">
                <a:latin typeface="Times New Roman" panose="02020603050405020304" pitchFamily="18" charset="0"/>
                <a:cs typeface="Times New Roman" panose="02020603050405020304" pitchFamily="18" charset="0"/>
              </a:rPr>
              <a:t>That generation passed away before the prophecies were fulfilled.</a:t>
            </a:r>
          </a:p>
          <a:p>
            <a:pPr marL="1314450" lvl="2" indent="-514350">
              <a:spcBef>
                <a:spcPct val="0"/>
              </a:spcBef>
              <a:spcAft>
                <a:spcPts val="0"/>
              </a:spcAft>
            </a:pPr>
            <a:r>
              <a:rPr lang="en-US" sz="2000">
                <a:latin typeface="Times New Roman" panose="02020603050405020304" pitchFamily="18" charset="0"/>
                <a:cs typeface="Times New Roman" panose="02020603050405020304" pitchFamily="18" charset="0"/>
              </a:rPr>
              <a:t>Perhaps </a:t>
            </a:r>
            <a:r>
              <a:rPr lang="en-US" sz="2000" dirty="0">
                <a:latin typeface="Times New Roman" panose="02020603050405020304" pitchFamily="18" charset="0"/>
                <a:cs typeface="Times New Roman" panose="02020603050405020304" pitchFamily="18" charset="0"/>
              </a:rPr>
              <a:t>the translation is incorrect.</a:t>
            </a:r>
          </a:p>
          <a:p>
            <a:pPr marL="1771650" lvl="3" indent="-514350">
              <a:spcBef>
                <a:spcPct val="0"/>
              </a:spcBef>
              <a:spcAft>
                <a:spcPts val="0"/>
              </a:spcAft>
            </a:pPr>
            <a:r>
              <a:rPr lang="en-US" dirty="0">
                <a:latin typeface="Times New Roman" panose="02020603050405020304" pitchFamily="18" charset="0"/>
                <a:cs typeface="Times New Roman" panose="02020603050405020304" pitchFamily="18" charset="0"/>
              </a:rPr>
              <a:t>Maybe Jesus, speaking in Hebrew, used the word “</a:t>
            </a:r>
            <a:r>
              <a:rPr lang="he-IL">
                <a:latin typeface="Times New Roman" panose="02020603050405020304" pitchFamily="18" charset="0"/>
                <a:cs typeface="Times New Roman" panose="02020603050405020304" pitchFamily="18" charset="0"/>
              </a:rPr>
              <a:t>דוֹר</a:t>
            </a:r>
            <a:r>
              <a:rPr lang="en-US" dirty="0">
                <a:latin typeface="Times New Roman" panose="02020603050405020304" pitchFamily="18" charset="0"/>
                <a:cs typeface="Times New Roman" panose="02020603050405020304" pitchFamily="18" charset="0"/>
              </a:rPr>
              <a:t>.”</a:t>
            </a:r>
          </a:p>
          <a:p>
            <a:pPr marL="2228850" lvl="4" indent="-514350">
              <a:spcBef>
                <a:spcPct val="0"/>
              </a:spcBef>
              <a:spcAft>
                <a:spcPts val="0"/>
              </a:spcAft>
            </a:pPr>
            <a:r>
              <a:rPr lang="he-IL">
                <a:latin typeface="Times New Roman" panose="02020603050405020304" pitchFamily="18" charset="0"/>
                <a:cs typeface="Times New Roman" panose="02020603050405020304" pitchFamily="18" charset="0"/>
              </a:rPr>
              <a:t>דוֹר</a:t>
            </a:r>
            <a:r>
              <a:rPr lang="en-US" dirty="0">
                <a:latin typeface="Times New Roman" panose="02020603050405020304" pitchFamily="18" charset="0"/>
                <a:cs typeface="Times New Roman" panose="02020603050405020304" pitchFamily="18" charset="0"/>
              </a:rPr>
              <a:t> can be translated as generation, age, era, or epoch.</a:t>
            </a:r>
          </a:p>
          <a:p>
            <a:pPr marL="2228850" lvl="4" indent="-514350">
              <a:spcBef>
                <a:spcPct val="0"/>
              </a:spcBef>
              <a:spcAft>
                <a:spcPts val="0"/>
              </a:spcAft>
            </a:pPr>
            <a:r>
              <a:rPr lang="en-US" dirty="0">
                <a:latin typeface="Times New Roman" panose="02020603050405020304" pitchFamily="18" charset="0"/>
                <a:cs typeface="Times New Roman" panose="02020603050405020304" pitchFamily="18" charset="0"/>
              </a:rPr>
              <a:t>Jesus might have been referring to the church age.</a:t>
            </a:r>
          </a:p>
          <a:p>
            <a:pPr marL="1771650" lvl="3" indent="-514350">
              <a:spcBef>
                <a:spcPct val="0"/>
              </a:spcBef>
              <a:spcAft>
                <a:spcPts val="0"/>
              </a:spcAft>
            </a:pPr>
            <a:r>
              <a:rPr lang="en-US" dirty="0">
                <a:latin typeface="Times New Roman" panose="02020603050405020304" pitchFamily="18" charset="0"/>
                <a:cs typeface="Times New Roman" panose="02020603050405020304" pitchFamily="18" charset="0"/>
              </a:rPr>
              <a:t>The Gospel writers translated “</a:t>
            </a:r>
            <a:r>
              <a:rPr lang="he-IL">
                <a:latin typeface="Times New Roman" panose="02020603050405020304" pitchFamily="18" charset="0"/>
                <a:cs typeface="Times New Roman" panose="02020603050405020304" pitchFamily="18" charset="0"/>
              </a:rPr>
              <a:t>דוֹר</a:t>
            </a:r>
            <a:r>
              <a:rPr lang="en-US" dirty="0">
                <a:latin typeface="Times New Roman" panose="02020603050405020304" pitchFamily="18" charset="0"/>
                <a:cs typeface="Times New Roman" panose="02020603050405020304" pitchFamily="18" charset="0"/>
              </a:rPr>
              <a:t>” into “</a:t>
            </a:r>
            <a:r>
              <a:rPr lang="el-GR">
                <a:latin typeface="Times New Roman" panose="02020603050405020304" pitchFamily="18" charset="0"/>
                <a:cs typeface="Times New Roman" panose="02020603050405020304" pitchFamily="18" charset="0"/>
              </a:rPr>
              <a:t>γενεά</a:t>
            </a:r>
            <a:r>
              <a:rPr lang="en-US" dirty="0">
                <a:latin typeface="Times New Roman" panose="02020603050405020304" pitchFamily="18" charset="0"/>
                <a:cs typeface="Times New Roman" panose="02020603050405020304" pitchFamily="18" charset="0"/>
              </a:rPr>
              <a:t>,” which means “generation.”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2"/>
            <a:ext cx="9144000" cy="1596048"/>
          </a:xfrm>
        </p:spPr>
        <p:txBody>
          <a:bodyPr/>
          <a:lstStyle/>
          <a:p>
            <a:r>
              <a:rPr lang="en-US" sz="5400" b="1" dirty="0"/>
              <a:t>The Missionaries’ Rebuttal: Generation</a:t>
            </a:r>
            <a:endParaRPr lang="en-US" sz="5400" dirty="0"/>
          </a:p>
        </p:txBody>
      </p:sp>
      <p:sp>
        <p:nvSpPr>
          <p:cNvPr id="3" name="Content Placeholder 2"/>
          <p:cNvSpPr>
            <a:spLocks noGrp="1"/>
          </p:cNvSpPr>
          <p:nvPr>
            <p:ph idx="1"/>
          </p:nvPr>
        </p:nvSpPr>
        <p:spPr>
          <a:xfrm>
            <a:off x="0" y="2091105"/>
            <a:ext cx="9144000" cy="3836377"/>
          </a:xfrm>
        </p:spPr>
        <p:txBody>
          <a:bodyPr/>
          <a:lstStyle/>
          <a:p>
            <a:pPr>
              <a:spcBef>
                <a:spcPts val="0"/>
              </a:spcBef>
            </a:pPr>
            <a:r>
              <a:rPr lang="en-US" sz="2000">
                <a:latin typeface="Times New Roman" panose="02020603050405020304" pitchFamily="18" charset="0"/>
                <a:cs typeface="Times New Roman" panose="02020603050405020304" pitchFamily="18" charset="0"/>
              </a:rPr>
              <a:t>Jesus was a false prophet, because not all of his prophecies were fulfilled. </a:t>
            </a:r>
          </a:p>
          <a:p>
            <a:pPr lvl="1">
              <a:spcBef>
                <a:spcPts val="0"/>
              </a:spcBef>
            </a:pPr>
            <a:r>
              <a:rPr lang="en-US" sz="2000">
                <a:latin typeface="Times New Roman" panose="02020603050405020304" pitchFamily="18" charset="0"/>
                <a:cs typeface="Times New Roman" panose="02020603050405020304" pitchFamily="18" charset="0"/>
              </a:rPr>
              <a:t>That generation passed away before the prophecies were fulfilled.</a:t>
            </a:r>
          </a:p>
          <a:p>
            <a:pPr lvl="2">
              <a:spcBef>
                <a:spcPts val="0"/>
              </a:spcBef>
            </a:pPr>
            <a:r>
              <a:rPr lang="en-US" sz="2000">
                <a:solidFill>
                  <a:srgbClr val="7030A0"/>
                </a:solidFill>
                <a:latin typeface="Times New Roman" panose="02020603050405020304" pitchFamily="18" charset="0"/>
                <a:cs typeface="Times New Roman" panose="02020603050405020304" pitchFamily="18" charset="0"/>
              </a:rPr>
              <a:t>“</a:t>
            </a:r>
            <a:r>
              <a:rPr lang="en-US" sz="2000" b="1" u="sng" dirty="0">
                <a:solidFill>
                  <a:srgbClr val="7030A0"/>
                </a:solidFill>
                <a:latin typeface="Times New Roman" panose="02020603050405020304" pitchFamily="18" charset="0"/>
                <a:cs typeface="Times New Roman" panose="02020603050405020304" pitchFamily="18" charset="0"/>
              </a:rPr>
              <a:t>have happened</a:t>
            </a:r>
            <a:r>
              <a:rPr lang="en-US" sz="2000" dirty="0">
                <a:solidFill>
                  <a:srgbClr val="7030A0"/>
                </a:solidFill>
                <a:latin typeface="Times New Roman" panose="02020603050405020304" pitchFamily="18" charset="0"/>
                <a:cs typeface="Times New Roman" panose="02020603050405020304" pitchFamily="18" charset="0"/>
              </a:rPr>
              <a:t>” [Mark 13:30b, Matthew 24:34b, Luke 21:32b, NIV]</a:t>
            </a:r>
            <a:endParaRPr lang="en-US" sz="2000" dirty="0">
              <a:latin typeface="Times New Roman" panose="02020603050405020304" pitchFamily="18" charset="0"/>
              <a:cs typeface="Times New Roman" panose="02020603050405020304" pitchFamily="18" charset="0"/>
            </a:endParaRPr>
          </a:p>
          <a:p>
            <a:pPr lvl="3">
              <a:spcBef>
                <a:spcPts val="0"/>
              </a:spcBef>
            </a:pPr>
            <a:r>
              <a:rPr lang="en-US" dirty="0">
                <a:latin typeface="Times New Roman" panose="02020603050405020304" pitchFamily="18" charset="0"/>
                <a:cs typeface="Times New Roman" panose="02020603050405020304" pitchFamily="18" charset="0"/>
              </a:rPr>
              <a:t>Those things finished happening before that generation passed away.</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a:t>
            </a:r>
            <a:r>
              <a:rPr lang="en-US" sz="2000" b="1" u="sng" dirty="0">
                <a:solidFill>
                  <a:srgbClr val="7030A0"/>
                </a:solidFill>
                <a:latin typeface="Times New Roman" panose="02020603050405020304" pitchFamily="18" charset="0"/>
                <a:cs typeface="Times New Roman" panose="02020603050405020304" pitchFamily="18" charset="0"/>
              </a:rPr>
              <a:t>take place</a:t>
            </a:r>
            <a:r>
              <a:rPr lang="en-US" sz="2000" dirty="0">
                <a:solidFill>
                  <a:srgbClr val="7030A0"/>
                </a:solidFill>
                <a:latin typeface="Times New Roman" panose="02020603050405020304" pitchFamily="18" charset="0"/>
                <a:cs typeface="Times New Roman" panose="02020603050405020304" pitchFamily="18" charset="0"/>
              </a:rPr>
              <a:t>” [Matthew 24:34b, NASB]</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a:t>
            </a:r>
            <a:r>
              <a:rPr lang="en-US" sz="2000" b="1" u="sng" dirty="0">
                <a:solidFill>
                  <a:srgbClr val="7030A0"/>
                </a:solidFill>
                <a:latin typeface="Times New Roman" panose="02020603050405020304" pitchFamily="18" charset="0"/>
                <a:cs typeface="Times New Roman" panose="02020603050405020304" pitchFamily="18" charset="0"/>
              </a:rPr>
              <a:t>happen</a:t>
            </a:r>
            <a:r>
              <a:rPr lang="en-US" sz="2000" dirty="0">
                <a:solidFill>
                  <a:srgbClr val="7030A0"/>
                </a:solidFill>
                <a:latin typeface="Times New Roman" panose="02020603050405020304" pitchFamily="18" charset="0"/>
                <a:cs typeface="Times New Roman" panose="02020603050405020304" pitchFamily="18" charset="0"/>
              </a:rPr>
              <a:t>” [Matthew 24:34b, CEB]</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a:t>
            </a:r>
            <a:r>
              <a:rPr lang="en-US" sz="2000" b="1" u="sng" dirty="0">
                <a:solidFill>
                  <a:srgbClr val="7030A0"/>
                </a:solidFill>
                <a:latin typeface="Times New Roman" panose="02020603050405020304" pitchFamily="18" charset="0"/>
                <a:cs typeface="Times New Roman" panose="02020603050405020304" pitchFamily="18" charset="0"/>
              </a:rPr>
              <a:t>come about</a:t>
            </a:r>
            <a:r>
              <a:rPr lang="en-US" sz="2000" dirty="0">
                <a:solidFill>
                  <a:srgbClr val="7030A0"/>
                </a:solidFill>
                <a:latin typeface="Times New Roman" panose="02020603050405020304" pitchFamily="18" charset="0"/>
                <a:cs typeface="Times New Roman" panose="02020603050405020304" pitchFamily="18" charset="0"/>
              </a:rPr>
              <a:t>” [Matthew 24:34b, OJB]</a:t>
            </a:r>
          </a:p>
          <a:p>
            <a:pPr lvl="2">
              <a:spcBef>
                <a:spcPts val="0"/>
              </a:spcBef>
            </a:pPr>
            <a:r>
              <a:rPr lang="en-US" sz="2000" dirty="0">
                <a:solidFill>
                  <a:srgbClr val="7030A0"/>
                </a:solidFill>
                <a:latin typeface="Times New Roman" panose="02020603050405020304" pitchFamily="18" charset="0"/>
                <a:cs typeface="Times New Roman" panose="02020603050405020304" pitchFamily="18" charset="0"/>
              </a:rPr>
              <a:t>“</a:t>
            </a:r>
            <a:r>
              <a:rPr lang="el-GR" sz="2000" b="1" u="sng">
                <a:solidFill>
                  <a:srgbClr val="7030A0"/>
                </a:solidFill>
                <a:latin typeface="Times New Roman" panose="02020603050405020304" pitchFamily="18" charset="0"/>
                <a:cs typeface="Times New Roman" panose="02020603050405020304" pitchFamily="18" charset="0"/>
              </a:rPr>
              <a:t>γίνομαι</a:t>
            </a:r>
            <a:r>
              <a:rPr lang="en-US" sz="2000" dirty="0">
                <a:solidFill>
                  <a:srgbClr val="7030A0"/>
                </a:solidFill>
                <a:latin typeface="Times New Roman" panose="02020603050405020304" pitchFamily="18" charset="0"/>
                <a:cs typeface="Times New Roman" panose="02020603050405020304" pitchFamily="18" charset="0"/>
              </a:rPr>
              <a:t>” [Matthew 24:34b, </a:t>
            </a:r>
            <a:r>
              <a:rPr lang="en-US" sz="2000" i="1" dirty="0">
                <a:solidFill>
                  <a:srgbClr val="7030A0"/>
                </a:solidFill>
                <a:latin typeface="Times New Roman" panose="02020603050405020304" pitchFamily="18" charset="0"/>
                <a:cs typeface="Times New Roman" panose="02020603050405020304" pitchFamily="18" charset="0"/>
              </a:rPr>
              <a:t>original Greek</a:t>
            </a:r>
            <a:r>
              <a:rPr lang="en-US" sz="2000" dirty="0">
                <a:solidFill>
                  <a:srgbClr val="7030A0"/>
                </a:solidFill>
                <a:latin typeface="Times New Roman" panose="02020603050405020304" pitchFamily="18" charset="0"/>
                <a:cs typeface="Times New Roman" panose="02020603050405020304" pitchFamily="18" charset="0"/>
              </a:rPr>
              <a:t>]</a:t>
            </a:r>
          </a:p>
          <a:p>
            <a:pPr lvl="3">
              <a:spcBef>
                <a:spcPts val="0"/>
              </a:spcBef>
            </a:pPr>
            <a:r>
              <a:rPr lang="en-US" dirty="0">
                <a:latin typeface="Times New Roman" panose="02020603050405020304" pitchFamily="18" charset="0"/>
                <a:cs typeface="Times New Roman" panose="02020603050405020304" pitchFamily="18" charset="0"/>
              </a:rPr>
              <a:t>“</a:t>
            </a:r>
            <a:r>
              <a:rPr lang="el-GR">
                <a:latin typeface="Times New Roman" panose="02020603050405020304" pitchFamily="18" charset="0"/>
                <a:cs typeface="Times New Roman" panose="02020603050405020304" pitchFamily="18" charset="0"/>
              </a:rPr>
              <a:t>γίνομαι</a:t>
            </a:r>
            <a:r>
              <a:rPr lang="en-US" dirty="0">
                <a:latin typeface="Times New Roman" panose="02020603050405020304" pitchFamily="18" charset="0"/>
                <a:cs typeface="Times New Roman" panose="02020603050405020304" pitchFamily="18" charset="0"/>
              </a:rPr>
              <a:t> can mean “become” or “come into being.”`</a:t>
            </a:r>
          </a:p>
          <a:p>
            <a:pPr lvl="2">
              <a:spcBef>
                <a:spcPts val="0"/>
              </a:spcBef>
            </a:pPr>
            <a:r>
              <a:rPr lang="en-US" sz="2000" dirty="0">
                <a:latin typeface="Times New Roman" panose="02020603050405020304" pitchFamily="18" charset="0"/>
                <a:cs typeface="Times New Roman" panose="02020603050405020304" pitchFamily="18" charset="0"/>
              </a:rPr>
              <a:t>Perhaps the translation is incorrect, and the correct verb and tense means that those things would </a:t>
            </a:r>
            <a:r>
              <a:rPr lang="en-US" sz="2000" i="1" dirty="0">
                <a:latin typeface="Times New Roman" panose="02020603050405020304" pitchFamily="18" charset="0"/>
                <a:cs typeface="Times New Roman" panose="02020603050405020304" pitchFamily="18" charset="0"/>
              </a:rPr>
              <a:t>start </a:t>
            </a:r>
            <a:r>
              <a:rPr lang="en-US" sz="2000" dirty="0">
                <a:latin typeface="Times New Roman" panose="02020603050405020304" pitchFamily="18" charset="0"/>
                <a:cs typeface="Times New Roman" panose="02020603050405020304" pitchFamily="18" charset="0"/>
              </a:rPr>
              <a:t>happening before that generation passed away, but even today, they still haven’t finished happening.</a:t>
            </a:r>
          </a:p>
        </p:txBody>
      </p:sp>
    </p:spTree>
    <p:custDataLst>
      <p:tags r:id="rId1"/>
    </p:custDataLst>
    <p:extLst>
      <p:ext uri="{BB962C8B-B14F-4D97-AF65-F5344CB8AC3E}">
        <p14:creationId xmlns:p14="http://schemas.microsoft.com/office/powerpoint/2010/main" val="236653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727685"/>
          </a:xfrm>
        </p:spPr>
        <p:txBody>
          <a:bodyPr/>
          <a:lstStyle/>
          <a:p>
            <a:r>
              <a:rPr lang="en-US" sz="5400"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1676400"/>
          </a:xfrm>
        </p:spPr>
        <p:txBody>
          <a:bodyPr/>
          <a:lstStyle/>
          <a:p>
            <a:r>
              <a:rPr lang="en-US" sz="5400" b="1" dirty="0"/>
              <a:t>The Missionaries’ Interpretation</a:t>
            </a:r>
          </a:p>
        </p:txBody>
      </p:sp>
      <p:sp>
        <p:nvSpPr>
          <p:cNvPr id="3" name="Content Placeholder 2"/>
          <p:cNvSpPr>
            <a:spLocks noGrp="1"/>
          </p:cNvSpPr>
          <p:nvPr>
            <p:ph idx="1"/>
          </p:nvPr>
        </p:nvSpPr>
        <p:spPr>
          <a:xfrm>
            <a:off x="0" y="2057400"/>
            <a:ext cx="9144000" cy="3657600"/>
          </a:xfrm>
        </p:spPr>
        <p:txBody>
          <a:bodyPr/>
          <a:lstStyle/>
          <a:p>
            <a:pPr>
              <a:spcBef>
                <a:spcPts val="0"/>
              </a:spcBef>
              <a:spcAft>
                <a:spcPts val="0"/>
              </a:spcAft>
            </a:pPr>
            <a:r>
              <a:rPr lang="en-US" dirty="0"/>
              <a:t>Jesus is the prophet of whom Moses spoke</a:t>
            </a:r>
          </a:p>
          <a:p>
            <a:pPr lvl="1">
              <a:spcBef>
                <a:spcPts val="0"/>
              </a:spcBef>
              <a:spcAft>
                <a:spcPts val="0"/>
              </a:spcAft>
            </a:pPr>
            <a:r>
              <a:rPr lang="en-US" sz="2400" dirty="0"/>
              <a:t>In Acts 3, Peter referred to Deuteronomy 18.</a:t>
            </a:r>
          </a:p>
          <a:p>
            <a:pPr marL="914400" lvl="2" indent="0">
              <a:spcBef>
                <a:spcPts val="0"/>
              </a:spcBef>
              <a:spcAft>
                <a:spcPts val="0"/>
              </a:spcAft>
              <a:buNone/>
            </a:pPr>
            <a:r>
              <a:rPr lang="en-US" dirty="0">
                <a:solidFill>
                  <a:srgbClr val="7030A0"/>
                </a:solidFill>
              </a:rPr>
              <a:t>“For Moses said, ‘The Lord your God will raise up for you a prophet like me from among your own people; you must listen to everything he tells you. </a:t>
            </a:r>
            <a:r>
              <a:rPr lang="en-US" b="1" baseline="30000" dirty="0">
                <a:solidFill>
                  <a:srgbClr val="7030A0"/>
                </a:solidFill>
              </a:rPr>
              <a:t>23 </a:t>
            </a:r>
            <a:r>
              <a:rPr lang="en-US" dirty="0">
                <a:solidFill>
                  <a:srgbClr val="7030A0"/>
                </a:solidFill>
              </a:rPr>
              <a:t>Anyone who does not listen to him will be completely cut off from their people.’” [Acts 3:22-23, NIV]</a:t>
            </a:r>
            <a:endParaRPr lang="en-US" sz="2000" dirty="0">
              <a:solidFill>
                <a:srgbClr val="7030A0"/>
              </a:solidFill>
            </a:endParaRPr>
          </a:p>
          <a:p>
            <a:pPr lvl="1">
              <a:spcBef>
                <a:spcPts val="0"/>
              </a:spcBef>
              <a:spcAft>
                <a:spcPts val="0"/>
              </a:spcAft>
            </a:pPr>
            <a:r>
              <a:rPr lang="en-US" sz="2400" dirty="0"/>
              <a:t>Jesus referred to Deuteronomy 18.</a:t>
            </a:r>
          </a:p>
          <a:p>
            <a:pPr lvl="2">
              <a:spcBef>
                <a:spcPts val="0"/>
              </a:spcBef>
              <a:spcAft>
                <a:spcPts val="0"/>
              </a:spcAft>
            </a:pPr>
            <a:r>
              <a:rPr lang="en-US" dirty="0">
                <a:solidFill>
                  <a:srgbClr val="7030A0"/>
                </a:solidFill>
              </a:rPr>
              <a:t>“If you believed Moses, you would believe me, for he wrote about me.” [</a:t>
            </a:r>
            <a:r>
              <a:rPr lang="en-US" sz="2400" dirty="0">
                <a:solidFill>
                  <a:srgbClr val="7030A0"/>
                </a:solidFill>
              </a:rPr>
              <a:t>John 5:46, NIV]</a:t>
            </a:r>
          </a:p>
          <a:p>
            <a:pPr>
              <a:spcAft>
                <a:spcPts val="1800"/>
              </a:spcAft>
            </a:pP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5" name="Table 4">
            <a:extLst>
              <a:ext uri="{FF2B5EF4-FFF2-40B4-BE49-F238E27FC236}">
                <a16:creationId xmlns:a16="http://schemas.microsoft.com/office/drawing/2014/main" id="{1FA69F4D-8157-68F3-81CD-9ECA13131C0C}"/>
              </a:ext>
            </a:extLst>
          </p:cNvPr>
          <p:cNvGraphicFramePr>
            <a:graphicFrameLocks noGrp="1"/>
          </p:cNvGraphicFramePr>
          <p:nvPr>
            <p:extLst>
              <p:ext uri="{D42A27DB-BD31-4B8C-83A1-F6EECF244321}">
                <p14:modId xmlns:p14="http://schemas.microsoft.com/office/powerpoint/2010/main" val="872490820"/>
              </p:ext>
            </p:extLst>
          </p:nvPr>
        </p:nvGraphicFramePr>
        <p:xfrm>
          <a:off x="76200" y="912837"/>
          <a:ext cx="8991601" cy="19253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sz="1800" dirty="0">
                          <a:solidFill>
                            <a:srgbClr val="C00000"/>
                          </a:solidFill>
                          <a:latin typeface="Times New Roman" panose="02020603050405020304" pitchFamily="18" charset="0"/>
                          <a:cs typeface="Times New Roman" panose="02020603050405020304" pitchFamily="18" charset="0"/>
                        </a:rPr>
                        <a:t>1. Both were Israelites.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dirty="0">
                          <a:solidFill>
                            <a:srgbClr val="7030A0"/>
                          </a:solidFill>
                          <a:latin typeface="Times New Roman" panose="02020603050405020304" pitchFamily="18" charset="0"/>
                          <a:cs typeface="Times New Roman" panose="02020603050405020304" pitchFamily="18" charset="0"/>
                        </a:rPr>
                        <a:t>Then the Lord’s anger burned against Moses and he said, “What about your brother, Aaron the Levite?” [Exodus 4:14a, NIV]</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b="0" i="0" kern="1200" dirty="0">
                          <a:solidFill>
                            <a:srgbClr val="7030A0"/>
                          </a:solidFill>
                          <a:effectLst/>
                          <a:latin typeface="Times New Roman" panose="02020603050405020304" pitchFamily="18" charset="0"/>
                          <a:ea typeface="+mn-ea"/>
                          <a:cs typeface="Times New Roman" panose="02020603050405020304" pitchFamily="18" charset="0"/>
                        </a:rPr>
                        <a:t>[Jesus] was the son, so it was thought, of Joseph, the son of Heli... the son of Judah, the son of Jacob, the son of Isaac, the son of Abraham, ... [Luke 3:23b,33b-34a, NIV]</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6" name="Table 5">
            <a:extLst>
              <a:ext uri="{FF2B5EF4-FFF2-40B4-BE49-F238E27FC236}">
                <a16:creationId xmlns:a16="http://schemas.microsoft.com/office/drawing/2014/main" id="{01AD3154-0281-F289-8079-084405F93635}"/>
              </a:ext>
            </a:extLst>
          </p:cNvPr>
          <p:cNvGraphicFramePr>
            <a:graphicFrameLocks noGrp="1"/>
          </p:cNvGraphicFramePr>
          <p:nvPr>
            <p:extLst>
              <p:ext uri="{D42A27DB-BD31-4B8C-83A1-F6EECF244321}">
                <p14:modId xmlns:p14="http://schemas.microsoft.com/office/powerpoint/2010/main" val="62649992"/>
              </p:ext>
            </p:extLst>
          </p:nvPr>
        </p:nvGraphicFramePr>
        <p:xfrm>
          <a:off x="76200" y="3017617"/>
          <a:ext cx="8991601" cy="11125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2. Both were shepherds.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Now Moses was tending the flock... [Exodus 3:1a,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said,] “I am the good shepherd.” [John 10:11a,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11" name="Table 10">
            <a:extLst>
              <a:ext uri="{FF2B5EF4-FFF2-40B4-BE49-F238E27FC236}">
                <a16:creationId xmlns:a16="http://schemas.microsoft.com/office/drawing/2014/main" id="{CABD1BB8-DF00-6FE5-600B-BF8BCC2A1D2B}"/>
              </a:ext>
            </a:extLst>
          </p:cNvPr>
          <p:cNvGraphicFramePr>
            <a:graphicFrameLocks noGrp="1"/>
          </p:cNvGraphicFramePr>
          <p:nvPr>
            <p:extLst>
              <p:ext uri="{D42A27DB-BD31-4B8C-83A1-F6EECF244321}">
                <p14:modId xmlns:p14="http://schemas.microsoft.com/office/powerpoint/2010/main" val="4236047983"/>
              </p:ext>
            </p:extLst>
          </p:nvPr>
        </p:nvGraphicFramePr>
        <p:xfrm>
          <a:off x="76200" y="4309597"/>
          <a:ext cx="8991601" cy="219964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3. Both were willing to die so that God would forgive the sins of many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So Moses went back to the Lord and said, “Oh, what a great sin these people have committed! They have made themselves gods of gold. But now, please forgive their sin—but if not, then blot me out of the book you have written.” [Exodus 32:31-32,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“This is my blood of the covenant, which is poured out for many for the forgiveness of sins.” [Matthew 26:28,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286631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842D217-4716-7383-3B78-4DD927EE1000}"/>
              </a:ext>
            </a:extLst>
          </p:cNvPr>
          <p:cNvSpPr>
            <a:spLocks noGrp="1"/>
          </p:cNvSpPr>
          <p:nvPr>
            <p:ph type="title"/>
          </p:nvPr>
        </p:nvSpPr>
        <p:spPr>
          <a:xfrm>
            <a:off x="0" y="0"/>
            <a:ext cx="9144000" cy="762000"/>
          </a:xfrm>
        </p:spPr>
        <p:txBody>
          <a:bodyPr/>
          <a:lstStyle/>
          <a:p>
            <a:r>
              <a:rPr lang="en-US" sz="5400" b="1" dirty="0"/>
              <a:t>A Prophet Like You</a:t>
            </a:r>
          </a:p>
        </p:txBody>
      </p:sp>
      <p:graphicFrame>
        <p:nvGraphicFramePr>
          <p:cNvPr id="6" name="Table 5">
            <a:extLst>
              <a:ext uri="{FF2B5EF4-FFF2-40B4-BE49-F238E27FC236}">
                <a16:creationId xmlns:a16="http://schemas.microsoft.com/office/drawing/2014/main" id="{F599EA6A-492F-AC60-BDF8-15824947A5D4}"/>
              </a:ext>
            </a:extLst>
          </p:cNvPr>
          <p:cNvGraphicFramePr>
            <a:graphicFrameLocks noGrp="1"/>
          </p:cNvGraphicFramePr>
          <p:nvPr>
            <p:extLst>
              <p:ext uri="{D42A27DB-BD31-4B8C-83A1-F6EECF244321}">
                <p14:modId xmlns:p14="http://schemas.microsoft.com/office/powerpoint/2010/main" val="1112475843"/>
              </p:ext>
            </p:extLst>
          </p:nvPr>
        </p:nvGraphicFramePr>
        <p:xfrm>
          <a:off x="76200" y="912837"/>
          <a:ext cx="8991601" cy="138176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4. Both fasted for 40 days and nights.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was there with the Lord forty days and forty nights without eating bread or drinking water. [Exodus 34:28a,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After fasting forty days and forty nights,[Jesus] was hungry. [Matthew 4:2,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9" name="Table 8">
            <a:extLst>
              <a:ext uri="{FF2B5EF4-FFF2-40B4-BE49-F238E27FC236}">
                <a16:creationId xmlns:a16="http://schemas.microsoft.com/office/drawing/2014/main" id="{161E56CA-DC87-407B-D8A1-A67420712363}"/>
              </a:ext>
            </a:extLst>
          </p:cNvPr>
          <p:cNvGraphicFramePr>
            <a:graphicFrameLocks noGrp="1"/>
          </p:cNvGraphicFramePr>
          <p:nvPr>
            <p:extLst>
              <p:ext uri="{D42A27DB-BD31-4B8C-83A1-F6EECF244321}">
                <p14:modId xmlns:p14="http://schemas.microsoft.com/office/powerpoint/2010/main" val="3941812485"/>
              </p:ext>
            </p:extLst>
          </p:nvPr>
        </p:nvGraphicFramePr>
        <p:xfrm>
          <a:off x="76200" y="2445434"/>
          <a:ext cx="8991601" cy="19253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5. People heard God audibly praising each of them.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 Lord said to Moses, “I am going to come to you in a dense cloud, so that the people will hear me speaking with you and will always put their trust in you.” [Exodus 19:9a,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And a voice from heaven said, “[Jesus] is my Son, whom I love; with him I am well pleased.” [Matthew 3:17,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2" name="Table 1">
            <a:extLst>
              <a:ext uri="{FF2B5EF4-FFF2-40B4-BE49-F238E27FC236}">
                <a16:creationId xmlns:a16="http://schemas.microsoft.com/office/drawing/2014/main" id="{2E129B1A-539D-070A-B929-B11822DD2A34}"/>
              </a:ext>
            </a:extLst>
          </p:cNvPr>
          <p:cNvGraphicFramePr>
            <a:graphicFrameLocks noGrp="1"/>
          </p:cNvGraphicFramePr>
          <p:nvPr>
            <p:extLst>
              <p:ext uri="{D42A27DB-BD31-4B8C-83A1-F6EECF244321}">
                <p14:modId xmlns:p14="http://schemas.microsoft.com/office/powerpoint/2010/main" val="4076261574"/>
              </p:ext>
            </p:extLst>
          </p:nvPr>
        </p:nvGraphicFramePr>
        <p:xfrm>
          <a:off x="76200" y="4521591"/>
          <a:ext cx="8991601" cy="19253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6. Both spent time in Egypt as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dirty="0">
                          <a:solidFill>
                            <a:srgbClr val="7030A0"/>
                          </a:solidFill>
                          <a:latin typeface="Times New Roman" panose="02020603050405020304" pitchFamily="18" charset="0"/>
                          <a:cs typeface="Times New Roman" panose="02020603050405020304" pitchFamily="18" charset="0"/>
                        </a:rPr>
                        <a:t>[The king of Egypt’s daughter] saw the basket among the reeds and sent her female slave to get it. She opened it and saw the baby.... </a:t>
                      </a:r>
                      <a:r>
                        <a:rPr lang="en-US" sz="1800" b="0" i="0" kern="1200" dirty="0">
                          <a:solidFill>
                            <a:srgbClr val="7030A0"/>
                          </a:solidFill>
                          <a:effectLst/>
                          <a:latin typeface="Times New Roman" panose="02020603050405020304" pitchFamily="18" charset="0"/>
                          <a:ea typeface="+mn-ea"/>
                          <a:cs typeface="Times New Roman" panose="02020603050405020304" pitchFamily="18" charset="0"/>
                        </a:rPr>
                        <a:t>She named him Moses, saying, “I drew him out of the water.” [Exodus 2:5b-6a,10b]</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When they had gone, an angel of the Lord appeared to Joseph in a dream. “Get up,” he said, “take the child and his mother and escape to Egypt.” [Matthew 2:13a,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100398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6" name="Table 5">
            <a:extLst>
              <a:ext uri="{FF2B5EF4-FFF2-40B4-BE49-F238E27FC236}">
                <a16:creationId xmlns:a16="http://schemas.microsoft.com/office/drawing/2014/main" id="{B95B6807-7B45-7BC6-F362-4712441BAE09}"/>
              </a:ext>
            </a:extLst>
          </p:cNvPr>
          <p:cNvGraphicFramePr>
            <a:graphicFrameLocks noGrp="1"/>
          </p:cNvGraphicFramePr>
          <p:nvPr>
            <p:extLst>
              <p:ext uri="{D42A27DB-BD31-4B8C-83A1-F6EECF244321}">
                <p14:modId xmlns:p14="http://schemas.microsoft.com/office/powerpoint/2010/main" val="2820306237"/>
              </p:ext>
            </p:extLst>
          </p:nvPr>
        </p:nvGraphicFramePr>
        <p:xfrm>
          <a:off x="76200" y="2966330"/>
          <a:ext cx="8991601" cy="247396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8. They were both saved miraculously when they were babies.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And [a Levite woman] became pregnant and gave birth to a son... She placed the child in [a basket] and put it among the reeds along the bank of the Nile... [Pharaoh’s daughter] saw the basket among the reeds and sent her female slave to get it... and he became her son. She named him Moses, saying, “I drew him out of the water.” [Exodus 2:2a,3b,5b,10b,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When they had gone, an angel of the Lord appeared to Joseph in a dream. “Get up,” he said, “take the child and his mother and escape to Egypt.” [Matthew 2:13a,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12" name="Table 11">
            <a:extLst>
              <a:ext uri="{FF2B5EF4-FFF2-40B4-BE49-F238E27FC236}">
                <a16:creationId xmlns:a16="http://schemas.microsoft.com/office/drawing/2014/main" id="{299448F5-2673-FF51-D794-2543D52C19B9}"/>
              </a:ext>
            </a:extLst>
          </p:cNvPr>
          <p:cNvGraphicFramePr>
            <a:graphicFrameLocks noGrp="1"/>
          </p:cNvGraphicFramePr>
          <p:nvPr>
            <p:extLst>
              <p:ext uri="{D42A27DB-BD31-4B8C-83A1-F6EECF244321}">
                <p14:modId xmlns:p14="http://schemas.microsoft.com/office/powerpoint/2010/main" val="624473584"/>
              </p:ext>
            </p:extLst>
          </p:nvPr>
        </p:nvGraphicFramePr>
        <p:xfrm>
          <a:off x="76200" y="904045"/>
          <a:ext cx="8991601" cy="192024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48957">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7. When each of them was an infant, a king decreed that baby boys be killed.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Then Pharaoh gave this order to all his people: “Every Hebrew boy that is born you must throw into the Nile...” [Exodus 1:22a,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[Herod] gave orders to kill all the boys in Bethlehem and its vicinity who were two years old and under, in accordance with the time he had learned from the Magi. [Matthew 2:16b,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313288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842D217-4716-7383-3B78-4DD927EE1000}"/>
              </a:ext>
            </a:extLst>
          </p:cNvPr>
          <p:cNvSpPr>
            <a:spLocks noGrp="1"/>
          </p:cNvSpPr>
          <p:nvPr>
            <p:ph type="title"/>
          </p:nvPr>
        </p:nvSpPr>
        <p:spPr>
          <a:xfrm>
            <a:off x="0" y="0"/>
            <a:ext cx="9144000" cy="762000"/>
          </a:xfrm>
        </p:spPr>
        <p:txBody>
          <a:bodyPr/>
          <a:lstStyle/>
          <a:p>
            <a:r>
              <a:rPr lang="en-US" sz="5400" b="1" dirty="0"/>
              <a:t>A Prophet Like You</a:t>
            </a:r>
          </a:p>
        </p:txBody>
      </p:sp>
      <p:graphicFrame>
        <p:nvGraphicFramePr>
          <p:cNvPr id="10" name="Table 9">
            <a:extLst>
              <a:ext uri="{FF2B5EF4-FFF2-40B4-BE49-F238E27FC236}">
                <a16:creationId xmlns:a16="http://schemas.microsoft.com/office/drawing/2014/main" id="{8E2034FC-C142-5F14-6E94-2EF7C9A4EC64}"/>
              </a:ext>
            </a:extLst>
          </p:cNvPr>
          <p:cNvGraphicFramePr>
            <a:graphicFrameLocks noGrp="1"/>
          </p:cNvGraphicFramePr>
          <p:nvPr>
            <p:extLst>
              <p:ext uri="{D42A27DB-BD31-4B8C-83A1-F6EECF244321}">
                <p14:modId xmlns:p14="http://schemas.microsoft.com/office/powerpoint/2010/main" val="2104136054"/>
              </p:ext>
            </p:extLst>
          </p:nvPr>
        </p:nvGraphicFramePr>
        <p:xfrm>
          <a:off x="76200" y="2445434"/>
          <a:ext cx="8991601" cy="19253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10. They each mediated a covenant of blood.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then took the blood, sprinkled it on the people and said, “This is the blood of the covenant that the Lord has made with you in accordance with all these words.” [Exodus 24:8,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took the cup, saying, “This cup is the new covenant in my blood, which is poured out for you.” [Luke 22:20b,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11" name="Table 10">
            <a:extLst>
              <a:ext uri="{FF2B5EF4-FFF2-40B4-BE49-F238E27FC236}">
                <a16:creationId xmlns:a16="http://schemas.microsoft.com/office/drawing/2014/main" id="{3A17DE59-F3EB-44C1-430A-B8DEC2C01369}"/>
              </a:ext>
            </a:extLst>
          </p:cNvPr>
          <p:cNvGraphicFramePr>
            <a:graphicFrameLocks noGrp="1"/>
          </p:cNvGraphicFramePr>
          <p:nvPr>
            <p:extLst>
              <p:ext uri="{D42A27DB-BD31-4B8C-83A1-F6EECF244321}">
                <p14:modId xmlns:p14="http://schemas.microsoft.com/office/powerpoint/2010/main" val="2907970763"/>
              </p:ext>
            </p:extLst>
          </p:nvPr>
        </p:nvGraphicFramePr>
        <p:xfrm>
          <a:off x="76200" y="912837"/>
          <a:ext cx="8991601" cy="138176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9. Both were called by God to save many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Moses thought that his own people would realize that God was using him to rescue them... [Acts 7:25a,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“For [I] came to seek and to save the lost.” [Luke 19:10,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graphicFrame>
        <p:nvGraphicFramePr>
          <p:cNvPr id="12" name="Table 11">
            <a:extLst>
              <a:ext uri="{FF2B5EF4-FFF2-40B4-BE49-F238E27FC236}">
                <a16:creationId xmlns:a16="http://schemas.microsoft.com/office/drawing/2014/main" id="{3DAC7FD4-33E8-4538-E1FF-120E60108779}"/>
              </a:ext>
            </a:extLst>
          </p:cNvPr>
          <p:cNvGraphicFramePr>
            <a:graphicFrameLocks noGrp="1"/>
          </p:cNvGraphicFramePr>
          <p:nvPr>
            <p:extLst>
              <p:ext uri="{D42A27DB-BD31-4B8C-83A1-F6EECF244321}">
                <p14:modId xmlns:p14="http://schemas.microsoft.com/office/powerpoint/2010/main" val="1258462322"/>
              </p:ext>
            </p:extLst>
          </p:nvPr>
        </p:nvGraphicFramePr>
        <p:xfrm>
          <a:off x="76200" y="4521591"/>
          <a:ext cx="8991601" cy="192024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0">
                <a:tc gridSpan="2">
                  <a:txBody>
                    <a:bodyPr/>
                    <a:lstStyle/>
                    <a:p>
                      <a:pPr algn="ctr"/>
                      <a:r>
                        <a:rPr lang="fr-FR" sz="1800" dirty="0">
                          <a:solidFill>
                            <a:srgbClr val="C00000"/>
                          </a:solidFill>
                          <a:latin typeface="Times New Roman" panose="02020603050405020304" pitchFamily="18" charset="0"/>
                          <a:cs typeface="Times New Roman" panose="02020603050405020304" pitchFamily="18" charset="0"/>
                        </a:rPr>
                        <a:t>11. Moses chose 12 spies, and Jesus chose 12 disciples.</a:t>
                      </a:r>
                      <a:endParaRPr lang="en-US" dirty="0">
                        <a:solidFill>
                          <a:srgbClr val="C000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 Lord said to Moses, “Send some men to explore the land of Canaan, which I am giving to the Israelites. From each ancestral tribe send one of its leaders.” [Numbers 13:1-2,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called his disciples to him and chose twelve of them, whom he also designated apostles... [Luke 6:13b,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bl>
          </a:graphicData>
        </a:graphic>
      </p:graphicFrame>
    </p:spTree>
    <p:custDataLst>
      <p:tags r:id="rId1"/>
    </p:custDataLst>
    <p:extLst>
      <p:ext uri="{BB962C8B-B14F-4D97-AF65-F5344CB8AC3E}">
        <p14:creationId xmlns:p14="http://schemas.microsoft.com/office/powerpoint/2010/main" val="288809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762000"/>
          </a:xfrm>
        </p:spPr>
        <p:txBody>
          <a:bodyPr/>
          <a:lstStyle/>
          <a:p>
            <a:r>
              <a:rPr lang="en-US" sz="5400" b="1" dirty="0"/>
              <a:t>A Prophet Like You</a:t>
            </a:r>
          </a:p>
        </p:txBody>
      </p:sp>
      <p:graphicFrame>
        <p:nvGraphicFramePr>
          <p:cNvPr id="5" name="Table 4">
            <a:extLst>
              <a:ext uri="{FF2B5EF4-FFF2-40B4-BE49-F238E27FC236}">
                <a16:creationId xmlns:a16="http://schemas.microsoft.com/office/drawing/2014/main" id="{22BBF63B-9E44-27DD-7262-A6E40C06A98B}"/>
              </a:ext>
            </a:extLst>
          </p:cNvPr>
          <p:cNvGraphicFramePr>
            <a:graphicFrameLocks noGrp="1"/>
          </p:cNvGraphicFramePr>
          <p:nvPr>
            <p:extLst>
              <p:ext uri="{D42A27DB-BD31-4B8C-83A1-F6EECF244321}">
                <p14:modId xmlns:p14="http://schemas.microsoft.com/office/powerpoint/2010/main" val="1090883581"/>
              </p:ext>
            </p:extLst>
          </p:nvPr>
        </p:nvGraphicFramePr>
        <p:xfrm>
          <a:off x="76200" y="912837"/>
          <a:ext cx="8991601" cy="5582920"/>
        </p:xfrm>
        <a:graphic>
          <a:graphicData uri="http://schemas.openxmlformats.org/drawingml/2006/table">
            <a:tbl>
              <a:tblPr>
                <a:tableStyleId>{00A15C55-8517-42AA-B614-E9B94910E393}</a:tableStyleId>
              </a:tblPr>
              <a:tblGrid>
                <a:gridCol w="964224">
                  <a:extLst>
                    <a:ext uri="{9D8B030D-6E8A-4147-A177-3AD203B41FA5}">
                      <a16:colId xmlns:a16="http://schemas.microsoft.com/office/drawing/2014/main" val="1814755497"/>
                    </a:ext>
                  </a:extLst>
                </a:gridCol>
                <a:gridCol w="8027377">
                  <a:extLst>
                    <a:ext uri="{9D8B030D-6E8A-4147-A177-3AD203B41FA5}">
                      <a16:colId xmlns:a16="http://schemas.microsoft.com/office/drawing/2014/main" val="4096991627"/>
                    </a:ext>
                  </a:extLst>
                </a:gridCol>
              </a:tblGrid>
              <a:tr h="370840">
                <a:tc gridSpan="2">
                  <a:txBody>
                    <a:bodyPr/>
                    <a:lstStyle/>
                    <a:p>
                      <a:pPr algn="ctr"/>
                      <a:r>
                        <a:rPr lang="en-US" dirty="0">
                          <a:solidFill>
                            <a:srgbClr val="C00000"/>
                          </a:solidFill>
                          <a:latin typeface="Times New Roman" panose="02020603050405020304" pitchFamily="18" charset="0"/>
                          <a:cs typeface="Times New Roman" panose="02020603050405020304" pitchFamily="18" charset="0"/>
                        </a:rPr>
                        <a:t>12. Both performed miracles to testify to their God-given authority.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601477266"/>
                  </a:ext>
                </a:extLst>
              </a:tr>
              <a:tr h="370840">
                <a:tc rowSpan="3">
                  <a:txBody>
                    <a:bodyPr/>
                    <a:lstStyle/>
                    <a:p>
                      <a:r>
                        <a:rPr lang="en-US" b="1" u="sng" dirty="0">
                          <a:latin typeface="Times New Roman" panose="02020603050405020304" pitchFamily="18" charset="0"/>
                          <a:cs typeface="Times New Roman" panose="02020603050405020304" pitchFamily="18" charset="0"/>
                        </a:rPr>
                        <a:t>Moses: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Then the Lord said to him, “What is that in your hand?” “A staff,” he replied. The Lord said, “Throw it on the ground.” Moses threw it on the ground and it became a snake... [Exodus 4:2-3a,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5234117"/>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So Moses put his hand into his cloak, and when he took it out, the skin was leprous—it had become as white as snow. [Exodus 4:6b,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17924538"/>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So they took soot from a furnace and stood before Pharaoh. Moses tossed it into the air, and festering boils broke out on people and animals. [Exodus 9:10,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7280281"/>
                  </a:ext>
                </a:extLst>
              </a:tr>
              <a:tr h="370840">
                <a:tc rowSpan="3">
                  <a:txBody>
                    <a:bodyPr/>
                    <a:lstStyle/>
                    <a:p>
                      <a:r>
                        <a:rPr lang="en-US" b="1" u="sng" dirty="0">
                          <a:latin typeface="Times New Roman" panose="02020603050405020304" pitchFamily="18" charset="0"/>
                          <a:cs typeface="Times New Roman" panose="02020603050405020304" pitchFamily="18" charset="0"/>
                        </a:rPr>
                        <a:t>Jesus: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said to the servants, “Fill the jars with water”; so they filled them to the brim. Then he told them, “Now draw some out and take it to the master of the banquet.” They did so, and the master of the banquet tasted the water that had been turned into wine.  [John 2:7-9a,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10232473"/>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Jesus called in a loud voice, “Lazarus, come out!” The dead man came out, his hands and feet wrapped with strips of linen, and a cloth around his face. [</a:t>
                      </a:r>
                      <a:r>
                        <a:rPr lang="fr-FR" sz="1800" dirty="0">
                          <a:solidFill>
                            <a:srgbClr val="7030A0"/>
                          </a:solidFill>
                          <a:latin typeface="Times New Roman" panose="02020603050405020304" pitchFamily="18" charset="0"/>
                          <a:cs typeface="Times New Roman" panose="02020603050405020304" pitchFamily="18" charset="0"/>
                        </a:rPr>
                        <a:t>John 11:43b-44a,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1916763"/>
                  </a:ext>
                </a:extLst>
              </a:tr>
              <a:tr h="370840">
                <a:tc vMerge="1">
                  <a:txBody>
                    <a:bodyPr/>
                    <a:lstStyle/>
                    <a:p>
                      <a:endParaRPr lang="en-US" b="1" u="sng"/>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solidFill>
                            <a:srgbClr val="7030A0"/>
                          </a:solidFill>
                          <a:latin typeface="Times New Roman" panose="02020603050405020304" pitchFamily="18" charset="0"/>
                          <a:cs typeface="Times New Roman" panose="02020603050405020304" pitchFamily="18" charset="0"/>
                        </a:rPr>
                        <a:t>Suddenly a furious storm came up on the lake, so that the waves swept over the boat... Then [Jesus] got up and rebuked the winds and the waves, and it was completely calm. [Matthew 8:23-26, NIV]</a:t>
                      </a:r>
                      <a:endParaRPr lang="en-US"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64030608"/>
                  </a:ext>
                </a:extLst>
              </a:tr>
            </a:tbl>
          </a:graphicData>
        </a:graphic>
      </p:graphicFrame>
    </p:spTree>
    <p:extLst>
      <p:ext uri="{BB962C8B-B14F-4D97-AF65-F5344CB8AC3E}">
        <p14:creationId xmlns:p14="http://schemas.microsoft.com/office/powerpoint/2010/main" val="2605022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5.9|15.1|15.7|7|6.2|6.5|4.7"/>
</p:tagLst>
</file>

<file path=ppt/tags/tag10.xml><?xml version="1.0" encoding="utf-8"?>
<p:tagLst xmlns:a="http://schemas.openxmlformats.org/drawingml/2006/main" xmlns:r="http://schemas.openxmlformats.org/officeDocument/2006/relationships" xmlns:p="http://schemas.openxmlformats.org/presentationml/2006/main">
  <p:tag name="TIMING" val="|53.6"/>
</p:tagLst>
</file>

<file path=ppt/tags/tag11.xml><?xml version="1.0" encoding="utf-8"?>
<p:tagLst xmlns:a="http://schemas.openxmlformats.org/drawingml/2006/main" xmlns:r="http://schemas.openxmlformats.org/officeDocument/2006/relationships" xmlns:p="http://schemas.openxmlformats.org/presentationml/2006/main">
  <p:tag name="TIMING" val="|25.4|18.1"/>
</p:tagLst>
</file>

<file path=ppt/tags/tag12.xml><?xml version="1.0" encoding="utf-8"?>
<p:tagLst xmlns:a="http://schemas.openxmlformats.org/drawingml/2006/main" xmlns:r="http://schemas.openxmlformats.org/officeDocument/2006/relationships" xmlns:p="http://schemas.openxmlformats.org/presentationml/2006/main">
  <p:tag name="TIMING" val="|14.8"/>
</p:tagLst>
</file>

<file path=ppt/tags/tag13.xml><?xml version="1.0" encoding="utf-8"?>
<p:tagLst xmlns:a="http://schemas.openxmlformats.org/drawingml/2006/main" xmlns:r="http://schemas.openxmlformats.org/officeDocument/2006/relationships" xmlns:p="http://schemas.openxmlformats.org/presentationml/2006/main">
  <p:tag name="TIMING" val="|9.5|3.8|5.1"/>
</p:tagLst>
</file>

<file path=ppt/tags/tag14.xml><?xml version="1.0" encoding="utf-8"?>
<p:tagLst xmlns:a="http://schemas.openxmlformats.org/drawingml/2006/main" xmlns:r="http://schemas.openxmlformats.org/officeDocument/2006/relationships" xmlns:p="http://schemas.openxmlformats.org/presentationml/2006/main">
  <p:tag name="TIMING" val="|10"/>
</p:tagLst>
</file>

<file path=ppt/tags/tag15.xml><?xml version="1.0" encoding="utf-8"?>
<p:tagLst xmlns:a="http://schemas.openxmlformats.org/drawingml/2006/main" xmlns:r="http://schemas.openxmlformats.org/officeDocument/2006/relationships" xmlns:p="http://schemas.openxmlformats.org/presentationml/2006/main">
  <p:tag name="TIMING" val="|5.2|2.5|3.2|9|4.9|3.6|8.7"/>
</p:tagLst>
</file>

<file path=ppt/tags/tag16.xml><?xml version="1.0" encoding="utf-8"?>
<p:tagLst xmlns:a="http://schemas.openxmlformats.org/drawingml/2006/main" xmlns:r="http://schemas.openxmlformats.org/officeDocument/2006/relationships" xmlns:p="http://schemas.openxmlformats.org/presentationml/2006/main">
  <p:tag name="TIMING" val="|4.9|17.1|5"/>
</p:tagLst>
</file>

<file path=ppt/tags/tag17.xml><?xml version="1.0" encoding="utf-8"?>
<p:tagLst xmlns:a="http://schemas.openxmlformats.org/drawingml/2006/main" xmlns:r="http://schemas.openxmlformats.org/officeDocument/2006/relationships" xmlns:p="http://schemas.openxmlformats.org/presentationml/2006/main">
  <p:tag name="TIMING" val="|6.5|18.7"/>
</p:tagLst>
</file>

<file path=ppt/tags/tag18.xml><?xml version="1.0" encoding="utf-8"?>
<p:tagLst xmlns:a="http://schemas.openxmlformats.org/drawingml/2006/main" xmlns:r="http://schemas.openxmlformats.org/officeDocument/2006/relationships" xmlns:p="http://schemas.openxmlformats.org/presentationml/2006/main">
  <p:tag name="TIMING" val="|5.2|14.4|10.3"/>
</p:tagLst>
</file>

<file path=ppt/tags/tag19.xml><?xml version="1.0" encoding="utf-8"?>
<p:tagLst xmlns:a="http://schemas.openxmlformats.org/drawingml/2006/main" xmlns:r="http://schemas.openxmlformats.org/officeDocument/2006/relationships" xmlns:p="http://schemas.openxmlformats.org/presentationml/2006/main">
  <p:tag name="TIMING" val="|7.2|16|9.8"/>
</p:tagLst>
</file>

<file path=ppt/tags/tag2.xml><?xml version="1.0" encoding="utf-8"?>
<p:tagLst xmlns:a="http://schemas.openxmlformats.org/drawingml/2006/main" xmlns:r="http://schemas.openxmlformats.org/officeDocument/2006/relationships" xmlns:p="http://schemas.openxmlformats.org/presentationml/2006/main">
  <p:tag name="TIMING" val="|43.3|2.9|3.5|4.5"/>
</p:tagLst>
</file>

<file path=ppt/tags/tag20.xml><?xml version="1.0" encoding="utf-8"?>
<p:tagLst xmlns:a="http://schemas.openxmlformats.org/drawingml/2006/main" xmlns:r="http://schemas.openxmlformats.org/officeDocument/2006/relationships" xmlns:p="http://schemas.openxmlformats.org/presentationml/2006/main">
  <p:tag name="TIMING" val="|32.2|12.1"/>
</p:tagLst>
</file>

<file path=ppt/tags/tag21.xml><?xml version="1.0" encoding="utf-8"?>
<p:tagLst xmlns:a="http://schemas.openxmlformats.org/drawingml/2006/main" xmlns:r="http://schemas.openxmlformats.org/officeDocument/2006/relationships" xmlns:p="http://schemas.openxmlformats.org/presentationml/2006/main">
  <p:tag name="TIMING" val="|11.6|12"/>
</p:tagLst>
</file>

<file path=ppt/tags/tag22.xml><?xml version="1.0" encoding="utf-8"?>
<p:tagLst xmlns:a="http://schemas.openxmlformats.org/drawingml/2006/main" xmlns:r="http://schemas.openxmlformats.org/officeDocument/2006/relationships" xmlns:p="http://schemas.openxmlformats.org/presentationml/2006/main">
  <p:tag name="TIMING" val="|11.3|5.8|7.3|8.5"/>
</p:tagLst>
</file>

<file path=ppt/tags/tag23.xml><?xml version="1.0" encoding="utf-8"?>
<p:tagLst xmlns:a="http://schemas.openxmlformats.org/drawingml/2006/main" xmlns:r="http://schemas.openxmlformats.org/officeDocument/2006/relationships" xmlns:p="http://schemas.openxmlformats.org/presentationml/2006/main">
  <p:tag name="TIMING" val="|52.4|39.4|27.1|31.6"/>
</p:tagLst>
</file>

<file path=ppt/tags/tag24.xml><?xml version="1.0" encoding="utf-8"?>
<p:tagLst xmlns:a="http://schemas.openxmlformats.org/drawingml/2006/main" xmlns:r="http://schemas.openxmlformats.org/officeDocument/2006/relationships" xmlns:p="http://schemas.openxmlformats.org/presentationml/2006/main">
  <p:tag name="TIMING" val="|14.2|5.2|23.4|10.6|8.4|11|7.1|8.2|7.4|13.5|32.2"/>
</p:tagLst>
</file>

<file path=ppt/tags/tag25.xml><?xml version="1.0" encoding="utf-8"?>
<p:tagLst xmlns:a="http://schemas.openxmlformats.org/drawingml/2006/main" xmlns:r="http://schemas.openxmlformats.org/officeDocument/2006/relationships" xmlns:p="http://schemas.openxmlformats.org/presentationml/2006/main">
  <p:tag name="TIMING" val="|8.6|7.9|10.1|7.3|8.4|12.2|13.1|20.9|5.6|6|5|6.3|6.3|1.4|30.6"/>
</p:tagLst>
</file>

<file path=ppt/tags/tag26.xml><?xml version="1.0" encoding="utf-8"?>
<p:tagLst xmlns:a="http://schemas.openxmlformats.org/drawingml/2006/main" xmlns:r="http://schemas.openxmlformats.org/officeDocument/2006/relationships" xmlns:p="http://schemas.openxmlformats.org/presentationml/2006/main">
  <p:tag name="TIMING" val="|7.4|10.6"/>
</p:tagLst>
</file>

<file path=ppt/tags/tag27.xml><?xml version="1.0" encoding="utf-8"?>
<p:tagLst xmlns:a="http://schemas.openxmlformats.org/drawingml/2006/main" xmlns:r="http://schemas.openxmlformats.org/officeDocument/2006/relationships" xmlns:p="http://schemas.openxmlformats.org/presentationml/2006/main">
  <p:tag name="TIMING" val="|6.8|5.5|6.3|6.8"/>
</p:tagLst>
</file>

<file path=ppt/tags/tag28.xml><?xml version="1.0" encoding="utf-8"?>
<p:tagLst xmlns:a="http://schemas.openxmlformats.org/drawingml/2006/main" xmlns:r="http://schemas.openxmlformats.org/officeDocument/2006/relationships" xmlns:p="http://schemas.openxmlformats.org/presentationml/2006/main">
  <p:tag name="TIMING" val="|2.6|13.5|7.8|29.1|12.8"/>
</p:tagLst>
</file>

<file path=ppt/tags/tag3.xml><?xml version="1.0" encoding="utf-8"?>
<p:tagLst xmlns:a="http://schemas.openxmlformats.org/drawingml/2006/main" xmlns:r="http://schemas.openxmlformats.org/officeDocument/2006/relationships" xmlns:p="http://schemas.openxmlformats.org/presentationml/2006/main">
  <p:tag name="TIMING" val="|8|18.8"/>
</p:tagLst>
</file>

<file path=ppt/tags/tag4.xml><?xml version="1.0" encoding="utf-8"?>
<p:tagLst xmlns:a="http://schemas.openxmlformats.org/drawingml/2006/main" xmlns:r="http://schemas.openxmlformats.org/officeDocument/2006/relationships" xmlns:p="http://schemas.openxmlformats.org/presentationml/2006/main">
  <p:tag name="TIMING" val="|42.5|14.2"/>
</p:tagLst>
</file>

<file path=ppt/tags/tag5.xml><?xml version="1.0" encoding="utf-8"?>
<p:tagLst xmlns:a="http://schemas.openxmlformats.org/drawingml/2006/main" xmlns:r="http://schemas.openxmlformats.org/officeDocument/2006/relationships" xmlns:p="http://schemas.openxmlformats.org/presentationml/2006/main">
  <p:tag name="TIMING" val="|23.2|30"/>
</p:tagLst>
</file>

<file path=ppt/tags/tag6.xml><?xml version="1.0" encoding="utf-8"?>
<p:tagLst xmlns:a="http://schemas.openxmlformats.org/drawingml/2006/main" xmlns:r="http://schemas.openxmlformats.org/officeDocument/2006/relationships" xmlns:p="http://schemas.openxmlformats.org/presentationml/2006/main">
  <p:tag name="TIMING" val="|36.7"/>
</p:tagLst>
</file>

<file path=ppt/tags/tag7.xml><?xml version="1.0" encoding="utf-8"?>
<p:tagLst xmlns:a="http://schemas.openxmlformats.org/drawingml/2006/main" xmlns:r="http://schemas.openxmlformats.org/officeDocument/2006/relationships" xmlns:p="http://schemas.openxmlformats.org/presentationml/2006/main">
  <p:tag name="TIMING" val="|18.9|27.1"/>
</p:tagLst>
</file>

<file path=ppt/tags/tag8.xml><?xml version="1.0" encoding="utf-8"?>
<p:tagLst xmlns:a="http://schemas.openxmlformats.org/drawingml/2006/main" xmlns:r="http://schemas.openxmlformats.org/officeDocument/2006/relationships" xmlns:p="http://schemas.openxmlformats.org/presentationml/2006/main">
  <p:tag name="TIMING" val="|37.9|19.6"/>
</p:tagLst>
</file>

<file path=ppt/tags/tag9.xml><?xml version="1.0" encoding="utf-8"?>
<p:tagLst xmlns:a="http://schemas.openxmlformats.org/drawingml/2006/main" xmlns:r="http://schemas.openxmlformats.org/officeDocument/2006/relationships" xmlns:p="http://schemas.openxmlformats.org/presentationml/2006/main">
  <p:tag name="TIMING" val="|4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22634</TotalTime>
  <Words>5303</Words>
  <Application>Microsoft Office PowerPoint</Application>
  <PresentationFormat>On-screen Show (4:3)</PresentationFormat>
  <Paragraphs>353</Paragraphs>
  <Slides>34</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RmzVilna</vt:lpstr>
      <vt:lpstr>Arial</vt:lpstr>
      <vt:lpstr>Calibri</vt:lpstr>
      <vt:lpstr>Times New Roman</vt:lpstr>
      <vt:lpstr>Office Theme</vt:lpstr>
      <vt:lpstr>DEUTERONOMY 18:15-19</vt:lpstr>
      <vt:lpstr>351 Prophecies?</vt:lpstr>
      <vt:lpstr>Deuteronomy 18:15-19</vt:lpstr>
      <vt:lpstr>The Missionaries’ Interpretation</vt:lpstr>
      <vt:lpstr>A Prophet Like You</vt:lpstr>
      <vt:lpstr>A Prophet Like You</vt:lpstr>
      <vt:lpstr>A Prophet Like You</vt:lpstr>
      <vt:lpstr>A Prophet Like You</vt:lpstr>
      <vt:lpstr>A Prophet Like You</vt:lpstr>
      <vt:lpstr>A Prophet Like You</vt:lpstr>
      <vt:lpstr>A Prophet Like You</vt:lpstr>
      <vt:lpstr>A Prophet Like You</vt:lpstr>
      <vt:lpstr>A Prophet Like You</vt:lpstr>
      <vt:lpstr>A Prophet Like You</vt:lpstr>
      <vt:lpstr>A Prophet Like You</vt:lpstr>
      <vt:lpstr>The Anti-Missionaries’ Interpretation</vt:lpstr>
      <vt:lpstr>The Anti-Missionaries’ Interpretation</vt:lpstr>
      <vt:lpstr>The Anti-Missionaries’ Arguments: Joshua</vt:lpstr>
      <vt:lpstr>The Anti-Missionaries’ Arguments: False Prophet</vt:lpstr>
      <vt:lpstr>Jesus’ Unfulfilled Prophecies: Stones</vt:lpstr>
      <vt:lpstr>Jesus’ Unfulfilled Prophecies: Soon</vt:lpstr>
      <vt:lpstr>Jesus’ Unfulfilled Prophecies: Generation</vt:lpstr>
      <vt:lpstr>The Missionaries’ Rebuttal: Joshua</vt:lpstr>
      <vt:lpstr>The Missionaries’ Rebuttal: Joshua</vt:lpstr>
      <vt:lpstr>The Missionaries’ Rebuttal: Stones</vt:lpstr>
      <vt:lpstr>The Missionaries’ Rebuttal: Soon</vt:lpstr>
      <vt:lpstr>The Missionaries’ Rebuttal: Generation</vt:lpstr>
      <vt:lpstr>Comparing Prophecies</vt:lpstr>
      <vt:lpstr>Comparing Prophecies</vt:lpstr>
      <vt:lpstr>Comparing Prophecies</vt:lpstr>
      <vt:lpstr>The Missionaries’ Rebuttal: Generation</vt:lpstr>
      <vt:lpstr>The Missionaries’ Rebuttal: Generation</vt:lpstr>
      <vt:lpstr>The Missionaries’ Rebuttal: Generation</vt:lpstr>
      <vt:lpstr>In 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1280</cp:revision>
  <dcterms:created xsi:type="dcterms:W3CDTF">2009-09-15T09:09:42Z</dcterms:created>
  <dcterms:modified xsi:type="dcterms:W3CDTF">2024-08-29T16:32:53Z</dcterms:modified>
</cp:coreProperties>
</file>