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tags/tag6.xml" ContentType="application/vnd.openxmlformats-officedocument.presentationml.tags+xml"/>
  <Override PartName="/ppt/notesSlides/notesSlide8.xml" ContentType="application/vnd.openxmlformats-officedocument.presentationml.notesSlide+xml"/>
  <Override PartName="/ppt/tags/tag7.xml" ContentType="application/vnd.openxmlformats-officedocument.presentationml.tags+xml"/>
  <Override PartName="/ppt/notesSlides/notesSlide9.xml" ContentType="application/vnd.openxmlformats-officedocument.presentationml.notesSlide+xml"/>
  <Override PartName="/ppt/tags/tag8.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4" r:id="rId2"/>
    <p:sldId id="352" r:id="rId3"/>
    <p:sldId id="274" r:id="rId4"/>
    <p:sldId id="297" r:id="rId5"/>
    <p:sldId id="354" r:id="rId6"/>
    <p:sldId id="355" r:id="rId7"/>
    <p:sldId id="353" r:id="rId8"/>
    <p:sldId id="339" r:id="rId9"/>
    <p:sldId id="338" r:id="rId10"/>
    <p:sldId id="321" r:id="rId11"/>
    <p:sldId id="337" r:id="rId12"/>
    <p:sldId id="312"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 Samuel" initials="KBS" lastIdx="2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94654" autoAdjust="0"/>
  </p:normalViewPr>
  <p:slideViewPr>
    <p:cSldViewPr>
      <p:cViewPr varScale="1">
        <p:scale>
          <a:sx n="87" d="100"/>
          <a:sy n="87" d="100"/>
        </p:scale>
        <p:origin x="1253" y="178"/>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ACA00B-5D4B-4265-81A2-EAEFBF2FCBD5}" type="datetimeFigureOut">
              <a:rPr lang="en-US" smtClean="0"/>
              <a:pPr/>
              <a:t>8/31/2024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BEEA5B-0EA0-4763-B651-AAD72385B69C}" type="slidenum">
              <a:rPr lang="en-US" smtClean="0"/>
              <a:pPr/>
              <a:t>‹#›</a:t>
            </a:fld>
            <a:endParaRPr lang="en-US" dirty="0"/>
          </a:p>
        </p:txBody>
      </p:sp>
    </p:spTree>
    <p:extLst>
      <p:ext uri="{BB962C8B-B14F-4D97-AF65-F5344CB8AC3E}">
        <p14:creationId xmlns:p14="http://schemas.microsoft.com/office/powerpoint/2010/main" val="1067747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5</a:t>
            </a:fld>
            <a:endParaRPr lang="en-US" dirty="0"/>
          </a:p>
        </p:txBody>
      </p:sp>
    </p:spTree>
    <p:extLst>
      <p:ext uri="{BB962C8B-B14F-4D97-AF65-F5344CB8AC3E}">
        <p14:creationId xmlns:p14="http://schemas.microsoft.com/office/powerpoint/2010/main" val="380075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6</a:t>
            </a:fld>
            <a:endParaRPr lang="en-US" dirty="0"/>
          </a:p>
        </p:txBody>
      </p:sp>
    </p:spTree>
    <p:extLst>
      <p:ext uri="{BB962C8B-B14F-4D97-AF65-F5344CB8AC3E}">
        <p14:creationId xmlns:p14="http://schemas.microsoft.com/office/powerpoint/2010/main" val="2615161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7</a:t>
            </a:fld>
            <a:endParaRPr lang="en-US" dirty="0"/>
          </a:p>
        </p:txBody>
      </p:sp>
    </p:spTree>
    <p:extLst>
      <p:ext uri="{BB962C8B-B14F-4D97-AF65-F5344CB8AC3E}">
        <p14:creationId xmlns:p14="http://schemas.microsoft.com/office/powerpoint/2010/main" val="1141606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dirty="0"/>
          </a:p>
        </p:txBody>
      </p:sp>
      <p:sp>
        <p:nvSpPr>
          <p:cNvPr id="4" name="Slide Number Placeholder 3"/>
          <p:cNvSpPr>
            <a:spLocks noGrp="1"/>
          </p:cNvSpPr>
          <p:nvPr>
            <p:ph type="sldNum" sz="quarter" idx="10"/>
          </p:nvPr>
        </p:nvSpPr>
        <p:spPr/>
        <p:txBody>
          <a:bodyPr/>
          <a:lstStyle/>
          <a:p>
            <a:fld id="{10041A2F-8E74-422D-BD66-5D83CC231AB3}"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24E3FDC-329A-4340-8FC8-436A84B18A8B}" type="datetimeFigureOut">
              <a:rPr lang="en-US"/>
              <a:pPr>
                <a:defRPr/>
              </a:pPr>
              <a:t>8/31/2024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D6F3892-AAE2-445D-BE11-94E5869DD7E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1D2C37-FD75-4415-9895-91869E2FB12C}" type="datetimeFigureOut">
              <a:rPr lang="en-US"/>
              <a:pPr>
                <a:defRPr/>
              </a:pPr>
              <a:t>8/31/2024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4BD60CB-BCFE-4069-863E-77F94402948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A687BEF-6235-423E-8C2B-B55640125E96}" type="datetimeFigureOut">
              <a:rPr lang="en-US"/>
              <a:pPr>
                <a:defRPr/>
              </a:pPr>
              <a:t>8/31/2024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C0C4931-B552-4176-8A30-B0A65E4FE60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1AABB6A-C40A-476C-954C-890F4B9C7363}" type="datetimeFigureOut">
              <a:rPr lang="en-US"/>
              <a:pPr>
                <a:defRPr/>
              </a:pPr>
              <a:t>8/31/2024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533F8D3-0DF4-4C1B-B803-B9663717AD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430142D-6B82-4FDF-852E-64DA97B1DF3A}" type="datetimeFigureOut">
              <a:rPr lang="en-US"/>
              <a:pPr>
                <a:defRPr/>
              </a:pPr>
              <a:t>8/31/2024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30E58AE-3B44-4F3A-AFED-70E4C13E0F7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566B2CB-F759-4808-836E-D79F18D17B26}" type="datetimeFigureOut">
              <a:rPr lang="en-US"/>
              <a:pPr>
                <a:defRPr/>
              </a:pPr>
              <a:t>8/31/2024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0F6E313-2A93-4E79-8AB1-7EA1E596710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EF85000C-3E27-47EE-96DD-921375B6168D}" type="datetimeFigureOut">
              <a:rPr lang="en-US"/>
              <a:pPr>
                <a:defRPr/>
              </a:pPr>
              <a:t>8/31/2024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041EB49-0467-455D-8E1A-74F8B035BB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D16D8B0-D176-4A05-88A7-C24711D7F035}" type="datetimeFigureOut">
              <a:rPr lang="en-US"/>
              <a:pPr>
                <a:defRPr/>
              </a:pPr>
              <a:t>8/31/2024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A0BB8FBE-AE8D-4DBE-A943-2718F538AFD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41EF3CD-E587-46DF-A8FB-2CB490BD4055}" type="datetimeFigureOut">
              <a:rPr lang="en-US"/>
              <a:pPr>
                <a:defRPr/>
              </a:pPr>
              <a:t>8/31/2024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06D8DB34-49A6-44FB-8D7D-A6BA07204D7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92B0D3C-8137-4A39-9C55-8BFB2F612EFC}" type="datetimeFigureOut">
              <a:rPr lang="en-US"/>
              <a:pPr>
                <a:defRPr/>
              </a:pPr>
              <a:t>8/31/2024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337D8ED-40F8-452A-878C-5B8290A5EBF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FB5706C-0D72-4B52-BD1C-86DA66189415}" type="datetimeFigureOut">
              <a:rPr lang="en-US"/>
              <a:pPr>
                <a:defRPr/>
              </a:pPr>
              <a:t>8/31/2024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37AE1C7-6FC0-49F1-9B9E-4C47BB76DB9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34" charset="0"/>
              </a:defRPr>
            </a:lvl1pPr>
          </a:lstStyle>
          <a:p>
            <a:pPr>
              <a:defRPr/>
            </a:pPr>
            <a:fld id="{B8B1CEDD-E8D3-4250-BA44-B2F000C05634}" type="datetimeFigureOut">
              <a:rPr lang="en-US"/>
              <a:pPr>
                <a:defRPr/>
              </a:pPr>
              <a:t>8/31/2024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latin typeface="Calibri" pitchFamily="34" charset="0"/>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34" charset="0"/>
              </a:defRPr>
            </a:lvl1pPr>
          </a:lstStyle>
          <a:p>
            <a:pPr>
              <a:defRPr/>
            </a:pPr>
            <a:fld id="{9A4481AC-D38B-42CA-935D-5BA9B76EE57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0" y="-22225"/>
            <a:ext cx="9144000" cy="860425"/>
          </a:xfrm>
        </p:spPr>
        <p:txBody>
          <a:bodyPr/>
          <a:lstStyle/>
          <a:p>
            <a:r>
              <a:rPr lang="en-US" sz="6600" dirty="0"/>
              <a:t>ISAIAH 35:5-6a</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6300" y="1274702"/>
            <a:ext cx="7391400" cy="550709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xfrm>
            <a:off x="2931" y="2266950"/>
            <a:ext cx="9141070" cy="2324100"/>
          </a:xfrm>
        </p:spPr>
        <p:txBody>
          <a:bodyPr/>
          <a:lstStyle/>
          <a:p>
            <a:pPr marL="514350" indent="-514350">
              <a:spcBef>
                <a:spcPct val="0"/>
              </a:spcBef>
              <a:spcAft>
                <a:spcPts val="0"/>
              </a:spcAft>
            </a:pPr>
            <a:r>
              <a:rPr lang="en-US" sz="2000" dirty="0">
                <a:latin typeface="Times New Roman" panose="02020603050405020304" pitchFamily="18" charset="0"/>
                <a:cs typeface="Times New Roman" panose="02020603050405020304" pitchFamily="18" charset="0"/>
              </a:rPr>
              <a:t>Miracles are not even proof of being God’s servant.</a:t>
            </a:r>
          </a:p>
          <a:p>
            <a:pPr marL="914400" lvl="1" indent="-514350">
              <a:spcBef>
                <a:spcPct val="0"/>
              </a:spcBef>
              <a:spcAft>
                <a:spcPts val="0"/>
              </a:spcAft>
            </a:pPr>
            <a:r>
              <a:rPr lang="en-US" sz="2000" dirty="0">
                <a:latin typeface="Times New Roman" panose="02020603050405020304" pitchFamily="18" charset="0"/>
                <a:cs typeface="Times New Roman" panose="02020603050405020304" pitchFamily="18" charset="0"/>
              </a:rPr>
              <a:t>The miracles don’t </a:t>
            </a:r>
            <a:r>
              <a:rPr lang="en-US" sz="2000" i="1" dirty="0">
                <a:latin typeface="Times New Roman" panose="02020603050405020304" pitchFamily="18" charset="0"/>
                <a:cs typeface="Times New Roman" panose="02020603050405020304" pitchFamily="18" charset="0"/>
              </a:rPr>
              <a:t>prove</a:t>
            </a:r>
            <a:r>
              <a:rPr lang="en-US" sz="2000" dirty="0">
                <a:latin typeface="Times New Roman" panose="02020603050405020304" pitchFamily="18" charset="0"/>
                <a:cs typeface="Times New Roman" panose="02020603050405020304" pitchFamily="18" charset="0"/>
              </a:rPr>
              <a:t> Jesus was the Messiah, but they provide </a:t>
            </a:r>
            <a:r>
              <a:rPr lang="en-US" sz="2000" i="1" dirty="0">
                <a:latin typeface="Times New Roman" panose="02020603050405020304" pitchFamily="18" charset="0"/>
                <a:cs typeface="Times New Roman" panose="02020603050405020304" pitchFamily="18" charset="0"/>
              </a:rPr>
              <a:t>evidence</a:t>
            </a:r>
            <a:r>
              <a:rPr lang="en-US" sz="2000" dirty="0">
                <a:latin typeface="Times New Roman" panose="02020603050405020304" pitchFamily="18" charset="0"/>
                <a:cs typeface="Times New Roman" panose="02020603050405020304" pitchFamily="18" charset="0"/>
              </a:rPr>
              <a:t> that he was.</a:t>
            </a:r>
          </a:p>
          <a:p>
            <a:pPr marL="1314450" lvl="2" indent="-514350">
              <a:spcBef>
                <a:spcPct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Jesus performed many other signs in the presence of his disciples, which are not recorded in this book. But these are written that you may believe that Jesus is the Messiah, the Son of God, and that by believing you may have life in his name. (John 20:30-31)</a:t>
            </a:r>
          </a:p>
        </p:txBody>
      </p:sp>
      <p:sp>
        <p:nvSpPr>
          <p:cNvPr id="4" name="Title 1">
            <a:extLst>
              <a:ext uri="{FF2B5EF4-FFF2-40B4-BE49-F238E27FC236}">
                <a16:creationId xmlns:a16="http://schemas.microsoft.com/office/drawing/2014/main" id="{42044432-F72A-EC49-49F3-81FB4042F18E}"/>
              </a:ext>
            </a:extLst>
          </p:cNvPr>
          <p:cNvSpPr>
            <a:spLocks noGrp="1"/>
          </p:cNvSpPr>
          <p:nvPr>
            <p:ph type="title"/>
          </p:nvPr>
        </p:nvSpPr>
        <p:spPr>
          <a:xfrm>
            <a:off x="5862" y="0"/>
            <a:ext cx="9138138" cy="609600"/>
          </a:xfrm>
        </p:spPr>
        <p:txBody>
          <a:bodyPr/>
          <a:lstStyle/>
          <a:p>
            <a:r>
              <a:rPr lang="en-US" sz="4400" b="1" dirty="0"/>
              <a:t>The Missionaries’ Rebuttal</a:t>
            </a:r>
            <a:endParaRPr lang="en-US" dirty="0">
              <a:solidFill>
                <a:schemeClr val="accent3">
                  <a:lumMod val="50000"/>
                </a:schemeClr>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xfrm>
            <a:off x="0" y="2457450"/>
            <a:ext cx="9144000" cy="1943100"/>
          </a:xfrm>
        </p:spPr>
        <p:txBody>
          <a:bodyPr/>
          <a:lstStyle/>
          <a:p>
            <a:pPr marL="514350" indent="-514350">
              <a:spcBef>
                <a:spcPct val="0"/>
              </a:spcBef>
              <a:spcAft>
                <a:spcPts val="0"/>
              </a:spcAft>
            </a:pPr>
            <a:r>
              <a:rPr lang="en-US" sz="2000" dirty="0">
                <a:latin typeface="Times New Roman" panose="02020603050405020304" pitchFamily="18" charset="0"/>
                <a:cs typeface="Times New Roman" panose="02020603050405020304" pitchFamily="18" charset="0"/>
              </a:rPr>
              <a:t>The Bible never said that the Messiah will perform miracles.</a:t>
            </a:r>
          </a:p>
          <a:p>
            <a:pPr marL="914400" lvl="1" indent="-514350">
              <a:spcBef>
                <a:spcPct val="0"/>
              </a:spcBef>
              <a:spcAft>
                <a:spcPts val="0"/>
              </a:spcAft>
            </a:pPr>
            <a:r>
              <a:rPr lang="en-US" sz="2000" dirty="0">
                <a:latin typeface="Times New Roman" panose="02020603050405020304" pitchFamily="18" charset="0"/>
                <a:cs typeface="Times New Roman" panose="02020603050405020304" pitchFamily="18" charset="0"/>
              </a:rPr>
              <a:t>True, but the Dead Sea scrolls did.</a:t>
            </a:r>
          </a:p>
          <a:p>
            <a:pPr marL="1314450" lvl="2" indent="-514350">
              <a:spcBef>
                <a:spcPct val="0"/>
              </a:spcBef>
              <a:spcAft>
                <a:spcPts val="0"/>
              </a:spcAft>
            </a:pPr>
            <a:r>
              <a:rPr lang="en-US" sz="2000" dirty="0">
                <a:cs typeface="Times New Roman" panose="02020603050405020304" pitchFamily="18" charset="0"/>
              </a:rPr>
              <a:t>[The hea]vens and the earth will listen to His Messiah,… He who… restores sight to the blind, straightens the b[ent]… And the Lord... will heal the wounded, and revive the dead. [Dead Sea Scroll 4Q521 — “Messianic Apocalypse”]</a:t>
            </a:r>
          </a:p>
        </p:txBody>
      </p:sp>
      <p:sp>
        <p:nvSpPr>
          <p:cNvPr id="4" name="Title 1">
            <a:extLst>
              <a:ext uri="{FF2B5EF4-FFF2-40B4-BE49-F238E27FC236}">
                <a16:creationId xmlns:a16="http://schemas.microsoft.com/office/drawing/2014/main" id="{3515EA48-6B6B-FACF-2F2B-9449320661E5}"/>
              </a:ext>
            </a:extLst>
          </p:cNvPr>
          <p:cNvSpPr>
            <a:spLocks noGrp="1"/>
          </p:cNvSpPr>
          <p:nvPr>
            <p:ph type="title"/>
          </p:nvPr>
        </p:nvSpPr>
        <p:spPr>
          <a:xfrm>
            <a:off x="5862" y="0"/>
            <a:ext cx="9138138" cy="609600"/>
          </a:xfrm>
        </p:spPr>
        <p:txBody>
          <a:bodyPr/>
          <a:lstStyle/>
          <a:p>
            <a:r>
              <a:rPr lang="en-US" sz="4400" b="1" dirty="0"/>
              <a:t>The Missionaries’ Rebuttal</a:t>
            </a:r>
            <a:endParaRPr lang="en-US" dirty="0">
              <a:solidFill>
                <a:schemeClr val="accent3">
                  <a:lumMod val="50000"/>
                </a:schemeClr>
              </a:solidFill>
            </a:endParaRPr>
          </a:p>
        </p:txBody>
      </p:sp>
    </p:spTree>
    <p:custDataLst>
      <p:tags r:id="rId1"/>
    </p:custDataLst>
    <p:extLst>
      <p:ext uri="{BB962C8B-B14F-4D97-AF65-F5344CB8AC3E}">
        <p14:creationId xmlns:p14="http://schemas.microsoft.com/office/powerpoint/2010/main" val="4266052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0"/>
            <a:ext cx="9144000" cy="727685"/>
          </a:xfrm>
        </p:spPr>
        <p:txBody>
          <a:bodyPr/>
          <a:lstStyle/>
          <a:p>
            <a:r>
              <a:rPr lang="en-US" sz="5400" b="1" dirty="0"/>
              <a:t>In Conclusion</a:t>
            </a:r>
          </a:p>
        </p:txBody>
      </p:sp>
      <p:sp>
        <p:nvSpPr>
          <p:cNvPr id="10243" name="Content Placeholder 2"/>
          <p:cNvSpPr>
            <a:spLocks noGrp="1"/>
          </p:cNvSpPr>
          <p:nvPr>
            <p:ph idx="1"/>
          </p:nvPr>
        </p:nvSpPr>
        <p:spPr>
          <a:xfrm>
            <a:off x="1800727" y="3170321"/>
            <a:ext cx="5542546" cy="517358"/>
          </a:xfrm>
        </p:spPr>
        <p:txBody>
          <a:bodyPr/>
          <a:lstStyle/>
          <a:p>
            <a:pPr marL="0" indent="0">
              <a:buNone/>
            </a:pPr>
            <a:r>
              <a:rPr lang="en-US" dirty="0"/>
              <a:t>You may decide who to believe.</a:t>
            </a:r>
            <a:endParaRPr lang="en-US" sz="4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B0948-F384-01BC-7D56-BFF56EC3D56E}"/>
              </a:ext>
            </a:extLst>
          </p:cNvPr>
          <p:cNvSpPr>
            <a:spLocks noGrp="1"/>
          </p:cNvSpPr>
          <p:nvPr>
            <p:ph type="title"/>
          </p:nvPr>
        </p:nvSpPr>
        <p:spPr>
          <a:xfrm>
            <a:off x="2931" y="-1"/>
            <a:ext cx="9141069" cy="533401"/>
          </a:xfrm>
        </p:spPr>
        <p:txBody>
          <a:bodyPr/>
          <a:lstStyle/>
          <a:p>
            <a:r>
              <a:rPr lang="en-US" b="1" dirty="0"/>
              <a:t>Isaiah 35:5-6a</a:t>
            </a:r>
          </a:p>
        </p:txBody>
      </p:sp>
      <p:sp>
        <p:nvSpPr>
          <p:cNvPr id="3" name="Content Placeholder 2">
            <a:extLst>
              <a:ext uri="{FF2B5EF4-FFF2-40B4-BE49-F238E27FC236}">
                <a16:creationId xmlns:a16="http://schemas.microsoft.com/office/drawing/2014/main" id="{BE9C6B5C-347E-FE6F-B8E9-C46225F6D890}"/>
              </a:ext>
            </a:extLst>
          </p:cNvPr>
          <p:cNvSpPr>
            <a:spLocks noGrp="1"/>
          </p:cNvSpPr>
          <p:nvPr>
            <p:ph idx="1"/>
          </p:nvPr>
        </p:nvSpPr>
        <p:spPr>
          <a:xfrm>
            <a:off x="0" y="2628901"/>
            <a:ext cx="9144000" cy="1600199"/>
          </a:xfrm>
        </p:spPr>
        <p:txBody>
          <a:bodyPr/>
          <a:lstStyle/>
          <a:p>
            <a:pPr rtl="1">
              <a:buNone/>
            </a:pPr>
            <a:r>
              <a:rPr lang="en-US" sz="3200" dirty="0">
                <a:solidFill>
                  <a:srgbClr val="7030A0"/>
                </a:solidFill>
                <a:latin typeface="Times New Roman" panose="02020603050405020304" pitchFamily="18" charset="0"/>
                <a:cs typeface="Times New Roman" panose="02020603050405020304" pitchFamily="18" charset="0"/>
              </a:rPr>
              <a:t>“Then will the eyes of the blind be opened and the ears of the deaf unstopped. Then will the lame leap like a deer, and the mute tongue shout for joy.”</a:t>
            </a:r>
          </a:p>
          <a:p>
            <a:pPr rtl="1">
              <a:buFont typeface="Arial" charset="0"/>
              <a:buNone/>
              <a:defRPr/>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8149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685800"/>
          </a:xfrm>
        </p:spPr>
        <p:txBody>
          <a:bodyPr/>
          <a:lstStyle/>
          <a:p>
            <a:r>
              <a:rPr lang="en-US" b="1" dirty="0"/>
              <a:t>The Missionaries’ Claim</a:t>
            </a:r>
          </a:p>
        </p:txBody>
      </p:sp>
      <p:sp>
        <p:nvSpPr>
          <p:cNvPr id="3" name="Content Placeholder 2"/>
          <p:cNvSpPr>
            <a:spLocks noGrp="1"/>
          </p:cNvSpPr>
          <p:nvPr>
            <p:ph idx="1"/>
          </p:nvPr>
        </p:nvSpPr>
        <p:spPr>
          <a:xfrm>
            <a:off x="0" y="2276475"/>
            <a:ext cx="9144000" cy="3895726"/>
          </a:xfrm>
        </p:spPr>
        <p:txBody>
          <a:bodyPr/>
          <a:lstStyle/>
          <a:p>
            <a:pPr>
              <a:spcBef>
                <a:spcPts val="0"/>
              </a:spcBef>
              <a:spcAft>
                <a:spcPts val="0"/>
              </a:spcAft>
            </a:pPr>
            <a:r>
              <a:rPr lang="en-US" sz="2000" dirty="0">
                <a:latin typeface="Times New Roman" panose="02020603050405020304" pitchFamily="18" charset="0"/>
                <a:cs typeface="Times New Roman" panose="02020603050405020304" pitchFamily="18" charset="0"/>
              </a:rPr>
              <a:t>Jesus performed these miracles.</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Great crowds came to [Jesus], bringing the lame, the blind, the crippled, the mute and many others, and laid them at his feet; and he healed them. [Matthew 15:30, NIV]</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“The blind receive sight, the lame walk, those who have leprosy are cleansed, the deaf hear, the dead are raised, and the good news is proclaimed to the poor.” [Luke 7:22b, NIV]</a:t>
            </a:r>
          </a:p>
          <a:p>
            <a:pPr>
              <a:spcAft>
                <a:spcPts val="0"/>
              </a:spcAft>
            </a:pPr>
            <a:r>
              <a:rPr lang="en-US" sz="2000" dirty="0">
                <a:latin typeface="Times New Roman" panose="02020603050405020304" pitchFamily="18" charset="0"/>
                <a:cs typeface="Times New Roman" panose="02020603050405020304" pitchFamily="18" charset="0"/>
              </a:rPr>
              <a:t>Jesus’ miracles show us that he was the Messiah.</a:t>
            </a:r>
          </a:p>
          <a:p>
            <a:pPr lvl="1">
              <a:spcBef>
                <a:spcPts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Jesus performed many other signs in the presence of his disciples, which are not recorded in this book. But these are written that you may believe that Jesus is the Messiah, the Son of God, and that by believing you may have life in his name. [John 20:30-31, NIV]</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62" y="1447800"/>
            <a:ext cx="9149862" cy="3962400"/>
          </a:xfrm>
        </p:spPr>
        <p:txBody>
          <a:bodyPr/>
          <a:lstStyle/>
          <a:p>
            <a:pPr marL="514350" indent="-514350">
              <a:spcBef>
                <a:spcPct val="0"/>
              </a:spcBef>
              <a:spcAft>
                <a:spcPts val="0"/>
              </a:spcAft>
            </a:pPr>
            <a:r>
              <a:rPr lang="en-US" sz="2000" dirty="0">
                <a:latin typeface="Times New Roman" panose="02020603050405020304" pitchFamily="18" charset="0"/>
                <a:cs typeface="Times New Roman" panose="02020603050405020304" pitchFamily="18" charset="0"/>
              </a:rPr>
              <a:t>Many people performed miracles.</a:t>
            </a:r>
          </a:p>
          <a:p>
            <a:pPr marL="914400" lvl="1" indent="-514350">
              <a:spcBef>
                <a:spcPct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Aaron threw his staff down in front of Pharaoh and his officials, and it became a snake. Pharaoh then summoned wise men and sorcerers, and the Egyptian magicians also did the same things by their secret arts: Each one threw down his staff and it became a snake. [Exodus 7:10b-12a, NIV]</a:t>
            </a:r>
          </a:p>
          <a:p>
            <a:pPr marL="914400" lvl="1" indent="-514350">
              <a:spcBef>
                <a:spcPct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[Samson] got up and took hold of the doors of the city gate, together with the two posts, and tore them loose, bar and all. He lifted them to his shoulders and carried them to the top of the hill that faces Hebron. [Judges 16:3b, NIV]</a:t>
            </a:r>
          </a:p>
          <a:p>
            <a:pPr marL="914400" lvl="1" indent="-514350">
              <a:spcBef>
                <a:spcPct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Once while some Israelites were burying a man, suddenly they saw a band of raiders; so they threw the man’s body into Elisha’s tomb. When the body touched Elisha’s bones, the man came to life and stood up on his feet. [II Kings 13:21, NIV]</a:t>
            </a:r>
          </a:p>
        </p:txBody>
      </p:sp>
      <p:sp>
        <p:nvSpPr>
          <p:cNvPr id="5" name="Title 1">
            <a:extLst>
              <a:ext uri="{FF2B5EF4-FFF2-40B4-BE49-F238E27FC236}">
                <a16:creationId xmlns:a16="http://schemas.microsoft.com/office/drawing/2014/main" id="{EA60EA36-29A9-78D7-843C-A277C767F073}"/>
              </a:ext>
            </a:extLst>
          </p:cNvPr>
          <p:cNvSpPr>
            <a:spLocks noGrp="1"/>
          </p:cNvSpPr>
          <p:nvPr>
            <p:ph type="title"/>
          </p:nvPr>
        </p:nvSpPr>
        <p:spPr>
          <a:xfrm>
            <a:off x="5862" y="0"/>
            <a:ext cx="9138138" cy="609600"/>
          </a:xfrm>
        </p:spPr>
        <p:txBody>
          <a:bodyPr/>
          <a:lstStyle/>
          <a:p>
            <a:r>
              <a:rPr lang="en-US" b="1" dirty="0"/>
              <a:t>The Anti-Missionaries’ Arguments</a:t>
            </a:r>
            <a:endParaRPr lang="en-US" dirty="0">
              <a:solidFill>
                <a:schemeClr val="accent3">
                  <a:lumMod val="50000"/>
                </a:schemeClr>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62" y="1028700"/>
            <a:ext cx="9138138" cy="4800600"/>
          </a:xfrm>
        </p:spPr>
        <p:txBody>
          <a:bodyPr/>
          <a:lstStyle/>
          <a:p>
            <a:pPr marL="514350" indent="-514350">
              <a:spcBef>
                <a:spcPct val="0"/>
              </a:spcBef>
              <a:spcAft>
                <a:spcPts val="0"/>
              </a:spcAft>
            </a:pPr>
            <a:r>
              <a:rPr lang="en-US" sz="2000" dirty="0">
                <a:latin typeface="Times New Roman" panose="02020603050405020304" pitchFamily="18" charset="0"/>
                <a:cs typeface="Times New Roman" panose="02020603050405020304" pitchFamily="18" charset="0"/>
              </a:rPr>
              <a:t>God uses miracles to test our faith.</a:t>
            </a:r>
          </a:p>
          <a:p>
            <a:pPr marL="914400" lvl="1" indent="-514350">
              <a:spcBef>
                <a:spcPct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If a prophet, or one who foretells by dreams, appears among you and announces to you a sign or wonder, and if the sign or wonder spoken of takes place, and the prophet says, “Let us follow other gods” (gods you have not known) “and let us worship them,” you must not listen to the words of that prophet or dreamer. The Lord your God is testing you to find out whether you love him with all your heart and with all your soul. [Deuteronomy 13:1-3, NIV]</a:t>
            </a:r>
          </a:p>
          <a:p>
            <a:pPr marL="914400" lvl="1" indent="-514350">
              <a:spcBef>
                <a:spcPct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“But a prophet who presumes to speak in my name anything I have not commanded, or a prophet who speaks in the name of other gods, is to be put to death.” You may say to yourselves, “How can we know when a message has not been spoken by the Lord?” If what a prophet proclaims in the name of the Lord does not take place or come true, that is a message the Lord has not spoken. That prophet has spoken presumptuously, so do not be alarmed. [Deuteronomy 18:20-22, NIV]</a:t>
            </a:r>
          </a:p>
        </p:txBody>
      </p:sp>
      <p:sp>
        <p:nvSpPr>
          <p:cNvPr id="5" name="Title 1">
            <a:extLst>
              <a:ext uri="{FF2B5EF4-FFF2-40B4-BE49-F238E27FC236}">
                <a16:creationId xmlns:a16="http://schemas.microsoft.com/office/drawing/2014/main" id="{EA60EA36-29A9-78D7-843C-A277C767F073}"/>
              </a:ext>
            </a:extLst>
          </p:cNvPr>
          <p:cNvSpPr>
            <a:spLocks noGrp="1"/>
          </p:cNvSpPr>
          <p:nvPr>
            <p:ph type="title"/>
          </p:nvPr>
        </p:nvSpPr>
        <p:spPr>
          <a:xfrm>
            <a:off x="5862" y="0"/>
            <a:ext cx="9138138" cy="609600"/>
          </a:xfrm>
        </p:spPr>
        <p:txBody>
          <a:bodyPr/>
          <a:lstStyle/>
          <a:p>
            <a:r>
              <a:rPr lang="en-US" sz="4400" b="1" dirty="0"/>
              <a:t>The Anti-Missionaries’ Arguments</a:t>
            </a:r>
            <a:endParaRPr lang="en-US" dirty="0">
              <a:solidFill>
                <a:schemeClr val="accent3">
                  <a:lumMod val="50000"/>
                </a:schemeClr>
              </a:solidFill>
            </a:endParaRPr>
          </a:p>
        </p:txBody>
      </p:sp>
    </p:spTree>
    <p:custDataLst>
      <p:tags r:id="rId1"/>
    </p:custDataLst>
    <p:extLst>
      <p:ext uri="{BB962C8B-B14F-4D97-AF65-F5344CB8AC3E}">
        <p14:creationId xmlns:p14="http://schemas.microsoft.com/office/powerpoint/2010/main" val="27183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09800"/>
            <a:ext cx="9144000" cy="2438400"/>
          </a:xfrm>
        </p:spPr>
        <p:txBody>
          <a:bodyPr/>
          <a:lstStyle/>
          <a:p>
            <a:pPr marL="514350" indent="-514350">
              <a:spcBef>
                <a:spcPct val="0"/>
              </a:spcBef>
              <a:spcAft>
                <a:spcPts val="0"/>
              </a:spcAft>
            </a:pPr>
            <a:r>
              <a:rPr lang="en-US" sz="2000" dirty="0">
                <a:latin typeface="Times New Roman" panose="02020603050405020304" pitchFamily="18" charset="0"/>
                <a:cs typeface="Times New Roman" panose="02020603050405020304" pitchFamily="18" charset="0"/>
              </a:rPr>
              <a:t>Miracles are not proof of even being God’s servant.</a:t>
            </a:r>
          </a:p>
          <a:p>
            <a:pPr lvl="1"/>
            <a:r>
              <a:rPr lang="en-US" sz="2000" dirty="0">
                <a:cs typeface="Times New Roman" panose="02020603050405020304" pitchFamily="18" charset="0"/>
              </a:rPr>
              <a:t>The Jews did not believe in Moses, our teacher, because of the miracles he performed. Whenever anyone’s belief is based on seeing miracles, he has lingering doubts, because it is possible the miracles were performed through magic or sorcery. All of the miracles performed by Moses in the desert were because they were necessary, and not as proof of his prophecy. [Maimonides, </a:t>
            </a:r>
            <a:r>
              <a:rPr lang="en-US" sz="2000" i="1" dirty="0">
                <a:cs typeface="Times New Roman" panose="02020603050405020304" pitchFamily="18" charset="0"/>
              </a:rPr>
              <a:t>Foundations of Torah, ch. 8</a:t>
            </a:r>
            <a:r>
              <a:rPr lang="en-US" sz="2000" dirty="0">
                <a:cs typeface="Times New Roman" panose="02020603050405020304" pitchFamily="18" charset="0"/>
              </a:rPr>
              <a:t>]</a:t>
            </a:r>
          </a:p>
          <a:p>
            <a:pPr marL="514350" indent="-514350">
              <a:spcBef>
                <a:spcPct val="0"/>
              </a:spcBef>
              <a:spcAft>
                <a:spcPts val="1200"/>
              </a:spcAft>
            </a:pPr>
            <a:endParaRPr lang="en-US" sz="2000" dirty="0">
              <a:solidFill>
                <a:srgbClr val="7030A0"/>
              </a:solidFill>
              <a:latin typeface="Times New Roman" panose="02020603050405020304" pitchFamily="18" charset="0"/>
              <a:cs typeface="Times New Roman" panose="02020603050405020304" pitchFamily="18" charset="0"/>
            </a:endParaRPr>
          </a:p>
        </p:txBody>
      </p:sp>
      <p:sp>
        <p:nvSpPr>
          <p:cNvPr id="5" name="Title 1">
            <a:extLst>
              <a:ext uri="{FF2B5EF4-FFF2-40B4-BE49-F238E27FC236}">
                <a16:creationId xmlns:a16="http://schemas.microsoft.com/office/drawing/2014/main" id="{EA60EA36-29A9-78D7-843C-A277C767F073}"/>
              </a:ext>
            </a:extLst>
          </p:cNvPr>
          <p:cNvSpPr>
            <a:spLocks noGrp="1"/>
          </p:cNvSpPr>
          <p:nvPr>
            <p:ph type="title"/>
          </p:nvPr>
        </p:nvSpPr>
        <p:spPr>
          <a:xfrm>
            <a:off x="5862" y="0"/>
            <a:ext cx="9138138" cy="609600"/>
          </a:xfrm>
        </p:spPr>
        <p:txBody>
          <a:bodyPr/>
          <a:lstStyle/>
          <a:p>
            <a:r>
              <a:rPr lang="en-US" sz="4400" b="1" dirty="0"/>
              <a:t>The Anti-Missionaries’ Arguments</a:t>
            </a:r>
            <a:endParaRPr lang="en-US" dirty="0">
              <a:solidFill>
                <a:schemeClr val="accent3">
                  <a:lumMod val="50000"/>
                </a:schemeClr>
              </a:solidFill>
            </a:endParaRPr>
          </a:p>
        </p:txBody>
      </p:sp>
    </p:spTree>
    <p:extLst>
      <p:ext uri="{BB962C8B-B14F-4D97-AF65-F5344CB8AC3E}">
        <p14:creationId xmlns:p14="http://schemas.microsoft.com/office/powerpoint/2010/main" val="2381113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438400"/>
            <a:ext cx="9144000" cy="3657600"/>
          </a:xfrm>
        </p:spPr>
        <p:txBody>
          <a:bodyPr/>
          <a:lstStyle/>
          <a:p>
            <a:pPr marL="514350" indent="-514350">
              <a:spcBef>
                <a:spcPct val="0"/>
              </a:spcBef>
              <a:spcAft>
                <a:spcPts val="0"/>
              </a:spcAft>
            </a:pPr>
            <a:r>
              <a:rPr lang="en-US" sz="2000" dirty="0">
                <a:latin typeface="Times New Roman" panose="02020603050405020304" pitchFamily="18" charset="0"/>
                <a:cs typeface="Times New Roman" panose="02020603050405020304" pitchFamily="18" charset="0"/>
              </a:rPr>
              <a:t>Even Jesus said that false Messiahs can perform miracles.</a:t>
            </a:r>
          </a:p>
          <a:p>
            <a:pPr marL="914400" lvl="1" indent="-514350">
              <a:spcBef>
                <a:spcPct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“For false messiahs and false prophets will appear and perform great signs and wonders to deceive, if possible, even the elect.” [Matthew 24:24, NIV]</a:t>
            </a:r>
          </a:p>
          <a:p>
            <a:pPr marL="914400" lvl="1" indent="-514350">
              <a:spcBef>
                <a:spcPct val="0"/>
              </a:spcBef>
              <a:spcAft>
                <a:spcPts val="0"/>
              </a:spcAft>
            </a:pPr>
            <a:r>
              <a:rPr lang="en-US" sz="2000" dirty="0">
                <a:cs typeface="Times New Roman" panose="02020603050405020304" pitchFamily="18" charset="0"/>
              </a:rPr>
              <a:t>It may also be interesting to note that while most missionaries will cite Jesus’ performance of miracles as proof that he is the messiah, the New Testament itself... indicates that there could be false messiahs who present miracles in order to trick God’s people, but they are false. This being the case, miracles prove nothing, and the fact that the New Testament claims that Jesus did miracles prove nothing concerning Jesus’ role as messiah or his alleged divinity.</a:t>
            </a:r>
            <a:r>
              <a:rPr lang="en-US" sz="2000" dirty="0">
                <a:solidFill>
                  <a:srgbClr val="7030A0"/>
                </a:solidFill>
                <a:latin typeface="Times New Roman" panose="02020603050405020304" pitchFamily="18" charset="0"/>
                <a:cs typeface="Times New Roman" panose="02020603050405020304" pitchFamily="18" charset="0"/>
              </a:rPr>
              <a:t> </a:t>
            </a:r>
            <a:r>
              <a:rPr lang="en-US" sz="2000" dirty="0">
                <a:cs typeface="Times New Roman" panose="02020603050405020304" pitchFamily="18" charset="0"/>
              </a:rPr>
              <a:t>[Penina Taylor, anti-missionary]</a:t>
            </a:r>
          </a:p>
        </p:txBody>
      </p:sp>
      <p:sp>
        <p:nvSpPr>
          <p:cNvPr id="6" name="Title 1">
            <a:extLst>
              <a:ext uri="{FF2B5EF4-FFF2-40B4-BE49-F238E27FC236}">
                <a16:creationId xmlns:a16="http://schemas.microsoft.com/office/drawing/2014/main" id="{09373381-15BC-DF36-E755-5914460F6169}"/>
              </a:ext>
            </a:extLst>
          </p:cNvPr>
          <p:cNvSpPr>
            <a:spLocks noGrp="1"/>
          </p:cNvSpPr>
          <p:nvPr>
            <p:ph type="title"/>
          </p:nvPr>
        </p:nvSpPr>
        <p:spPr>
          <a:xfrm>
            <a:off x="5862" y="0"/>
            <a:ext cx="9138138" cy="609600"/>
          </a:xfrm>
        </p:spPr>
        <p:txBody>
          <a:bodyPr/>
          <a:lstStyle/>
          <a:p>
            <a:r>
              <a:rPr lang="en-US" sz="4400" b="1" dirty="0"/>
              <a:t>The Anti-Missionaries’ Arguments</a:t>
            </a:r>
            <a:endParaRPr lang="en-US" dirty="0">
              <a:solidFill>
                <a:schemeClr val="accent3">
                  <a:lumMod val="50000"/>
                </a:schemeClr>
              </a:solidFill>
            </a:endParaRPr>
          </a:p>
        </p:txBody>
      </p:sp>
    </p:spTree>
    <p:custDataLst>
      <p:tags r:id="rId1"/>
    </p:custDataLst>
    <p:extLst>
      <p:ext uri="{BB962C8B-B14F-4D97-AF65-F5344CB8AC3E}">
        <p14:creationId xmlns:p14="http://schemas.microsoft.com/office/powerpoint/2010/main" val="1095334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685801"/>
            <a:ext cx="9144000" cy="6172199"/>
          </a:xfrm>
        </p:spPr>
        <p:txBody>
          <a:bodyPr>
            <a:noAutofit/>
          </a:bodyPr>
          <a:lstStyle/>
          <a:p>
            <a:pPr>
              <a:spcBef>
                <a:spcPts val="0"/>
              </a:spcBef>
            </a:pPr>
            <a:r>
              <a:rPr lang="en-US" sz="2000" dirty="0">
                <a:latin typeface="Times New Roman" panose="02020603050405020304" pitchFamily="18" charset="0"/>
                <a:cs typeface="Times New Roman" panose="02020603050405020304" pitchFamily="18" charset="0"/>
              </a:rPr>
              <a:t>The Bible never said that the Messiah will perform miracles.</a:t>
            </a:r>
          </a:p>
          <a:p>
            <a:pPr lvl="1">
              <a:spcBef>
                <a:spcPts val="0"/>
              </a:spcBef>
            </a:pPr>
            <a:r>
              <a:rPr lang="en-US" sz="2000" dirty="0">
                <a:latin typeface="Times New Roman" panose="02020603050405020304" pitchFamily="18" charset="0"/>
                <a:cs typeface="Times New Roman" panose="02020603050405020304" pitchFamily="18" charset="0"/>
              </a:rPr>
              <a:t>Isaiah 35 says that God will perform the miracles.</a:t>
            </a:r>
          </a:p>
          <a:p>
            <a:pPr lvl="2">
              <a:spcBef>
                <a:spcPts val="0"/>
              </a:spcBef>
            </a:pPr>
            <a:r>
              <a:rPr lang="en-US" sz="2000" dirty="0">
                <a:solidFill>
                  <a:srgbClr val="7030A0"/>
                </a:solidFill>
                <a:latin typeface="Times New Roman" panose="02020603050405020304" pitchFamily="18" charset="0"/>
                <a:cs typeface="Times New Roman" panose="02020603050405020304" pitchFamily="18" charset="0"/>
              </a:rPr>
              <a:t>“Be strong, do not fear; your God will come, he will come with vengeance;</a:t>
            </a:r>
            <a:br>
              <a:rPr lang="en-US" sz="2000" dirty="0">
                <a:solidFill>
                  <a:srgbClr val="7030A0"/>
                </a:solidFill>
                <a:latin typeface="Times New Roman" panose="02020603050405020304" pitchFamily="18" charset="0"/>
                <a:cs typeface="Times New Roman" panose="02020603050405020304" pitchFamily="18" charset="0"/>
              </a:rPr>
            </a:br>
            <a:r>
              <a:rPr lang="en-US" sz="2000" dirty="0">
                <a:solidFill>
                  <a:srgbClr val="7030A0"/>
                </a:solidFill>
                <a:latin typeface="Times New Roman" panose="02020603050405020304" pitchFamily="18" charset="0"/>
                <a:cs typeface="Times New Roman" panose="02020603050405020304" pitchFamily="18" charset="0"/>
              </a:rPr>
              <a:t>with divine retribution he will come to save you.” Then will the eyes of the blind be opened and the ears of the deaf unstopped. Then will the lame leap like a deer, and the mute tongue shout for joy. [Isaiah 35:4b-6a, NIV]</a:t>
            </a:r>
          </a:p>
          <a:p>
            <a:pPr lvl="1">
              <a:spcBef>
                <a:spcPts val="0"/>
              </a:spcBef>
            </a:pPr>
            <a:r>
              <a:rPr lang="en-US" sz="2000" dirty="0">
                <a:cs typeface="Times New Roman" panose="02020603050405020304" pitchFamily="18" charset="0"/>
              </a:rPr>
              <a:t>One should not presume that the Messianic King must work miracles and wonders, bring about new creations within the world, resurrect the dead, or perform other similar deeds. This is definitely not true. [Maimonides, </a:t>
            </a:r>
            <a:r>
              <a:rPr lang="en-US" sz="2000" i="1" dirty="0">
                <a:cs typeface="Times New Roman" panose="02020603050405020304" pitchFamily="18" charset="0"/>
              </a:rPr>
              <a:t>Laws of Kings</a:t>
            </a:r>
            <a:r>
              <a:rPr lang="en-US" sz="2000" dirty="0">
                <a:cs typeface="Times New Roman" panose="02020603050405020304" pitchFamily="18" charset="0"/>
              </a:rPr>
              <a:t>]</a:t>
            </a:r>
          </a:p>
          <a:p>
            <a:pPr lvl="1">
              <a:spcBef>
                <a:spcPts val="0"/>
              </a:spcBef>
            </a:pPr>
            <a:r>
              <a:rPr lang="en-US" sz="2000" dirty="0">
                <a:cs typeface="Times New Roman" panose="02020603050405020304" pitchFamily="18" charset="0"/>
              </a:rPr>
              <a:t>The identity of the Messiah will not be determined by miracles and wonders, but by his ability to lead the Jewish People to a more complete observance of the [law] and [good works]. He will then improve the entire world, motivating the people of every nation to serve God together. [Maimonides, </a:t>
            </a:r>
            <a:r>
              <a:rPr lang="en-US" sz="2000" i="1" dirty="0">
                <a:cs typeface="Times New Roman" panose="02020603050405020304" pitchFamily="18" charset="0"/>
              </a:rPr>
              <a:t>Laws of Kings</a:t>
            </a:r>
            <a:r>
              <a:rPr lang="en-US" sz="2000" dirty="0">
                <a:cs typeface="Times New Roman" panose="02020603050405020304" pitchFamily="18" charset="0"/>
              </a:rPr>
              <a:t>]</a:t>
            </a:r>
          </a:p>
          <a:p>
            <a:pPr lvl="1">
              <a:spcBef>
                <a:spcPts val="0"/>
              </a:spcBef>
            </a:pPr>
            <a:r>
              <a:rPr lang="en-US" sz="2000" dirty="0">
                <a:cs typeface="Times New Roman" panose="02020603050405020304" pitchFamily="18" charset="0"/>
              </a:rPr>
              <a:t>The question which must be asked is, “Does the Jewish Bible tell us that we be able to recognize the messiah because he will perform miracles?” Not only is there no evidence anywhere in the Jewish bible to support the claim that the messiah will perform miracles, we have very concrete examples in the [Old Testament] of people performing miracles who were considered wicked. [Penina Taylor, anti-missionary]</a:t>
            </a:r>
          </a:p>
          <a:p>
            <a:pPr lvl="1">
              <a:spcBef>
                <a:spcPts val="0"/>
              </a:spcBef>
            </a:pPr>
            <a:endParaRPr lang="en-US" sz="2000" dirty="0">
              <a:latin typeface="Times New Roman" panose="02020603050405020304" pitchFamily="18" charset="0"/>
              <a:cs typeface="Times New Roman" panose="02020603050405020304" pitchFamily="18" charset="0"/>
            </a:endParaRPr>
          </a:p>
        </p:txBody>
      </p:sp>
      <p:sp>
        <p:nvSpPr>
          <p:cNvPr id="6" name="Title 1">
            <a:extLst>
              <a:ext uri="{FF2B5EF4-FFF2-40B4-BE49-F238E27FC236}">
                <a16:creationId xmlns:a16="http://schemas.microsoft.com/office/drawing/2014/main" id="{6CB62DDE-037F-F68D-DAF7-75AA35BAB52D}"/>
              </a:ext>
            </a:extLst>
          </p:cNvPr>
          <p:cNvSpPr>
            <a:spLocks noGrp="1"/>
          </p:cNvSpPr>
          <p:nvPr>
            <p:ph type="title"/>
          </p:nvPr>
        </p:nvSpPr>
        <p:spPr>
          <a:xfrm>
            <a:off x="5862" y="0"/>
            <a:ext cx="9138138" cy="609600"/>
          </a:xfrm>
        </p:spPr>
        <p:txBody>
          <a:bodyPr/>
          <a:lstStyle/>
          <a:p>
            <a:r>
              <a:rPr lang="en-US" sz="4400" b="1" dirty="0"/>
              <a:t>The Anti-Missionaries’ Arguments</a:t>
            </a:r>
            <a:endParaRPr lang="en-US" dirty="0">
              <a:solidFill>
                <a:schemeClr val="accent3">
                  <a:lumMod val="50000"/>
                </a:schemeClr>
              </a:solidFill>
            </a:endParaRPr>
          </a:p>
        </p:txBody>
      </p:sp>
    </p:spTree>
    <p:custDataLst>
      <p:tags r:id="rId1"/>
    </p:custDataLst>
    <p:extLst>
      <p:ext uri="{BB962C8B-B14F-4D97-AF65-F5344CB8AC3E}">
        <p14:creationId xmlns:p14="http://schemas.microsoft.com/office/powerpoint/2010/main" val="1407553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xfrm>
            <a:off x="0" y="914400"/>
            <a:ext cx="9138138" cy="5372100"/>
          </a:xfrm>
        </p:spPr>
        <p:txBody>
          <a:bodyPr/>
          <a:lstStyle/>
          <a:p>
            <a:pPr marL="514350" indent="-514350">
              <a:spcBef>
                <a:spcPct val="0"/>
              </a:spcBef>
              <a:spcAft>
                <a:spcPts val="0"/>
              </a:spcAft>
            </a:pPr>
            <a:r>
              <a:rPr lang="en-US" sz="2000" dirty="0">
                <a:latin typeface="Times New Roman" panose="02020603050405020304" pitchFamily="18" charset="0"/>
                <a:cs typeface="Times New Roman" panose="02020603050405020304" pitchFamily="18" charset="0"/>
              </a:rPr>
              <a:t>God uses miracles to test our faith.</a:t>
            </a:r>
          </a:p>
          <a:p>
            <a:pPr marL="914400" lvl="1" indent="-514350">
              <a:spcBef>
                <a:spcPct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If a prophet, or one who foretells by dreams, appears among you and announces to you a sign or wonder, and if the sign or wonder spoken of takes place, and the prophet says, “Let us follow other gods” (gods you have not known) “and let us worship them,” you must not listen to the words of that prophet or dreamer. The Lord your God is testing you to find out whether you love him with all your heart and with all your soul. [Deuteronomy 13:1-3, NIV]</a:t>
            </a:r>
          </a:p>
          <a:p>
            <a:pPr marL="1314450" lvl="2" indent="-514350">
              <a:spcBef>
                <a:spcPct val="0"/>
              </a:spcBef>
              <a:spcAft>
                <a:spcPts val="0"/>
              </a:spcAft>
            </a:pPr>
            <a:r>
              <a:rPr lang="en-US" sz="2000" dirty="0">
                <a:latin typeface="Times New Roman" panose="02020603050405020304" pitchFamily="18" charset="0"/>
                <a:cs typeface="Times New Roman" panose="02020603050405020304" pitchFamily="18" charset="0"/>
              </a:rPr>
              <a:t>Jesus did not teach people to follow other gods.</a:t>
            </a:r>
          </a:p>
          <a:p>
            <a:pPr marL="914400" lvl="1" indent="-514350">
              <a:spcBef>
                <a:spcPct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“But a prophet who presumes to speak in my name anything I have not commanded, or a prophet who speaks in the name of other gods, is to be put to death.” You may say to yourselves, “How can we know when a message has not been spoken by the Lord?” If what a prophet proclaims in the name of the Lord does not take place or come true, that is a message the Lord has not spoken. That prophet has spoken presumptuously, so do not be alarmed. [Deuteronomy 18:20-22, NIV]</a:t>
            </a:r>
          </a:p>
          <a:p>
            <a:pPr marL="1314450" lvl="2" indent="-514350">
              <a:spcBef>
                <a:spcPct val="0"/>
              </a:spcBef>
              <a:spcAft>
                <a:spcPts val="0"/>
              </a:spcAft>
            </a:pPr>
            <a:r>
              <a:rPr lang="en-US" sz="2000" dirty="0">
                <a:latin typeface="Times New Roman" panose="02020603050405020304" pitchFamily="18" charset="0"/>
                <a:cs typeface="Times New Roman" panose="02020603050405020304" pitchFamily="18" charset="0"/>
              </a:rPr>
              <a:t>Jesus’ prophesies came true.</a:t>
            </a:r>
          </a:p>
        </p:txBody>
      </p:sp>
      <p:sp>
        <p:nvSpPr>
          <p:cNvPr id="4" name="Title 1">
            <a:extLst>
              <a:ext uri="{FF2B5EF4-FFF2-40B4-BE49-F238E27FC236}">
                <a16:creationId xmlns:a16="http://schemas.microsoft.com/office/drawing/2014/main" id="{20BB5EE6-7899-3BAF-DDC7-C26CB841AB96}"/>
              </a:ext>
            </a:extLst>
          </p:cNvPr>
          <p:cNvSpPr>
            <a:spLocks noGrp="1"/>
          </p:cNvSpPr>
          <p:nvPr>
            <p:ph type="title"/>
          </p:nvPr>
        </p:nvSpPr>
        <p:spPr>
          <a:xfrm>
            <a:off x="5862" y="0"/>
            <a:ext cx="9138138" cy="609600"/>
          </a:xfrm>
        </p:spPr>
        <p:txBody>
          <a:bodyPr/>
          <a:lstStyle/>
          <a:p>
            <a:r>
              <a:rPr lang="en-US" sz="4400" b="1" dirty="0"/>
              <a:t>The Missionaries’ Rebuttal</a:t>
            </a:r>
            <a:endParaRPr lang="en-US" dirty="0">
              <a:solidFill>
                <a:schemeClr val="accent3">
                  <a:lumMod val="50000"/>
                </a:schemeClr>
              </a:solidFill>
            </a:endParaRPr>
          </a:p>
        </p:txBody>
      </p:sp>
    </p:spTree>
    <p:custDataLst>
      <p:tags r:id="rId1"/>
    </p:custDataLst>
    <p:extLst>
      <p:ext uri="{BB962C8B-B14F-4D97-AF65-F5344CB8AC3E}">
        <p14:creationId xmlns:p14="http://schemas.microsoft.com/office/powerpoint/2010/main" val="4266052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5.1|9.7|16.4"/>
</p:tagLst>
</file>

<file path=ppt/tags/tag2.xml><?xml version="1.0" encoding="utf-8"?>
<p:tagLst xmlns:a="http://schemas.openxmlformats.org/drawingml/2006/main" xmlns:r="http://schemas.openxmlformats.org/officeDocument/2006/relationships" xmlns:p="http://schemas.openxmlformats.org/presentationml/2006/main">
  <p:tag name="TIMING" val="|10|21|30.7"/>
</p:tagLst>
</file>

<file path=ppt/tags/tag3.xml><?xml version="1.0" encoding="utf-8"?>
<p:tagLst xmlns:a="http://schemas.openxmlformats.org/drawingml/2006/main" xmlns:r="http://schemas.openxmlformats.org/officeDocument/2006/relationships" xmlns:p="http://schemas.openxmlformats.org/presentationml/2006/main">
  <p:tag name="TIMING" val="|6.5|25.1"/>
</p:tagLst>
</file>

<file path=ppt/tags/tag4.xml><?xml version="1.0" encoding="utf-8"?>
<p:tagLst xmlns:a="http://schemas.openxmlformats.org/drawingml/2006/main" xmlns:r="http://schemas.openxmlformats.org/officeDocument/2006/relationships" xmlns:p="http://schemas.openxmlformats.org/presentationml/2006/main">
  <p:tag name="TIMING" val="|5.4|9"/>
</p:tagLst>
</file>

<file path=ppt/tags/tag5.xml><?xml version="1.0" encoding="utf-8"?>
<p:tagLst xmlns:a="http://schemas.openxmlformats.org/drawingml/2006/main" xmlns:r="http://schemas.openxmlformats.org/officeDocument/2006/relationships" xmlns:p="http://schemas.openxmlformats.org/presentationml/2006/main">
  <p:tag name="TIMING" val="|20.4|19.3|13.6|16.1"/>
</p:tagLst>
</file>

<file path=ppt/tags/tag6.xml><?xml version="1.0" encoding="utf-8"?>
<p:tagLst xmlns:a="http://schemas.openxmlformats.org/drawingml/2006/main" xmlns:r="http://schemas.openxmlformats.org/officeDocument/2006/relationships" xmlns:p="http://schemas.openxmlformats.org/presentationml/2006/main">
  <p:tag name="TIMING" val="|13.1|26.1|4.6|24.3"/>
</p:tagLst>
</file>

<file path=ppt/tags/tag7.xml><?xml version="1.0" encoding="utf-8"?>
<p:tagLst xmlns:a="http://schemas.openxmlformats.org/drawingml/2006/main" xmlns:r="http://schemas.openxmlformats.org/officeDocument/2006/relationships" xmlns:p="http://schemas.openxmlformats.org/presentationml/2006/main">
  <p:tag name="TIMING" val="|9.6|3.2"/>
</p:tagLst>
</file>

<file path=ppt/tags/tag8.xml><?xml version="1.0" encoding="utf-8"?>
<p:tagLst xmlns:a="http://schemas.openxmlformats.org/drawingml/2006/main" xmlns:r="http://schemas.openxmlformats.org/officeDocument/2006/relationships" xmlns:p="http://schemas.openxmlformats.org/presentationml/2006/main">
  <p:tag name="TIMING" val="|10.5|2.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8372</TotalTime>
  <Words>1527</Words>
  <Application>Microsoft Office PowerPoint</Application>
  <PresentationFormat>On-screen Show (4:3)</PresentationFormat>
  <Paragraphs>58</Paragraphs>
  <Slides>12</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ISAIAH 35:5-6a</vt:lpstr>
      <vt:lpstr>Isaiah 35:5-6a</vt:lpstr>
      <vt:lpstr>The Missionaries’ Claim</vt:lpstr>
      <vt:lpstr>The Anti-Missionaries’ Arguments</vt:lpstr>
      <vt:lpstr>The Anti-Missionaries’ Arguments</vt:lpstr>
      <vt:lpstr>The Anti-Missionaries’ Arguments</vt:lpstr>
      <vt:lpstr>The Anti-Missionaries’ Arguments</vt:lpstr>
      <vt:lpstr>The Anti-Missionaries’ Arguments</vt:lpstr>
      <vt:lpstr>The Missionaries’ Rebuttal</vt:lpstr>
      <vt:lpstr>The Missionaries’ Rebuttal</vt:lpstr>
      <vt:lpstr>The Missionaries’ Rebuttal</vt:lpstr>
      <vt:lpstr>In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dc:creator>
  <cp:lastModifiedBy>Ken Samuel</cp:lastModifiedBy>
  <cp:revision>759</cp:revision>
  <dcterms:created xsi:type="dcterms:W3CDTF">2009-09-15T09:09:42Z</dcterms:created>
  <dcterms:modified xsi:type="dcterms:W3CDTF">2024-08-31T21:39:34Z</dcterms:modified>
</cp:coreProperties>
</file>