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4" r:id="rId2"/>
    <p:sldId id="272" r:id="rId3"/>
    <p:sldId id="385" r:id="rId4"/>
    <p:sldId id="386" r:id="rId5"/>
    <p:sldId id="387" r:id="rId6"/>
    <p:sldId id="384" r:id="rId7"/>
    <p:sldId id="388" r:id="rId8"/>
    <p:sldId id="389" r:id="rId9"/>
    <p:sldId id="390" r:id="rId10"/>
    <p:sldId id="274" r:id="rId11"/>
    <p:sldId id="351" r:id="rId12"/>
    <p:sldId id="395" r:id="rId13"/>
    <p:sldId id="396" r:id="rId14"/>
    <p:sldId id="397" r:id="rId15"/>
    <p:sldId id="398" r:id="rId16"/>
    <p:sldId id="401" r:id="rId17"/>
    <p:sldId id="394" r:id="rId18"/>
    <p:sldId id="405" r:id="rId19"/>
    <p:sldId id="402" r:id="rId20"/>
    <p:sldId id="403" r:id="rId21"/>
    <p:sldId id="383" r:id="rId22"/>
    <p:sldId id="312"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n Samuel" initials="KBS" lastIdx="2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81017" autoAdjust="0"/>
  </p:normalViewPr>
  <p:slideViewPr>
    <p:cSldViewPr snapToGrid="0">
      <p:cViewPr varScale="1">
        <p:scale>
          <a:sx n="74" d="100"/>
          <a:sy n="74" d="100"/>
        </p:scale>
        <p:origin x="1637" y="8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ACA00B-5D4B-4265-81A2-EAEFBF2FCBD5}" type="datetimeFigureOut">
              <a:rPr lang="en-US" smtClean="0"/>
              <a:pPr/>
              <a:t>9/7/2024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BEEA5B-0EA0-4763-B651-AAD72385B69C}" type="slidenum">
              <a:rPr lang="en-US" smtClean="0"/>
              <a:pPr/>
              <a:t>‹#›</a:t>
            </a:fld>
            <a:endParaRPr lang="en-US" dirty="0"/>
          </a:p>
        </p:txBody>
      </p:sp>
    </p:spTree>
    <p:extLst>
      <p:ext uri="{BB962C8B-B14F-4D97-AF65-F5344CB8AC3E}">
        <p14:creationId xmlns:p14="http://schemas.microsoft.com/office/powerpoint/2010/main" val="1067747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BEEA5B-0EA0-4763-B651-AAD72385B69C}" type="slidenum">
              <a:rPr lang="en-US" smtClean="0"/>
              <a:pPr/>
              <a:t>1</a:t>
            </a:fld>
            <a:endParaRPr lang="en-US" dirty="0"/>
          </a:p>
        </p:txBody>
      </p:sp>
    </p:spTree>
    <p:extLst>
      <p:ext uri="{BB962C8B-B14F-4D97-AF65-F5344CB8AC3E}">
        <p14:creationId xmlns:p14="http://schemas.microsoft.com/office/powerpoint/2010/main" val="2163738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BEEA5B-0EA0-4763-B651-AAD72385B69C}" type="slidenum">
              <a:rPr lang="en-US" smtClean="0"/>
              <a:pPr/>
              <a:t>10</a:t>
            </a:fld>
            <a:endParaRPr lang="en-US" dirty="0"/>
          </a:p>
        </p:txBody>
      </p:sp>
    </p:spTree>
    <p:extLst>
      <p:ext uri="{BB962C8B-B14F-4D97-AF65-F5344CB8AC3E}">
        <p14:creationId xmlns:p14="http://schemas.microsoft.com/office/powerpoint/2010/main" val="371118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BEEA5B-0EA0-4763-B651-AAD72385B69C}" type="slidenum">
              <a:rPr lang="en-US" smtClean="0"/>
              <a:pPr/>
              <a:t>11</a:t>
            </a:fld>
            <a:endParaRPr lang="en-US" dirty="0"/>
          </a:p>
        </p:txBody>
      </p:sp>
    </p:spTree>
    <p:extLst>
      <p:ext uri="{BB962C8B-B14F-4D97-AF65-F5344CB8AC3E}">
        <p14:creationId xmlns:p14="http://schemas.microsoft.com/office/powerpoint/2010/main" val="1018375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BEEA5B-0EA0-4763-B651-AAD72385B69C}" type="slidenum">
              <a:rPr lang="en-US" smtClean="0"/>
              <a:pPr/>
              <a:t>12</a:t>
            </a:fld>
            <a:endParaRPr lang="en-US" dirty="0"/>
          </a:p>
        </p:txBody>
      </p:sp>
    </p:spTree>
    <p:extLst>
      <p:ext uri="{BB962C8B-B14F-4D97-AF65-F5344CB8AC3E}">
        <p14:creationId xmlns:p14="http://schemas.microsoft.com/office/powerpoint/2010/main" val="4195432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BEEA5B-0EA0-4763-B651-AAD72385B69C}" type="slidenum">
              <a:rPr lang="en-US" smtClean="0"/>
              <a:pPr/>
              <a:t>13</a:t>
            </a:fld>
            <a:endParaRPr lang="en-US" dirty="0"/>
          </a:p>
        </p:txBody>
      </p:sp>
    </p:spTree>
    <p:extLst>
      <p:ext uri="{BB962C8B-B14F-4D97-AF65-F5344CB8AC3E}">
        <p14:creationId xmlns:p14="http://schemas.microsoft.com/office/powerpoint/2010/main" val="1778069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BEEA5B-0EA0-4763-B651-AAD72385B69C}" type="slidenum">
              <a:rPr lang="en-US" smtClean="0"/>
              <a:pPr/>
              <a:t>14</a:t>
            </a:fld>
            <a:endParaRPr lang="en-US" dirty="0"/>
          </a:p>
        </p:txBody>
      </p:sp>
    </p:spTree>
    <p:extLst>
      <p:ext uri="{BB962C8B-B14F-4D97-AF65-F5344CB8AC3E}">
        <p14:creationId xmlns:p14="http://schemas.microsoft.com/office/powerpoint/2010/main" val="939792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BEEA5B-0EA0-4763-B651-AAD72385B69C}" type="slidenum">
              <a:rPr lang="en-US" smtClean="0"/>
              <a:pPr/>
              <a:t>15</a:t>
            </a:fld>
            <a:endParaRPr lang="en-US" dirty="0"/>
          </a:p>
        </p:txBody>
      </p:sp>
    </p:spTree>
    <p:extLst>
      <p:ext uri="{BB962C8B-B14F-4D97-AF65-F5344CB8AC3E}">
        <p14:creationId xmlns:p14="http://schemas.microsoft.com/office/powerpoint/2010/main" val="942254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BEEA5B-0EA0-4763-B651-AAD72385B69C}" type="slidenum">
              <a:rPr lang="en-US" smtClean="0"/>
              <a:pPr/>
              <a:t>16</a:t>
            </a:fld>
            <a:endParaRPr lang="en-US" dirty="0"/>
          </a:p>
        </p:txBody>
      </p:sp>
    </p:spTree>
    <p:extLst>
      <p:ext uri="{BB962C8B-B14F-4D97-AF65-F5344CB8AC3E}">
        <p14:creationId xmlns:p14="http://schemas.microsoft.com/office/powerpoint/2010/main" val="2729258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BEEA5B-0EA0-4763-B651-AAD72385B69C}" type="slidenum">
              <a:rPr lang="en-US" smtClean="0"/>
              <a:pPr/>
              <a:t>17</a:t>
            </a:fld>
            <a:endParaRPr lang="en-US" dirty="0"/>
          </a:p>
        </p:txBody>
      </p:sp>
    </p:spTree>
    <p:extLst>
      <p:ext uri="{BB962C8B-B14F-4D97-AF65-F5344CB8AC3E}">
        <p14:creationId xmlns:p14="http://schemas.microsoft.com/office/powerpoint/2010/main" val="3320832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BEEA5B-0EA0-4763-B651-AAD72385B69C}" type="slidenum">
              <a:rPr lang="en-US" smtClean="0"/>
              <a:pPr/>
              <a:t>21</a:t>
            </a:fld>
            <a:endParaRPr lang="en-US" dirty="0"/>
          </a:p>
        </p:txBody>
      </p:sp>
    </p:spTree>
    <p:extLst>
      <p:ext uri="{BB962C8B-B14F-4D97-AF65-F5344CB8AC3E}">
        <p14:creationId xmlns:p14="http://schemas.microsoft.com/office/powerpoint/2010/main" val="1138234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BEEA5B-0EA0-4763-B651-AAD72385B69C}" type="slidenum">
              <a:rPr lang="en-US" smtClean="0"/>
              <a:pPr/>
              <a:t>2</a:t>
            </a:fld>
            <a:endParaRPr lang="en-US" dirty="0"/>
          </a:p>
        </p:txBody>
      </p:sp>
    </p:spTree>
    <p:extLst>
      <p:ext uri="{BB962C8B-B14F-4D97-AF65-F5344CB8AC3E}">
        <p14:creationId xmlns:p14="http://schemas.microsoft.com/office/powerpoint/2010/main" val="4182907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BEEA5B-0EA0-4763-B651-AAD72385B69C}" type="slidenum">
              <a:rPr lang="en-US" smtClean="0"/>
              <a:pPr/>
              <a:t>3</a:t>
            </a:fld>
            <a:endParaRPr lang="en-US" dirty="0"/>
          </a:p>
        </p:txBody>
      </p:sp>
    </p:spTree>
    <p:extLst>
      <p:ext uri="{BB962C8B-B14F-4D97-AF65-F5344CB8AC3E}">
        <p14:creationId xmlns:p14="http://schemas.microsoft.com/office/powerpoint/2010/main" val="3311329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BEEA5B-0EA0-4763-B651-AAD72385B69C}" type="slidenum">
              <a:rPr lang="en-US" smtClean="0"/>
              <a:pPr/>
              <a:t>4</a:t>
            </a:fld>
            <a:endParaRPr lang="en-US" dirty="0"/>
          </a:p>
        </p:txBody>
      </p:sp>
    </p:spTree>
    <p:extLst>
      <p:ext uri="{BB962C8B-B14F-4D97-AF65-F5344CB8AC3E}">
        <p14:creationId xmlns:p14="http://schemas.microsoft.com/office/powerpoint/2010/main" val="2583635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BEEA5B-0EA0-4763-B651-AAD72385B69C}" type="slidenum">
              <a:rPr lang="en-US" smtClean="0"/>
              <a:pPr/>
              <a:t>5</a:t>
            </a:fld>
            <a:endParaRPr lang="en-US" dirty="0"/>
          </a:p>
        </p:txBody>
      </p:sp>
    </p:spTree>
    <p:extLst>
      <p:ext uri="{BB962C8B-B14F-4D97-AF65-F5344CB8AC3E}">
        <p14:creationId xmlns:p14="http://schemas.microsoft.com/office/powerpoint/2010/main" val="3441865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BEEA5B-0EA0-4763-B651-AAD72385B69C}" type="slidenum">
              <a:rPr lang="en-US" smtClean="0"/>
              <a:pPr/>
              <a:t>6</a:t>
            </a:fld>
            <a:endParaRPr lang="en-US" dirty="0"/>
          </a:p>
        </p:txBody>
      </p:sp>
    </p:spTree>
    <p:extLst>
      <p:ext uri="{BB962C8B-B14F-4D97-AF65-F5344CB8AC3E}">
        <p14:creationId xmlns:p14="http://schemas.microsoft.com/office/powerpoint/2010/main" val="3569513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BEEA5B-0EA0-4763-B651-AAD72385B69C}" type="slidenum">
              <a:rPr lang="en-US" smtClean="0"/>
              <a:pPr/>
              <a:t>7</a:t>
            </a:fld>
            <a:endParaRPr lang="en-US" dirty="0"/>
          </a:p>
        </p:txBody>
      </p:sp>
    </p:spTree>
    <p:extLst>
      <p:ext uri="{BB962C8B-B14F-4D97-AF65-F5344CB8AC3E}">
        <p14:creationId xmlns:p14="http://schemas.microsoft.com/office/powerpoint/2010/main" val="121740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BEEA5B-0EA0-4763-B651-AAD72385B69C}" type="slidenum">
              <a:rPr lang="en-US" smtClean="0"/>
              <a:pPr/>
              <a:t>8</a:t>
            </a:fld>
            <a:endParaRPr lang="en-US" dirty="0"/>
          </a:p>
        </p:txBody>
      </p:sp>
    </p:spTree>
    <p:extLst>
      <p:ext uri="{BB962C8B-B14F-4D97-AF65-F5344CB8AC3E}">
        <p14:creationId xmlns:p14="http://schemas.microsoft.com/office/powerpoint/2010/main" val="272860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BEEA5B-0EA0-4763-B651-AAD72385B69C}" type="slidenum">
              <a:rPr lang="en-US" smtClean="0"/>
              <a:pPr/>
              <a:t>9</a:t>
            </a:fld>
            <a:endParaRPr lang="en-US" dirty="0"/>
          </a:p>
        </p:txBody>
      </p:sp>
    </p:spTree>
    <p:extLst>
      <p:ext uri="{BB962C8B-B14F-4D97-AF65-F5344CB8AC3E}">
        <p14:creationId xmlns:p14="http://schemas.microsoft.com/office/powerpoint/2010/main" val="2671508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24E3FDC-329A-4340-8FC8-436A84B18A8B}" type="datetimeFigureOut">
              <a:rPr lang="en-US"/>
              <a:pPr>
                <a:defRPr/>
              </a:pPr>
              <a:t>9/7/2024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6F3892-AAE2-445D-BE11-94E5869DD7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01D2C37-FD75-4415-9895-91869E2FB12C}" type="datetimeFigureOut">
              <a:rPr lang="en-US"/>
              <a:pPr>
                <a:defRPr/>
              </a:pPr>
              <a:t>9/7/2024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BD60CB-BCFE-4069-863E-77F94402948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A687BEF-6235-423E-8C2B-B55640125E96}" type="datetimeFigureOut">
              <a:rPr lang="en-US"/>
              <a:pPr>
                <a:defRPr/>
              </a:pPr>
              <a:t>9/7/2024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C0C4931-B552-4176-8A30-B0A65E4FE60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1AABB6A-C40A-476C-954C-890F4B9C7363}" type="datetimeFigureOut">
              <a:rPr lang="en-US"/>
              <a:pPr>
                <a:defRPr/>
              </a:pPr>
              <a:t>9/7/2024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533F8D3-0DF4-4C1B-B803-B9663717AD7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430142D-6B82-4FDF-852E-64DA97B1DF3A}" type="datetimeFigureOut">
              <a:rPr lang="en-US"/>
              <a:pPr>
                <a:defRPr/>
              </a:pPr>
              <a:t>9/7/2024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30E58AE-3B44-4F3A-AFED-70E4C13E0F7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566B2CB-F759-4808-836E-D79F18D17B26}" type="datetimeFigureOut">
              <a:rPr lang="en-US"/>
              <a:pPr>
                <a:defRPr/>
              </a:pPr>
              <a:t>9/7/2024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0F6E313-2A93-4E79-8AB1-7EA1E596710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F85000C-3E27-47EE-96DD-921375B6168D}" type="datetimeFigureOut">
              <a:rPr lang="en-US"/>
              <a:pPr>
                <a:defRPr/>
              </a:pPr>
              <a:t>9/7/2024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041EB49-0467-455D-8E1A-74F8B035BBF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D16D8B0-D176-4A05-88A7-C24711D7F035}" type="datetimeFigureOut">
              <a:rPr lang="en-US"/>
              <a:pPr>
                <a:defRPr/>
              </a:pPr>
              <a:t>9/7/2024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0BB8FBE-AE8D-4DBE-A943-2718F538AFD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41EF3CD-E587-46DF-A8FB-2CB490BD4055}" type="datetimeFigureOut">
              <a:rPr lang="en-US"/>
              <a:pPr>
                <a:defRPr/>
              </a:pPr>
              <a:t>9/7/2024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6D8DB34-49A6-44FB-8D7D-A6BA07204D7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92B0D3C-8137-4A39-9C55-8BFB2F612EFC}" type="datetimeFigureOut">
              <a:rPr lang="en-US"/>
              <a:pPr>
                <a:defRPr/>
              </a:pPr>
              <a:t>9/7/2024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337D8ED-40F8-452A-878C-5B8290A5EBF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FB5706C-0D72-4B52-BD1C-86DA66189415}" type="datetimeFigureOut">
              <a:rPr lang="en-US"/>
              <a:pPr>
                <a:defRPr/>
              </a:pPr>
              <a:t>9/7/2024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37AE1C7-6FC0-49F1-9B9E-4C47BB76DB9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B8B1CEDD-E8D3-4250-BA44-B2F000C05634}" type="datetimeFigureOut">
              <a:rPr lang="en-US"/>
              <a:pPr>
                <a:defRPr/>
              </a:pPr>
              <a:t>9/7/2024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9A4481AC-D38B-42CA-935D-5BA9B76EE57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media1.wav"/><Relationship Id="rId2" Type="http://schemas.microsoft.com/office/2007/relationships/media" Target="../media/media1.wav"/><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1733" y="1138643"/>
            <a:ext cx="4280535" cy="5334000"/>
          </a:xfrm>
          <a:prstGeom prst="rect">
            <a:avLst/>
          </a:prstGeom>
        </p:spPr>
      </p:pic>
      <p:sp>
        <p:nvSpPr>
          <p:cNvPr id="2" name="Title 1">
            <a:extLst>
              <a:ext uri="{FF2B5EF4-FFF2-40B4-BE49-F238E27FC236}">
                <a16:creationId xmlns:a16="http://schemas.microsoft.com/office/drawing/2014/main" id="{B6408C0C-F21B-F265-B3F3-433038D5BC33}"/>
              </a:ext>
            </a:extLst>
          </p:cNvPr>
          <p:cNvSpPr txBox="1">
            <a:spLocks/>
          </p:cNvSpPr>
          <p:nvPr/>
        </p:nvSpPr>
        <p:spPr bwMode="auto">
          <a:xfrm>
            <a:off x="0" y="-22225"/>
            <a:ext cx="9144000" cy="860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6600"/>
              <a:t>PSALM 22</a:t>
            </a:r>
            <a:endParaRPr lang="en-US" sz="6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44952"/>
            <a:ext cx="9144000" cy="3168096"/>
          </a:xfrm>
        </p:spPr>
        <p:txBody>
          <a:bodyPr/>
          <a:lstStyle/>
          <a:p>
            <a:pPr>
              <a:spcBef>
                <a:spcPts val="0"/>
              </a:spcBef>
              <a:spcAft>
                <a:spcPts val="0"/>
              </a:spcAft>
            </a:pPr>
            <a:r>
              <a:rPr lang="en-US" sz="2000">
                <a:latin typeface="Times New Roman" panose="02020603050405020304" pitchFamily="18" charset="0"/>
                <a:cs typeface="Times New Roman" panose="02020603050405020304" pitchFamily="18" charset="0"/>
              </a:rPr>
              <a:t>David prayed when he was fleeing from King Saul.</a:t>
            </a:r>
          </a:p>
          <a:p>
            <a:pPr lvl="1">
              <a:spcBef>
                <a:spcPts val="0"/>
              </a:spcBef>
              <a:spcAft>
                <a:spcPts val="0"/>
              </a:spcAft>
            </a:pPr>
            <a:r>
              <a:rPr lang="en-US" sz="2000">
                <a:latin typeface="Times New Roman" panose="02020603050405020304" pitchFamily="18" charset="0"/>
                <a:cs typeface="Times New Roman" panose="02020603050405020304" pitchFamily="18" charset="0"/>
              </a:rPr>
              <a:t>This psalm has a second meaning.</a:t>
            </a:r>
          </a:p>
          <a:p>
            <a:pPr lvl="2">
              <a:spcBef>
                <a:spcPts val="0"/>
              </a:spcBef>
              <a:spcAft>
                <a:spcPts val="0"/>
              </a:spcAft>
            </a:pPr>
            <a:r>
              <a:rPr lang="en-US" sz="2000">
                <a:latin typeface="Times New Roman" panose="02020603050405020304" pitchFamily="18" charset="0"/>
                <a:cs typeface="Times New Roman" panose="02020603050405020304" pitchFamily="18" charset="0"/>
              </a:rPr>
              <a:t>Jesus suffered on the cross.</a:t>
            </a:r>
          </a:p>
          <a:p>
            <a:pPr>
              <a:spcBef>
                <a:spcPts val="0"/>
              </a:spcBef>
              <a:spcAft>
                <a:spcPts val="0"/>
              </a:spcAft>
            </a:pPr>
            <a:r>
              <a:rPr lang="en-US" sz="2000">
                <a:latin typeface="Times New Roman" panose="02020603050405020304" pitchFamily="18" charset="0"/>
                <a:cs typeface="Times New Roman" panose="02020603050405020304" pitchFamily="18" charset="0"/>
              </a:rPr>
              <a:t>Jesus quoted the beginning of the Psalm.</a:t>
            </a:r>
          </a:p>
          <a:p>
            <a:pPr lvl="1">
              <a:spcBef>
                <a:spcPts val="0"/>
              </a:spcBef>
              <a:spcAft>
                <a:spcPts val="0"/>
              </a:spcAft>
            </a:pPr>
            <a:r>
              <a:rPr lang="en-US" sz="2000">
                <a:solidFill>
                  <a:srgbClr val="7030A0"/>
                </a:solidFill>
                <a:latin typeface="Times New Roman" panose="02020603050405020304" pitchFamily="18" charset="0"/>
                <a:cs typeface="Times New Roman" panose="02020603050405020304" pitchFamily="18" charset="0"/>
              </a:rPr>
              <a:t>About three in the afternoon Jesus cried out in a loud voice, “Eli, Eli, lema sabachthani?” (which means “My God, my God, why have you forsaken me?”). [Matthew 27:46, NIV]</a:t>
            </a:r>
          </a:p>
          <a:p>
            <a:pPr lvl="1">
              <a:spcBef>
                <a:spcPts val="0"/>
              </a:spcBef>
              <a:spcAft>
                <a:spcPts val="0"/>
              </a:spcAft>
            </a:pPr>
            <a:r>
              <a:rPr lang="en-US" sz="2000">
                <a:latin typeface="Times New Roman" panose="02020603050405020304" pitchFamily="18" charset="0"/>
                <a:cs typeface="Times New Roman" panose="02020603050405020304" pitchFamily="18" charset="0"/>
              </a:rPr>
              <a:t>By quoting the beginning of 22:1, Jesus was referencing the whole Psalm.</a:t>
            </a:r>
          </a:p>
          <a:p>
            <a:pPr lvl="2">
              <a:spcBef>
                <a:spcPts val="0"/>
              </a:spcBef>
              <a:spcAft>
                <a:spcPts val="0"/>
              </a:spcAft>
            </a:pPr>
            <a:r>
              <a:rPr lang="en-US" sz="2000">
                <a:latin typeface="Times New Roman" panose="02020603050405020304" pitchFamily="18" charset="0"/>
                <a:cs typeface="Times New Roman" panose="02020603050405020304" pitchFamily="18" charset="0"/>
              </a:rPr>
              <a:t>This is how people referenced Scripture before chapter and verse numbers were added.</a:t>
            </a:r>
          </a:p>
        </p:txBody>
      </p:sp>
      <p:sp>
        <p:nvSpPr>
          <p:cNvPr id="2" name="Title 1">
            <a:extLst>
              <a:ext uri="{FF2B5EF4-FFF2-40B4-BE49-F238E27FC236}">
                <a16:creationId xmlns:a16="http://schemas.microsoft.com/office/drawing/2014/main" id="{0ADC4316-908F-7B2A-41EA-DDBB51B152E3}"/>
              </a:ext>
            </a:extLst>
          </p:cNvPr>
          <p:cNvSpPr txBox="1">
            <a:spLocks/>
          </p:cNvSpPr>
          <p:nvPr/>
        </p:nvSpPr>
        <p:spPr bwMode="auto">
          <a:xfrm>
            <a:off x="2931" y="-1"/>
            <a:ext cx="9141069" cy="5334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a:t>The Missionaries’ Claim</a:t>
            </a:r>
            <a:endParaRPr lang="en-US" b="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144062265"/>
              </p:ext>
            </p:extLst>
          </p:nvPr>
        </p:nvGraphicFramePr>
        <p:xfrm>
          <a:off x="107302" y="1014862"/>
          <a:ext cx="8929396" cy="396240"/>
        </p:xfrm>
        <a:graphic>
          <a:graphicData uri="http://schemas.openxmlformats.org/drawingml/2006/table">
            <a:tbl>
              <a:tblPr firstRow="1">
                <a:tableStyleId>{7E9639D4-E3E2-4D34-9284-5A2195B3D0D7}</a:tableStyleId>
              </a:tblPr>
              <a:tblGrid>
                <a:gridCol w="4464698">
                  <a:extLst>
                    <a:ext uri="{9D8B030D-6E8A-4147-A177-3AD203B41FA5}">
                      <a16:colId xmlns:a16="http://schemas.microsoft.com/office/drawing/2014/main" val="20000"/>
                    </a:ext>
                  </a:extLst>
                </a:gridCol>
                <a:gridCol w="4464698">
                  <a:extLst>
                    <a:ext uri="{9D8B030D-6E8A-4147-A177-3AD203B41FA5}">
                      <a16:colId xmlns:a16="http://schemas.microsoft.com/office/drawing/2014/main" val="20001"/>
                    </a:ext>
                  </a:extLst>
                </a:gridCol>
              </a:tblGrid>
              <a:tr h="370840">
                <a:tc>
                  <a:txBody>
                    <a:bodyPr/>
                    <a:lstStyle/>
                    <a:p>
                      <a:r>
                        <a:rPr lang="en-US" sz="2000" b="1">
                          <a:solidFill>
                            <a:schemeClr val="bg1"/>
                          </a:solidFill>
                        </a:rPr>
                        <a:t>Psalm 22</a:t>
                      </a:r>
                      <a:endParaRPr lang="en-US" sz="2000" b="1">
                        <a:solidFill>
                          <a:schemeClr val="bg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r>
                        <a:rPr lang="en-US" sz="2000" b="1">
                          <a:solidFill>
                            <a:schemeClr val="bg1"/>
                          </a:solidFill>
                        </a:rPr>
                        <a:t>The New Testament</a:t>
                      </a:r>
                      <a:endParaRPr lang="en-US" sz="2000" b="1">
                        <a:solidFill>
                          <a:schemeClr val="bg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527407"/>
                  </a:ext>
                </a:extLst>
              </a:tr>
            </a:tbl>
          </a:graphicData>
        </a:graphic>
      </p:graphicFrame>
      <p:sp>
        <p:nvSpPr>
          <p:cNvPr id="3" name="Title 1">
            <a:extLst>
              <a:ext uri="{FF2B5EF4-FFF2-40B4-BE49-F238E27FC236}">
                <a16:creationId xmlns:a16="http://schemas.microsoft.com/office/drawing/2014/main" id="{C21ED747-23B6-69E3-A05F-E0BF88EAED3D}"/>
              </a:ext>
            </a:extLst>
          </p:cNvPr>
          <p:cNvSpPr txBox="1">
            <a:spLocks/>
          </p:cNvSpPr>
          <p:nvPr/>
        </p:nvSpPr>
        <p:spPr bwMode="auto">
          <a:xfrm>
            <a:off x="2931" y="-1"/>
            <a:ext cx="9141069" cy="5334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a:t>Comparison</a:t>
            </a:r>
            <a:endParaRPr lang="en-US" b="1" dirty="0"/>
          </a:p>
        </p:txBody>
      </p:sp>
    </p:spTree>
    <p:extLst>
      <p:ext uri="{BB962C8B-B14F-4D97-AF65-F5344CB8AC3E}">
        <p14:creationId xmlns:p14="http://schemas.microsoft.com/office/powerpoint/2010/main" val="1837986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599155224"/>
              </p:ext>
            </p:extLst>
          </p:nvPr>
        </p:nvGraphicFramePr>
        <p:xfrm>
          <a:off x="107302" y="1014862"/>
          <a:ext cx="8929396" cy="1097280"/>
        </p:xfrm>
        <a:graphic>
          <a:graphicData uri="http://schemas.openxmlformats.org/drawingml/2006/table">
            <a:tbl>
              <a:tblPr firstRow="1">
                <a:tableStyleId>{7E9639D4-E3E2-4D34-9284-5A2195B3D0D7}</a:tableStyleId>
              </a:tblPr>
              <a:tblGrid>
                <a:gridCol w="4464698">
                  <a:extLst>
                    <a:ext uri="{9D8B030D-6E8A-4147-A177-3AD203B41FA5}">
                      <a16:colId xmlns:a16="http://schemas.microsoft.com/office/drawing/2014/main" val="20000"/>
                    </a:ext>
                  </a:extLst>
                </a:gridCol>
                <a:gridCol w="4464698">
                  <a:extLst>
                    <a:ext uri="{9D8B030D-6E8A-4147-A177-3AD203B41FA5}">
                      <a16:colId xmlns:a16="http://schemas.microsoft.com/office/drawing/2014/main" val="20001"/>
                    </a:ext>
                  </a:extLst>
                </a:gridCol>
              </a:tblGrid>
              <a:tr h="370840">
                <a:tc>
                  <a:txBody>
                    <a:bodyPr/>
                    <a:lstStyle/>
                    <a:p>
                      <a:r>
                        <a:rPr lang="en-US" sz="2000" b="1">
                          <a:solidFill>
                            <a:schemeClr val="bg1"/>
                          </a:solidFill>
                        </a:rPr>
                        <a:t>Psalm 22</a:t>
                      </a:r>
                      <a:endParaRPr lang="en-US" sz="2000" b="1">
                        <a:solidFill>
                          <a:schemeClr val="bg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r>
                        <a:rPr lang="en-US" sz="2000" b="1">
                          <a:solidFill>
                            <a:schemeClr val="bg1"/>
                          </a:solidFill>
                        </a:rPr>
                        <a:t>The New Testament</a:t>
                      </a:r>
                      <a:endParaRPr lang="en-US" sz="2000" b="1">
                        <a:solidFill>
                          <a:schemeClr val="bg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527407"/>
                  </a:ext>
                </a:extLst>
              </a:tr>
              <a:tr h="370840">
                <a:tc>
                  <a:txBody>
                    <a:bodyPr/>
                    <a:lstStyle/>
                    <a:p>
                      <a:r>
                        <a:rPr lang="en-US" sz="2000" b="0">
                          <a:solidFill>
                            <a:srgbClr val="7030A0"/>
                          </a:solidFill>
                        </a:rPr>
                        <a:t>… they pierce my hands and my feet. [Psalm 22:16b, NIV]</a:t>
                      </a:r>
                      <a:endParaRPr lang="en-US" sz="2000" b="0">
                        <a:solidFill>
                          <a:srgbClr val="7030A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solidFill>
                            <a:srgbClr val="7030A0"/>
                          </a:solidFill>
                        </a:rPr>
                        <a:t>There they crucified [Jesus]… [</a:t>
                      </a:r>
                      <a:r>
                        <a:rPr lang="en-US" sz="2000" baseline="0">
                          <a:solidFill>
                            <a:srgbClr val="7030A0"/>
                          </a:solidFill>
                        </a:rPr>
                        <a:t>John 19:18a)</a:t>
                      </a:r>
                      <a:endParaRPr lang="en-US" sz="2000">
                        <a:solidFill>
                          <a:srgbClr val="7030A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6030558"/>
                  </a:ext>
                </a:extLst>
              </a:tr>
            </a:tbl>
          </a:graphicData>
        </a:graphic>
      </p:graphicFrame>
      <p:sp>
        <p:nvSpPr>
          <p:cNvPr id="3" name="Title 1">
            <a:extLst>
              <a:ext uri="{FF2B5EF4-FFF2-40B4-BE49-F238E27FC236}">
                <a16:creationId xmlns:a16="http://schemas.microsoft.com/office/drawing/2014/main" id="{C21ED747-23B6-69E3-A05F-E0BF88EAED3D}"/>
              </a:ext>
            </a:extLst>
          </p:cNvPr>
          <p:cNvSpPr txBox="1">
            <a:spLocks/>
          </p:cNvSpPr>
          <p:nvPr/>
        </p:nvSpPr>
        <p:spPr bwMode="auto">
          <a:xfrm>
            <a:off x="2931" y="-1"/>
            <a:ext cx="9141069" cy="5334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a:t>Comparison</a:t>
            </a:r>
            <a:endParaRPr lang="en-US" b="1" dirty="0"/>
          </a:p>
        </p:txBody>
      </p:sp>
    </p:spTree>
    <p:extLst>
      <p:ext uri="{BB962C8B-B14F-4D97-AF65-F5344CB8AC3E}">
        <p14:creationId xmlns:p14="http://schemas.microsoft.com/office/powerpoint/2010/main" val="1642767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015542779"/>
              </p:ext>
            </p:extLst>
          </p:nvPr>
        </p:nvGraphicFramePr>
        <p:xfrm>
          <a:off x="107302" y="1014862"/>
          <a:ext cx="8929396" cy="1798320"/>
        </p:xfrm>
        <a:graphic>
          <a:graphicData uri="http://schemas.openxmlformats.org/drawingml/2006/table">
            <a:tbl>
              <a:tblPr firstRow="1">
                <a:tableStyleId>{7E9639D4-E3E2-4D34-9284-5A2195B3D0D7}</a:tableStyleId>
              </a:tblPr>
              <a:tblGrid>
                <a:gridCol w="4464698">
                  <a:extLst>
                    <a:ext uri="{9D8B030D-6E8A-4147-A177-3AD203B41FA5}">
                      <a16:colId xmlns:a16="http://schemas.microsoft.com/office/drawing/2014/main" val="20000"/>
                    </a:ext>
                  </a:extLst>
                </a:gridCol>
                <a:gridCol w="4464698">
                  <a:extLst>
                    <a:ext uri="{9D8B030D-6E8A-4147-A177-3AD203B41FA5}">
                      <a16:colId xmlns:a16="http://schemas.microsoft.com/office/drawing/2014/main" val="20001"/>
                    </a:ext>
                  </a:extLst>
                </a:gridCol>
              </a:tblGrid>
              <a:tr h="370840">
                <a:tc>
                  <a:txBody>
                    <a:bodyPr/>
                    <a:lstStyle/>
                    <a:p>
                      <a:r>
                        <a:rPr lang="en-US" sz="2000" b="1">
                          <a:solidFill>
                            <a:schemeClr val="bg1"/>
                          </a:solidFill>
                        </a:rPr>
                        <a:t>Psalm 22</a:t>
                      </a:r>
                      <a:endParaRPr lang="en-US" sz="2000" b="1">
                        <a:solidFill>
                          <a:schemeClr val="bg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r>
                        <a:rPr lang="en-US" sz="2000" b="1">
                          <a:solidFill>
                            <a:schemeClr val="bg1"/>
                          </a:solidFill>
                        </a:rPr>
                        <a:t>The New Testament</a:t>
                      </a:r>
                      <a:endParaRPr lang="en-US" sz="2000" b="1">
                        <a:solidFill>
                          <a:schemeClr val="bg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527407"/>
                  </a:ext>
                </a:extLst>
              </a:tr>
              <a:tr h="370840">
                <a:tc>
                  <a:txBody>
                    <a:bodyPr/>
                    <a:lstStyle/>
                    <a:p>
                      <a:r>
                        <a:rPr lang="en-US" sz="2000" b="0">
                          <a:solidFill>
                            <a:srgbClr val="7030A0"/>
                          </a:solidFill>
                        </a:rPr>
                        <a:t>… they pierce my hands and my feet. [Psalm 22:16b, NIV]</a:t>
                      </a:r>
                      <a:endParaRPr lang="en-US" sz="2000" b="0">
                        <a:solidFill>
                          <a:srgbClr val="7030A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solidFill>
                            <a:srgbClr val="7030A0"/>
                          </a:solidFill>
                        </a:rPr>
                        <a:t>There they crucified [Jesus]… [</a:t>
                      </a:r>
                      <a:r>
                        <a:rPr lang="en-US" sz="2000" baseline="0">
                          <a:solidFill>
                            <a:srgbClr val="7030A0"/>
                          </a:solidFill>
                        </a:rPr>
                        <a:t>John 19:18a)</a:t>
                      </a:r>
                      <a:endParaRPr lang="en-US" sz="2000">
                        <a:solidFill>
                          <a:srgbClr val="7030A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6030558"/>
                  </a:ext>
                </a:extLst>
              </a:tr>
              <a:tr h="370840">
                <a:tc>
                  <a:txBody>
                    <a:bodyPr/>
                    <a:lstStyle/>
                    <a:p>
                      <a:r>
                        <a:rPr lang="en-US" sz="2000" b="0">
                          <a:solidFill>
                            <a:srgbClr val="7030A0"/>
                          </a:solidFill>
                        </a:rPr>
                        <a:t>All who see me mock me... [Psalm 22:7a, NIV]</a:t>
                      </a:r>
                      <a:endParaRPr lang="en-US" sz="2000" b="0">
                        <a:solidFill>
                          <a:srgbClr val="7030A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kern="1200">
                          <a:solidFill>
                            <a:srgbClr val="7030A0"/>
                          </a:solidFill>
                          <a:effectLst/>
                        </a:rPr>
                        <a:t>The soldiers also came up and mocked </a:t>
                      </a:r>
                      <a:r>
                        <a:rPr lang="en-US" sz="2000" b="0">
                          <a:solidFill>
                            <a:srgbClr val="7030A0"/>
                          </a:solidFill>
                        </a:rPr>
                        <a:t>[Jesus].</a:t>
                      </a:r>
                      <a:r>
                        <a:rPr lang="en-US" sz="2000" b="0" baseline="0">
                          <a:solidFill>
                            <a:srgbClr val="7030A0"/>
                          </a:solidFill>
                        </a:rPr>
                        <a:t> [</a:t>
                      </a:r>
                      <a:r>
                        <a:rPr lang="en-US" sz="2000" b="0">
                          <a:solidFill>
                            <a:srgbClr val="7030A0"/>
                          </a:solidFill>
                        </a:rPr>
                        <a:t>Luke 23:36a, NIV]</a:t>
                      </a:r>
                      <a:endParaRPr lang="en-US" sz="2000" b="0">
                        <a:solidFill>
                          <a:srgbClr val="7030A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 name="Title 1">
            <a:extLst>
              <a:ext uri="{FF2B5EF4-FFF2-40B4-BE49-F238E27FC236}">
                <a16:creationId xmlns:a16="http://schemas.microsoft.com/office/drawing/2014/main" id="{C21ED747-23B6-69E3-A05F-E0BF88EAED3D}"/>
              </a:ext>
            </a:extLst>
          </p:cNvPr>
          <p:cNvSpPr txBox="1">
            <a:spLocks/>
          </p:cNvSpPr>
          <p:nvPr/>
        </p:nvSpPr>
        <p:spPr bwMode="auto">
          <a:xfrm>
            <a:off x="2931" y="-1"/>
            <a:ext cx="9141069" cy="5334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a:t>Comparison</a:t>
            </a:r>
            <a:endParaRPr lang="en-US" b="1" dirty="0"/>
          </a:p>
        </p:txBody>
      </p:sp>
    </p:spTree>
    <p:extLst>
      <p:ext uri="{BB962C8B-B14F-4D97-AF65-F5344CB8AC3E}">
        <p14:creationId xmlns:p14="http://schemas.microsoft.com/office/powerpoint/2010/main" val="1043767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081245876"/>
              </p:ext>
            </p:extLst>
          </p:nvPr>
        </p:nvGraphicFramePr>
        <p:xfrm>
          <a:off x="107302" y="1014862"/>
          <a:ext cx="8929396" cy="3108960"/>
        </p:xfrm>
        <a:graphic>
          <a:graphicData uri="http://schemas.openxmlformats.org/drawingml/2006/table">
            <a:tbl>
              <a:tblPr firstRow="1">
                <a:tableStyleId>{7E9639D4-E3E2-4D34-9284-5A2195B3D0D7}</a:tableStyleId>
              </a:tblPr>
              <a:tblGrid>
                <a:gridCol w="4464698">
                  <a:extLst>
                    <a:ext uri="{9D8B030D-6E8A-4147-A177-3AD203B41FA5}">
                      <a16:colId xmlns:a16="http://schemas.microsoft.com/office/drawing/2014/main" val="20000"/>
                    </a:ext>
                  </a:extLst>
                </a:gridCol>
                <a:gridCol w="4464698">
                  <a:extLst>
                    <a:ext uri="{9D8B030D-6E8A-4147-A177-3AD203B41FA5}">
                      <a16:colId xmlns:a16="http://schemas.microsoft.com/office/drawing/2014/main" val="20001"/>
                    </a:ext>
                  </a:extLst>
                </a:gridCol>
              </a:tblGrid>
              <a:tr h="370840">
                <a:tc>
                  <a:txBody>
                    <a:bodyPr/>
                    <a:lstStyle/>
                    <a:p>
                      <a:r>
                        <a:rPr lang="en-US" sz="2000" b="1">
                          <a:solidFill>
                            <a:schemeClr val="bg1"/>
                          </a:solidFill>
                        </a:rPr>
                        <a:t>Psalm 22</a:t>
                      </a:r>
                      <a:endParaRPr lang="en-US" sz="2000" b="1">
                        <a:solidFill>
                          <a:schemeClr val="bg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r>
                        <a:rPr lang="en-US" sz="2000" b="1">
                          <a:solidFill>
                            <a:schemeClr val="bg1"/>
                          </a:solidFill>
                        </a:rPr>
                        <a:t>The New Testament</a:t>
                      </a:r>
                      <a:endParaRPr lang="en-US" sz="2000" b="1">
                        <a:solidFill>
                          <a:schemeClr val="bg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527407"/>
                  </a:ext>
                </a:extLst>
              </a:tr>
              <a:tr h="370840">
                <a:tc>
                  <a:txBody>
                    <a:bodyPr/>
                    <a:lstStyle/>
                    <a:p>
                      <a:r>
                        <a:rPr lang="en-US" sz="2000" b="0">
                          <a:solidFill>
                            <a:srgbClr val="7030A0"/>
                          </a:solidFill>
                        </a:rPr>
                        <a:t>… they pierce my hands and my feet. [Psalm 22:16b, NIV]</a:t>
                      </a:r>
                      <a:endParaRPr lang="en-US" sz="2000" b="0">
                        <a:solidFill>
                          <a:srgbClr val="7030A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solidFill>
                            <a:srgbClr val="7030A0"/>
                          </a:solidFill>
                        </a:rPr>
                        <a:t>There they crucified [Jesus]… [</a:t>
                      </a:r>
                      <a:r>
                        <a:rPr lang="en-US" sz="2000" baseline="0">
                          <a:solidFill>
                            <a:srgbClr val="7030A0"/>
                          </a:solidFill>
                        </a:rPr>
                        <a:t>John 19:18a)</a:t>
                      </a:r>
                      <a:endParaRPr lang="en-US" sz="2000">
                        <a:solidFill>
                          <a:srgbClr val="7030A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6030558"/>
                  </a:ext>
                </a:extLst>
              </a:tr>
              <a:tr h="370840">
                <a:tc>
                  <a:txBody>
                    <a:bodyPr/>
                    <a:lstStyle/>
                    <a:p>
                      <a:r>
                        <a:rPr lang="en-US" sz="2000" b="0">
                          <a:solidFill>
                            <a:srgbClr val="7030A0"/>
                          </a:solidFill>
                        </a:rPr>
                        <a:t>All who see me mock me... [Psalm 22:7a, NIV]</a:t>
                      </a:r>
                      <a:endParaRPr lang="en-US" sz="2000" b="0">
                        <a:solidFill>
                          <a:srgbClr val="7030A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kern="1200">
                          <a:solidFill>
                            <a:srgbClr val="7030A0"/>
                          </a:solidFill>
                          <a:effectLst/>
                        </a:rPr>
                        <a:t>The soldiers also came up and mocked </a:t>
                      </a:r>
                      <a:r>
                        <a:rPr lang="en-US" sz="2000" b="0">
                          <a:solidFill>
                            <a:srgbClr val="7030A0"/>
                          </a:solidFill>
                        </a:rPr>
                        <a:t>[Jesus].</a:t>
                      </a:r>
                      <a:r>
                        <a:rPr lang="en-US" sz="2000" b="0" baseline="0">
                          <a:solidFill>
                            <a:srgbClr val="7030A0"/>
                          </a:solidFill>
                        </a:rPr>
                        <a:t> [</a:t>
                      </a:r>
                      <a:r>
                        <a:rPr lang="en-US" sz="2000" b="0">
                          <a:solidFill>
                            <a:srgbClr val="7030A0"/>
                          </a:solidFill>
                        </a:rPr>
                        <a:t>Luke 23:36a, NIV]</a:t>
                      </a:r>
                      <a:endParaRPr lang="en-US" sz="2000" b="0">
                        <a:solidFill>
                          <a:srgbClr val="7030A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2000" b="0">
                          <a:solidFill>
                            <a:srgbClr val="7030A0"/>
                          </a:solidFill>
                        </a:rPr>
                        <a:t>They hurl insults, shaking their heads. “He trusts in the Lord,” they say, “let the Lord rescue him.” [Psalm 22:7b-8a, NIV]</a:t>
                      </a:r>
                      <a:endParaRPr lang="en-US" sz="2000" b="0">
                        <a:solidFill>
                          <a:srgbClr val="7030A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a:solidFill>
                            <a:srgbClr val="7030A0"/>
                          </a:solidFill>
                        </a:rPr>
                        <a:t>Those who passed by hurled insults at [Jesus], shaking their heads and saying, </a:t>
                      </a:r>
                      <a:r>
                        <a:rPr lang="en-US" sz="2000" b="0" baseline="0">
                          <a:solidFill>
                            <a:srgbClr val="7030A0"/>
                          </a:solidFill>
                        </a:rPr>
                        <a:t>“… </a:t>
                      </a:r>
                      <a:r>
                        <a:rPr lang="en-US" sz="2000" b="0">
                          <a:solidFill>
                            <a:srgbClr val="7030A0"/>
                          </a:solidFill>
                        </a:rPr>
                        <a:t>He trusts in God. Let God rescue him…” [Matthew</a:t>
                      </a:r>
                      <a:r>
                        <a:rPr lang="en-US" sz="2000" b="0" baseline="0">
                          <a:solidFill>
                            <a:srgbClr val="7030A0"/>
                          </a:solidFill>
                        </a:rPr>
                        <a:t> 27:39-40a,43a, NIV]</a:t>
                      </a:r>
                      <a:endParaRPr lang="en-US" sz="2000" b="0" baseline="0">
                        <a:solidFill>
                          <a:srgbClr val="7030A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6745666"/>
                  </a:ext>
                </a:extLst>
              </a:tr>
            </a:tbl>
          </a:graphicData>
        </a:graphic>
      </p:graphicFrame>
      <p:sp>
        <p:nvSpPr>
          <p:cNvPr id="3" name="Title 1">
            <a:extLst>
              <a:ext uri="{FF2B5EF4-FFF2-40B4-BE49-F238E27FC236}">
                <a16:creationId xmlns:a16="http://schemas.microsoft.com/office/drawing/2014/main" id="{C21ED747-23B6-69E3-A05F-E0BF88EAED3D}"/>
              </a:ext>
            </a:extLst>
          </p:cNvPr>
          <p:cNvSpPr txBox="1">
            <a:spLocks/>
          </p:cNvSpPr>
          <p:nvPr/>
        </p:nvSpPr>
        <p:spPr bwMode="auto">
          <a:xfrm>
            <a:off x="2931" y="-1"/>
            <a:ext cx="9141069" cy="5334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a:t>Comparison</a:t>
            </a:r>
            <a:endParaRPr lang="en-US" b="1" dirty="0"/>
          </a:p>
        </p:txBody>
      </p:sp>
    </p:spTree>
    <p:extLst>
      <p:ext uri="{BB962C8B-B14F-4D97-AF65-F5344CB8AC3E}">
        <p14:creationId xmlns:p14="http://schemas.microsoft.com/office/powerpoint/2010/main" val="1173442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853385408"/>
              </p:ext>
            </p:extLst>
          </p:nvPr>
        </p:nvGraphicFramePr>
        <p:xfrm>
          <a:off x="107302" y="1014862"/>
          <a:ext cx="8929396" cy="4114800"/>
        </p:xfrm>
        <a:graphic>
          <a:graphicData uri="http://schemas.openxmlformats.org/drawingml/2006/table">
            <a:tbl>
              <a:tblPr firstRow="1">
                <a:tableStyleId>{7E9639D4-E3E2-4D34-9284-5A2195B3D0D7}</a:tableStyleId>
              </a:tblPr>
              <a:tblGrid>
                <a:gridCol w="4464698">
                  <a:extLst>
                    <a:ext uri="{9D8B030D-6E8A-4147-A177-3AD203B41FA5}">
                      <a16:colId xmlns:a16="http://schemas.microsoft.com/office/drawing/2014/main" val="20000"/>
                    </a:ext>
                  </a:extLst>
                </a:gridCol>
                <a:gridCol w="4464698">
                  <a:extLst>
                    <a:ext uri="{9D8B030D-6E8A-4147-A177-3AD203B41FA5}">
                      <a16:colId xmlns:a16="http://schemas.microsoft.com/office/drawing/2014/main" val="20001"/>
                    </a:ext>
                  </a:extLst>
                </a:gridCol>
              </a:tblGrid>
              <a:tr h="370840">
                <a:tc>
                  <a:txBody>
                    <a:bodyPr/>
                    <a:lstStyle/>
                    <a:p>
                      <a:r>
                        <a:rPr lang="en-US" sz="2000" b="1">
                          <a:solidFill>
                            <a:schemeClr val="bg1"/>
                          </a:solidFill>
                        </a:rPr>
                        <a:t>Psalm 22</a:t>
                      </a:r>
                      <a:endParaRPr lang="en-US" sz="2000" b="1">
                        <a:solidFill>
                          <a:schemeClr val="bg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r>
                        <a:rPr lang="en-US" sz="2000" b="1">
                          <a:solidFill>
                            <a:schemeClr val="bg1"/>
                          </a:solidFill>
                        </a:rPr>
                        <a:t>The New Testament</a:t>
                      </a:r>
                      <a:endParaRPr lang="en-US" sz="2000" b="1">
                        <a:solidFill>
                          <a:schemeClr val="bg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527407"/>
                  </a:ext>
                </a:extLst>
              </a:tr>
              <a:tr h="370840">
                <a:tc>
                  <a:txBody>
                    <a:bodyPr/>
                    <a:lstStyle/>
                    <a:p>
                      <a:r>
                        <a:rPr lang="en-US" sz="2000" b="0">
                          <a:solidFill>
                            <a:srgbClr val="7030A0"/>
                          </a:solidFill>
                        </a:rPr>
                        <a:t>… they pierce my hands and my feet. [Psalm 22:16b, NIV]</a:t>
                      </a:r>
                      <a:endParaRPr lang="en-US" sz="2000" b="0">
                        <a:solidFill>
                          <a:srgbClr val="7030A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solidFill>
                            <a:srgbClr val="7030A0"/>
                          </a:solidFill>
                        </a:rPr>
                        <a:t>There they crucified [Jesus]… [</a:t>
                      </a:r>
                      <a:r>
                        <a:rPr lang="en-US" sz="2000" baseline="0">
                          <a:solidFill>
                            <a:srgbClr val="7030A0"/>
                          </a:solidFill>
                        </a:rPr>
                        <a:t>John 19:18a)</a:t>
                      </a:r>
                      <a:endParaRPr lang="en-US" sz="2000">
                        <a:solidFill>
                          <a:srgbClr val="7030A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6030558"/>
                  </a:ext>
                </a:extLst>
              </a:tr>
              <a:tr h="370840">
                <a:tc>
                  <a:txBody>
                    <a:bodyPr/>
                    <a:lstStyle/>
                    <a:p>
                      <a:r>
                        <a:rPr lang="en-US" sz="2000" b="0">
                          <a:solidFill>
                            <a:srgbClr val="7030A0"/>
                          </a:solidFill>
                        </a:rPr>
                        <a:t>All who see me mock me... [Psalm 22:7a, NIV]</a:t>
                      </a:r>
                      <a:endParaRPr lang="en-US" sz="2000" b="0">
                        <a:solidFill>
                          <a:srgbClr val="7030A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kern="1200">
                          <a:solidFill>
                            <a:srgbClr val="7030A0"/>
                          </a:solidFill>
                          <a:effectLst/>
                        </a:rPr>
                        <a:t>The soldiers also came up and mocked </a:t>
                      </a:r>
                      <a:r>
                        <a:rPr lang="en-US" sz="2000" b="0">
                          <a:solidFill>
                            <a:srgbClr val="7030A0"/>
                          </a:solidFill>
                        </a:rPr>
                        <a:t>[Jesus].</a:t>
                      </a:r>
                      <a:r>
                        <a:rPr lang="en-US" sz="2000" b="0" baseline="0">
                          <a:solidFill>
                            <a:srgbClr val="7030A0"/>
                          </a:solidFill>
                        </a:rPr>
                        <a:t> [</a:t>
                      </a:r>
                      <a:r>
                        <a:rPr lang="en-US" sz="2000" b="0">
                          <a:solidFill>
                            <a:srgbClr val="7030A0"/>
                          </a:solidFill>
                        </a:rPr>
                        <a:t>Luke 23:36a, NIV]</a:t>
                      </a:r>
                      <a:endParaRPr lang="en-US" sz="2000" b="0">
                        <a:solidFill>
                          <a:srgbClr val="7030A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2000" b="0">
                          <a:solidFill>
                            <a:srgbClr val="7030A0"/>
                          </a:solidFill>
                        </a:rPr>
                        <a:t>They hurl insults, shaking their heads. “He trusts in the Lord,” they say, “let the Lord rescue him.” [Psalm 22:7b-8a, NIV]</a:t>
                      </a:r>
                      <a:endParaRPr lang="en-US" sz="2000" b="0">
                        <a:solidFill>
                          <a:srgbClr val="7030A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a:solidFill>
                            <a:srgbClr val="7030A0"/>
                          </a:solidFill>
                        </a:rPr>
                        <a:t>Those who passed by hurled insults at [Jesus], shaking their heads and saying, </a:t>
                      </a:r>
                      <a:r>
                        <a:rPr lang="en-US" sz="2000" b="0" baseline="0">
                          <a:solidFill>
                            <a:srgbClr val="7030A0"/>
                          </a:solidFill>
                        </a:rPr>
                        <a:t>“… </a:t>
                      </a:r>
                      <a:r>
                        <a:rPr lang="en-US" sz="2000" b="0">
                          <a:solidFill>
                            <a:srgbClr val="7030A0"/>
                          </a:solidFill>
                        </a:rPr>
                        <a:t>He trusts in God. Let God rescue him…” [Matthew</a:t>
                      </a:r>
                      <a:r>
                        <a:rPr lang="en-US" sz="2000" b="0" baseline="0">
                          <a:solidFill>
                            <a:srgbClr val="7030A0"/>
                          </a:solidFill>
                        </a:rPr>
                        <a:t> 27:39-40a,43a, NIV]</a:t>
                      </a:r>
                      <a:endParaRPr lang="en-US" sz="2000" b="0" baseline="0">
                        <a:solidFill>
                          <a:srgbClr val="7030A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6745666"/>
                  </a:ext>
                </a:extLst>
              </a:tr>
              <a:tr h="370840">
                <a:tc>
                  <a:txBody>
                    <a:bodyPr/>
                    <a:lstStyle/>
                    <a:p>
                      <a:r>
                        <a:rPr lang="en-US" sz="2000" b="0">
                          <a:solidFill>
                            <a:srgbClr val="7030A0"/>
                          </a:solidFill>
                        </a:rPr>
                        <a:t>They divide my clothes among them and cast lots for my garment. [Psalm 22:18, NIV]</a:t>
                      </a:r>
                      <a:endParaRPr lang="en-US" sz="2000" b="0">
                        <a:solidFill>
                          <a:srgbClr val="7030A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a:solidFill>
                            <a:srgbClr val="7030A0"/>
                          </a:solidFill>
                        </a:rPr>
                        <a:t> ... they divided up Jesus’ clothes by casting lots. [Matthew 27:35b, NIV]</a:t>
                      </a:r>
                      <a:endParaRPr lang="en-US" sz="2000" b="0">
                        <a:solidFill>
                          <a:srgbClr val="7030A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Title 1">
            <a:extLst>
              <a:ext uri="{FF2B5EF4-FFF2-40B4-BE49-F238E27FC236}">
                <a16:creationId xmlns:a16="http://schemas.microsoft.com/office/drawing/2014/main" id="{C21ED747-23B6-69E3-A05F-E0BF88EAED3D}"/>
              </a:ext>
            </a:extLst>
          </p:cNvPr>
          <p:cNvSpPr txBox="1">
            <a:spLocks/>
          </p:cNvSpPr>
          <p:nvPr/>
        </p:nvSpPr>
        <p:spPr bwMode="auto">
          <a:xfrm>
            <a:off x="2931" y="-1"/>
            <a:ext cx="9141069" cy="5334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a:t>Comparison</a:t>
            </a:r>
            <a:endParaRPr lang="en-US" b="1" dirty="0"/>
          </a:p>
        </p:txBody>
      </p:sp>
    </p:spTree>
    <p:extLst>
      <p:ext uri="{BB962C8B-B14F-4D97-AF65-F5344CB8AC3E}">
        <p14:creationId xmlns:p14="http://schemas.microsoft.com/office/powerpoint/2010/main" val="1947342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39546759"/>
              </p:ext>
            </p:extLst>
          </p:nvPr>
        </p:nvGraphicFramePr>
        <p:xfrm>
          <a:off x="107302" y="1014862"/>
          <a:ext cx="8929396" cy="5425440"/>
        </p:xfrm>
        <a:graphic>
          <a:graphicData uri="http://schemas.openxmlformats.org/drawingml/2006/table">
            <a:tbl>
              <a:tblPr firstRow="1">
                <a:tableStyleId>{7E9639D4-E3E2-4D34-9284-5A2195B3D0D7}</a:tableStyleId>
              </a:tblPr>
              <a:tblGrid>
                <a:gridCol w="4464698">
                  <a:extLst>
                    <a:ext uri="{9D8B030D-6E8A-4147-A177-3AD203B41FA5}">
                      <a16:colId xmlns:a16="http://schemas.microsoft.com/office/drawing/2014/main" val="20000"/>
                    </a:ext>
                  </a:extLst>
                </a:gridCol>
                <a:gridCol w="4464698">
                  <a:extLst>
                    <a:ext uri="{9D8B030D-6E8A-4147-A177-3AD203B41FA5}">
                      <a16:colId xmlns:a16="http://schemas.microsoft.com/office/drawing/2014/main" val="20001"/>
                    </a:ext>
                  </a:extLst>
                </a:gridCol>
              </a:tblGrid>
              <a:tr h="370840">
                <a:tc>
                  <a:txBody>
                    <a:bodyPr/>
                    <a:lstStyle/>
                    <a:p>
                      <a:r>
                        <a:rPr lang="en-US" sz="2000" b="1">
                          <a:solidFill>
                            <a:schemeClr val="bg1"/>
                          </a:solidFill>
                        </a:rPr>
                        <a:t>Psalm 22</a:t>
                      </a:r>
                      <a:endParaRPr lang="en-US" sz="2000" b="1">
                        <a:solidFill>
                          <a:schemeClr val="bg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r>
                        <a:rPr lang="en-US" sz="2000" b="1">
                          <a:solidFill>
                            <a:schemeClr val="bg1"/>
                          </a:solidFill>
                        </a:rPr>
                        <a:t>The New Testament</a:t>
                      </a:r>
                      <a:endParaRPr lang="en-US" sz="2000" b="1">
                        <a:solidFill>
                          <a:schemeClr val="bg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527407"/>
                  </a:ext>
                </a:extLst>
              </a:tr>
              <a:tr h="370840">
                <a:tc>
                  <a:txBody>
                    <a:bodyPr/>
                    <a:lstStyle/>
                    <a:p>
                      <a:r>
                        <a:rPr lang="en-US" sz="2000" b="0">
                          <a:solidFill>
                            <a:srgbClr val="7030A0"/>
                          </a:solidFill>
                        </a:rPr>
                        <a:t>… they pierce my hands and my feet. [Psalm 22:16b, NIV]</a:t>
                      </a:r>
                      <a:endParaRPr lang="en-US" sz="2000" b="0">
                        <a:solidFill>
                          <a:srgbClr val="7030A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solidFill>
                            <a:srgbClr val="7030A0"/>
                          </a:solidFill>
                        </a:rPr>
                        <a:t>There they crucified [Jesus]… [</a:t>
                      </a:r>
                      <a:r>
                        <a:rPr lang="en-US" sz="2000" baseline="0">
                          <a:solidFill>
                            <a:srgbClr val="7030A0"/>
                          </a:solidFill>
                        </a:rPr>
                        <a:t>John 19:18a)</a:t>
                      </a:r>
                      <a:endParaRPr lang="en-US" sz="2000">
                        <a:solidFill>
                          <a:srgbClr val="7030A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6030558"/>
                  </a:ext>
                </a:extLst>
              </a:tr>
              <a:tr h="370840">
                <a:tc>
                  <a:txBody>
                    <a:bodyPr/>
                    <a:lstStyle/>
                    <a:p>
                      <a:r>
                        <a:rPr lang="en-US" sz="2000" b="0">
                          <a:solidFill>
                            <a:srgbClr val="7030A0"/>
                          </a:solidFill>
                        </a:rPr>
                        <a:t>All who see me mock me... [Psalm 22:7a, NIV]</a:t>
                      </a:r>
                      <a:endParaRPr lang="en-US" sz="2000" b="0">
                        <a:solidFill>
                          <a:srgbClr val="7030A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kern="1200">
                          <a:solidFill>
                            <a:srgbClr val="7030A0"/>
                          </a:solidFill>
                          <a:effectLst/>
                        </a:rPr>
                        <a:t>The soldiers also came up and mocked </a:t>
                      </a:r>
                      <a:r>
                        <a:rPr lang="en-US" sz="2000" b="0">
                          <a:solidFill>
                            <a:srgbClr val="7030A0"/>
                          </a:solidFill>
                        </a:rPr>
                        <a:t>[Jesus].</a:t>
                      </a:r>
                      <a:r>
                        <a:rPr lang="en-US" sz="2000" b="0" baseline="0">
                          <a:solidFill>
                            <a:srgbClr val="7030A0"/>
                          </a:solidFill>
                        </a:rPr>
                        <a:t> [</a:t>
                      </a:r>
                      <a:r>
                        <a:rPr lang="en-US" sz="2000" b="0">
                          <a:solidFill>
                            <a:srgbClr val="7030A0"/>
                          </a:solidFill>
                        </a:rPr>
                        <a:t>Luke 23:36a, NIV]</a:t>
                      </a:r>
                      <a:endParaRPr lang="en-US" sz="2000" b="0">
                        <a:solidFill>
                          <a:srgbClr val="7030A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2000" b="0">
                          <a:solidFill>
                            <a:srgbClr val="7030A0"/>
                          </a:solidFill>
                        </a:rPr>
                        <a:t>They hurl insults, shaking their heads. “He trusts in the Lord,” they say, “let the Lord rescue him.” [Psalm 22:7b-8a, NIV]</a:t>
                      </a:r>
                      <a:endParaRPr lang="en-US" sz="2000" b="0">
                        <a:solidFill>
                          <a:srgbClr val="7030A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a:solidFill>
                            <a:srgbClr val="7030A0"/>
                          </a:solidFill>
                        </a:rPr>
                        <a:t>Those who passed by hurled insults at [Jesus], shaking their heads and saying, </a:t>
                      </a:r>
                      <a:r>
                        <a:rPr lang="en-US" sz="2000" b="0" baseline="0">
                          <a:solidFill>
                            <a:srgbClr val="7030A0"/>
                          </a:solidFill>
                        </a:rPr>
                        <a:t>“… </a:t>
                      </a:r>
                      <a:r>
                        <a:rPr lang="en-US" sz="2000" b="0">
                          <a:solidFill>
                            <a:srgbClr val="7030A0"/>
                          </a:solidFill>
                        </a:rPr>
                        <a:t>He trusts in God. Let God rescue him…” [Matthew</a:t>
                      </a:r>
                      <a:r>
                        <a:rPr lang="en-US" sz="2000" b="0" baseline="0">
                          <a:solidFill>
                            <a:srgbClr val="7030A0"/>
                          </a:solidFill>
                        </a:rPr>
                        <a:t> 27:39-40a,43a, NIV]</a:t>
                      </a:r>
                      <a:endParaRPr lang="en-US" sz="2000" b="0" baseline="0">
                        <a:solidFill>
                          <a:srgbClr val="7030A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6745666"/>
                  </a:ext>
                </a:extLst>
              </a:tr>
              <a:tr h="370840">
                <a:tc>
                  <a:txBody>
                    <a:bodyPr/>
                    <a:lstStyle/>
                    <a:p>
                      <a:r>
                        <a:rPr lang="en-US" sz="2000" b="0">
                          <a:solidFill>
                            <a:srgbClr val="7030A0"/>
                          </a:solidFill>
                        </a:rPr>
                        <a:t>They divide my clothes among them and cast lots for my garment. [Psalm 22:18, NIV]</a:t>
                      </a:r>
                      <a:endParaRPr lang="en-US" sz="2000" b="0">
                        <a:solidFill>
                          <a:srgbClr val="7030A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a:solidFill>
                            <a:srgbClr val="7030A0"/>
                          </a:solidFill>
                        </a:rPr>
                        <a:t> ... they divided up Jesus’ clothes by casting lots. [Matthew 27:35b, NIV]</a:t>
                      </a:r>
                      <a:endParaRPr lang="en-US" sz="2000" b="0">
                        <a:solidFill>
                          <a:srgbClr val="7030A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2000" b="0">
                          <a:solidFill>
                            <a:srgbClr val="7030A0"/>
                          </a:solidFill>
                        </a:rPr>
                        <a:t>I will declare your name to my people; in the assembly I will praise you. [Psalm</a:t>
                      </a:r>
                      <a:r>
                        <a:rPr lang="en-US" sz="2000" b="0" baseline="0">
                          <a:solidFill>
                            <a:srgbClr val="7030A0"/>
                          </a:solidFill>
                        </a:rPr>
                        <a:t> 22:22, NIV]</a:t>
                      </a:r>
                      <a:endParaRPr lang="en-US" sz="2000" b="0">
                        <a:solidFill>
                          <a:srgbClr val="7030A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a:solidFill>
                            <a:srgbClr val="7030A0"/>
                          </a:solidFill>
                        </a:rPr>
                        <a:t>[Jesus] says, “I will declare your name to my brothers and sisters; in the assembly I will sing your praises.” [Hebrews 2:10, NIV]</a:t>
                      </a:r>
                      <a:endParaRPr lang="en-US" sz="2000" b="0">
                        <a:solidFill>
                          <a:srgbClr val="7030A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Title 1">
            <a:extLst>
              <a:ext uri="{FF2B5EF4-FFF2-40B4-BE49-F238E27FC236}">
                <a16:creationId xmlns:a16="http://schemas.microsoft.com/office/drawing/2014/main" id="{C21ED747-23B6-69E3-A05F-E0BF88EAED3D}"/>
              </a:ext>
            </a:extLst>
          </p:cNvPr>
          <p:cNvSpPr txBox="1">
            <a:spLocks/>
          </p:cNvSpPr>
          <p:nvPr/>
        </p:nvSpPr>
        <p:spPr bwMode="auto">
          <a:xfrm>
            <a:off x="2931" y="-1"/>
            <a:ext cx="9141069" cy="5334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a:t>Comparison</a:t>
            </a:r>
            <a:endParaRPr lang="en-US" b="1" dirty="0"/>
          </a:p>
        </p:txBody>
      </p:sp>
    </p:spTree>
    <p:extLst>
      <p:ext uri="{BB962C8B-B14F-4D97-AF65-F5344CB8AC3E}">
        <p14:creationId xmlns:p14="http://schemas.microsoft.com/office/powerpoint/2010/main" val="2421245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93817"/>
            <a:ext cx="9144000" cy="3870367"/>
          </a:xfrm>
        </p:spPr>
        <p:txBody>
          <a:bodyPr/>
          <a:lstStyle/>
          <a:p>
            <a:pPr marL="514350" indent="-514350">
              <a:spcBef>
                <a:spcPct val="0"/>
              </a:spcBef>
              <a:spcAft>
                <a:spcPts val="0"/>
              </a:spcAft>
            </a:pPr>
            <a:r>
              <a:rPr lang="en-US" sz="2000">
                <a:latin typeface="Times New Roman" panose="02020603050405020304" pitchFamily="18" charset="0"/>
                <a:cs typeface="Times New Roman" panose="02020603050405020304" pitchFamily="18" charset="0"/>
              </a:rPr>
              <a:t>Jesus didn’t quote Psalm 22:1.</a:t>
            </a:r>
          </a:p>
          <a:p>
            <a:pPr marL="914400" lvl="1" indent="-514350">
              <a:spcBef>
                <a:spcPct val="0"/>
              </a:spcBef>
              <a:spcAft>
                <a:spcPts val="0"/>
              </a:spcAft>
            </a:pPr>
            <a:r>
              <a:rPr lang="en-US" sz="2000">
                <a:solidFill>
                  <a:srgbClr val="7030A0"/>
                </a:solidFill>
                <a:latin typeface="Times New Roman" panose="02020603050405020304" pitchFamily="18" charset="0"/>
                <a:cs typeface="Times New Roman" panose="02020603050405020304" pitchFamily="18" charset="0"/>
              </a:rPr>
              <a:t>About three in the afternoon Jesus cried out in a loud voice, </a:t>
            </a:r>
            <a:r>
              <a:rPr lang="en-US" sz="2000" i="1">
                <a:solidFill>
                  <a:srgbClr val="7030A0"/>
                </a:solidFill>
                <a:latin typeface="Times New Roman" panose="02020603050405020304" pitchFamily="18" charset="0"/>
                <a:cs typeface="Times New Roman" panose="02020603050405020304" pitchFamily="18" charset="0"/>
              </a:rPr>
              <a:t>“Eli, Eli,</a:t>
            </a:r>
            <a:r>
              <a:rPr lang="en-US" sz="2000">
                <a:solidFill>
                  <a:srgbClr val="7030A0"/>
                </a:solidFill>
                <a:latin typeface="Times New Roman" panose="02020603050405020304" pitchFamily="18" charset="0"/>
                <a:cs typeface="Times New Roman" panose="02020603050405020304" pitchFamily="18" charset="0"/>
              </a:rPr>
              <a:t> </a:t>
            </a:r>
            <a:r>
              <a:rPr lang="en-US" sz="2000" i="1">
                <a:solidFill>
                  <a:srgbClr val="7030A0"/>
                </a:solidFill>
                <a:latin typeface="Times New Roman" panose="02020603050405020304" pitchFamily="18" charset="0"/>
                <a:cs typeface="Times New Roman" panose="02020603050405020304" pitchFamily="18" charset="0"/>
              </a:rPr>
              <a:t>lema</a:t>
            </a:r>
            <a:r>
              <a:rPr lang="en-US" sz="2000">
                <a:solidFill>
                  <a:srgbClr val="7030A0"/>
                </a:solidFill>
                <a:latin typeface="Times New Roman" panose="02020603050405020304" pitchFamily="18" charset="0"/>
                <a:cs typeface="Times New Roman" panose="02020603050405020304" pitchFamily="18" charset="0"/>
              </a:rPr>
              <a:t> </a:t>
            </a:r>
            <a:r>
              <a:rPr lang="en-US" sz="2000" i="1">
                <a:solidFill>
                  <a:srgbClr val="7030A0"/>
                </a:solidFill>
                <a:latin typeface="Times New Roman" panose="02020603050405020304" pitchFamily="18" charset="0"/>
                <a:cs typeface="Times New Roman" panose="02020603050405020304" pitchFamily="18" charset="0"/>
              </a:rPr>
              <a:t>sabachthani?”</a:t>
            </a:r>
            <a:r>
              <a:rPr lang="en-US" sz="2000">
                <a:solidFill>
                  <a:srgbClr val="7030A0"/>
                </a:solidFill>
                <a:latin typeface="Times New Roman" panose="02020603050405020304" pitchFamily="18" charset="0"/>
                <a:cs typeface="Times New Roman" panose="02020603050405020304" pitchFamily="18" charset="0"/>
              </a:rPr>
              <a:t> (which means “My God, my God, why have you forsaken me?”). [Matthew 27:46, NIV]</a:t>
            </a:r>
          </a:p>
          <a:p>
            <a:pPr marL="914400" lvl="1" indent="-514350">
              <a:spcBef>
                <a:spcPct val="0"/>
              </a:spcBef>
              <a:spcAft>
                <a:spcPts val="0"/>
              </a:spcAft>
            </a:pPr>
            <a:r>
              <a:rPr lang="he-IL" sz="2400">
                <a:solidFill>
                  <a:srgbClr val="7030A0"/>
                </a:solidFill>
                <a:latin typeface="Times New Roman" panose="02020603050405020304" pitchFamily="18" charset="0"/>
                <a:cs typeface="Times New Roman" panose="02020603050405020304" pitchFamily="18" charset="0"/>
              </a:rPr>
              <a:t>אֵלִ֣י אֵ֖לִי לָמָ֣ה עֲזַבְתָּ֑נִי</a:t>
            </a:r>
            <a:r>
              <a:rPr lang="en-US" sz="2400">
                <a:solidFill>
                  <a:srgbClr val="7030A0"/>
                </a:solidFill>
                <a:latin typeface="Times New Roman" panose="02020603050405020304" pitchFamily="18" charset="0"/>
                <a:cs typeface="Times New Roman" panose="02020603050405020304" pitchFamily="18" charset="0"/>
              </a:rPr>
              <a:t> </a:t>
            </a:r>
            <a:r>
              <a:rPr lang="en-US" sz="2000">
                <a:solidFill>
                  <a:srgbClr val="7030A0"/>
                </a:solidFill>
                <a:latin typeface="Times New Roman" panose="02020603050405020304" pitchFamily="18" charset="0"/>
                <a:cs typeface="Times New Roman" panose="02020603050405020304" pitchFamily="18" charset="0"/>
              </a:rPr>
              <a:t>[Psalm 22:1a]</a:t>
            </a:r>
          </a:p>
          <a:p>
            <a:pPr marL="914400" lvl="1" indent="-514350">
              <a:spcBef>
                <a:spcPct val="0"/>
              </a:spcBef>
              <a:spcAft>
                <a:spcPts val="0"/>
              </a:spcAft>
            </a:pPr>
            <a:r>
              <a:rPr lang="en-US" sz="2000">
                <a:latin typeface="Times New Roman" panose="02020603050405020304" pitchFamily="18" charset="0"/>
                <a:cs typeface="Times New Roman" panose="02020603050405020304" pitchFamily="18" charset="0"/>
              </a:rPr>
              <a:t>Not </a:t>
            </a:r>
            <a:r>
              <a:rPr lang="en-US" sz="2000">
                <a:solidFill>
                  <a:srgbClr val="7030A0"/>
                </a:solidFill>
                <a:latin typeface="Times New Roman" panose="02020603050405020304" pitchFamily="18" charset="0"/>
                <a:cs typeface="Times New Roman" panose="02020603050405020304" pitchFamily="18" charset="0"/>
              </a:rPr>
              <a:t>“Eli, Eli, lema sabachthani?”</a:t>
            </a:r>
          </a:p>
          <a:p>
            <a:pPr marL="914400" lvl="1" indent="-514350">
              <a:spcBef>
                <a:spcPct val="0"/>
              </a:spcBef>
              <a:spcAft>
                <a:spcPts val="0"/>
              </a:spcAft>
            </a:pPr>
            <a:r>
              <a:rPr lang="en-US" sz="2000">
                <a:solidFill>
                  <a:srgbClr val="7030A0"/>
                </a:solidFill>
                <a:latin typeface="Times New Roman" panose="02020603050405020304" pitchFamily="18" charset="0"/>
                <a:cs typeface="Times New Roman" panose="02020603050405020304" pitchFamily="18" charset="0"/>
              </a:rPr>
              <a:t>“Eli, Eli, lema sabachthani?” </a:t>
            </a:r>
            <a:r>
              <a:rPr lang="en-US" sz="2000">
                <a:latin typeface="Times New Roman" panose="02020603050405020304" pitchFamily="18" charset="0"/>
                <a:cs typeface="Times New Roman" panose="02020603050405020304" pitchFamily="18" charset="0"/>
              </a:rPr>
              <a:t>actually means “My God, my God, why have you </a:t>
            </a:r>
            <a:r>
              <a:rPr lang="en-US" sz="2000" u="sng">
                <a:latin typeface="Times New Roman" panose="02020603050405020304" pitchFamily="18" charset="0"/>
                <a:cs typeface="Times New Roman" panose="02020603050405020304" pitchFamily="18" charset="0"/>
              </a:rPr>
              <a:t>slaughtered</a:t>
            </a:r>
            <a:r>
              <a:rPr lang="en-US" sz="2000">
                <a:latin typeface="Times New Roman" panose="02020603050405020304" pitchFamily="18" charset="0"/>
                <a:cs typeface="Times New Roman" panose="02020603050405020304" pitchFamily="18" charset="0"/>
              </a:rPr>
              <a:t> me?”</a:t>
            </a:r>
          </a:p>
          <a:p>
            <a:pPr marL="914400" lvl="1" indent="-514350">
              <a:spcBef>
                <a:spcPct val="0"/>
              </a:spcBef>
              <a:spcAft>
                <a:spcPts val="0"/>
              </a:spcAft>
            </a:pPr>
            <a:r>
              <a:rPr lang="en-US" sz="2000">
                <a:latin typeface="Times New Roman" panose="02020603050405020304" pitchFamily="18" charset="0"/>
                <a:cs typeface="Times New Roman" panose="02020603050405020304" pitchFamily="18" charset="0"/>
              </a:rPr>
              <a:t>Perhaps Jesus intended to quote the Psalm, but he got it wrong, because he was delirious.</a:t>
            </a:r>
          </a:p>
          <a:p>
            <a:pPr marL="1314450" lvl="2" indent="-514350">
              <a:spcBef>
                <a:spcPct val="0"/>
              </a:spcBef>
              <a:spcAft>
                <a:spcPts val="0"/>
              </a:spcAft>
            </a:pPr>
            <a:r>
              <a:rPr lang="en-US" sz="2000">
                <a:latin typeface="Times New Roman" panose="02020603050405020304" pitchFamily="18" charset="0"/>
                <a:cs typeface="Times New Roman" panose="02020603050405020304" pitchFamily="18" charset="0"/>
              </a:rPr>
              <a:t>Jesus actually died in confusion and despair over his failed messianic dream, as his words demonstrate.</a:t>
            </a:r>
          </a:p>
        </p:txBody>
      </p:sp>
      <p:sp>
        <p:nvSpPr>
          <p:cNvPr id="2" name="Title 1">
            <a:extLst>
              <a:ext uri="{FF2B5EF4-FFF2-40B4-BE49-F238E27FC236}">
                <a16:creationId xmlns:a16="http://schemas.microsoft.com/office/drawing/2014/main" id="{02F323CF-D139-EE96-C285-9219B5D18EB2}"/>
              </a:ext>
            </a:extLst>
          </p:cNvPr>
          <p:cNvSpPr txBox="1">
            <a:spLocks/>
          </p:cNvSpPr>
          <p:nvPr/>
        </p:nvSpPr>
        <p:spPr bwMode="auto">
          <a:xfrm>
            <a:off x="2931" y="-1"/>
            <a:ext cx="9141069" cy="6026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a:t>The Anti-Missionaries’ Arguments</a:t>
            </a:r>
            <a:endParaRPr lang="en-US" b="1" dirty="0"/>
          </a:p>
        </p:txBody>
      </p:sp>
      <p:pic>
        <p:nvPicPr>
          <p:cNvPr id="4" name="Lesson_08.Psalm_22.1a.v2">
            <a:hlinkClick r:id="" action="ppaction://media"/>
            <a:extLst>
              <a:ext uri="{FF2B5EF4-FFF2-40B4-BE49-F238E27FC236}">
                <a16:creationId xmlns:a16="http://schemas.microsoft.com/office/drawing/2014/main" id="{56E82A8E-94C4-F4DB-5C3E-CBFD348C4912}"/>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4764740" y="2671472"/>
            <a:ext cx="487363" cy="487363"/>
          </a:xfrm>
          <a:prstGeom prst="rect">
            <a:avLst/>
          </a:prstGeom>
        </p:spPr>
      </p:pic>
    </p:spTree>
    <p:custDataLst>
      <p:tags r:id="rId1"/>
    </p:custDataLst>
    <p:extLst>
      <p:ext uri="{BB962C8B-B14F-4D97-AF65-F5344CB8AC3E}">
        <p14:creationId xmlns:p14="http://schemas.microsoft.com/office/powerpoint/2010/main" val="77697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4"/>
                </p:tgtEl>
              </p:cMediaNode>
            </p:audio>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253371-0CC2-7D4E-71F3-973F0A2EFAF6}"/>
              </a:ext>
            </a:extLst>
          </p:cNvPr>
          <p:cNvSpPr>
            <a:spLocks noGrp="1"/>
          </p:cNvSpPr>
          <p:nvPr>
            <p:ph idx="1"/>
          </p:nvPr>
        </p:nvSpPr>
        <p:spPr>
          <a:xfrm>
            <a:off x="457200" y="987131"/>
            <a:ext cx="8229600" cy="5746178"/>
          </a:xfrm>
        </p:spPr>
        <p:txBody>
          <a:bodyPr/>
          <a:lstStyle/>
          <a:p>
            <a:r>
              <a:rPr lang="en-US" sz="2000">
                <a:latin typeface="Times New Roman" panose="02020603050405020304" pitchFamily="18" charset="0"/>
                <a:cs typeface="Times New Roman" panose="02020603050405020304" pitchFamily="18" charset="0"/>
              </a:rPr>
              <a:t>The Christians translated the Hebrew incorrectly.</a:t>
            </a:r>
          </a:p>
          <a:p>
            <a:pPr lvl="1"/>
            <a:r>
              <a:rPr lang="en-US" sz="2000">
                <a:solidFill>
                  <a:srgbClr val="7030A0"/>
                </a:solidFill>
                <a:latin typeface="Times New Roman" panose="02020603050405020304" pitchFamily="18" charset="0"/>
                <a:cs typeface="Times New Roman" panose="02020603050405020304" pitchFamily="18" charset="0"/>
              </a:rPr>
              <a:t>... they pierce my hands and my feet. [Psalm 22:16b, NIV]</a:t>
            </a:r>
          </a:p>
          <a:p>
            <a:pPr marL="914400" lvl="1" indent="-514350">
              <a:spcBef>
                <a:spcPct val="0"/>
              </a:spcBef>
              <a:spcAft>
                <a:spcPts val="0"/>
              </a:spcAft>
            </a:pPr>
            <a:endParaRPr lang="en-US" sz="2000">
              <a:latin typeface="Times New Roman" panose="02020603050405020304" pitchFamily="18" charset="0"/>
              <a:cs typeface="Times New Roman" panose="02020603050405020304" pitchFamily="18" charset="0"/>
            </a:endParaRPr>
          </a:p>
          <a:p>
            <a:pPr marL="914400" lvl="1" indent="-514350">
              <a:spcBef>
                <a:spcPct val="0"/>
              </a:spcBef>
              <a:spcAft>
                <a:spcPts val="0"/>
              </a:spcAft>
            </a:pPr>
            <a:endParaRPr lang="en-US" sz="2000">
              <a:latin typeface="Times New Roman" panose="02020603050405020304" pitchFamily="18" charset="0"/>
              <a:cs typeface="Times New Roman" panose="02020603050405020304" pitchFamily="18" charset="0"/>
            </a:endParaRPr>
          </a:p>
          <a:p>
            <a:pPr marL="914400" lvl="1" indent="-514350">
              <a:spcBef>
                <a:spcPct val="0"/>
              </a:spcBef>
              <a:spcAft>
                <a:spcPts val="0"/>
              </a:spcAft>
            </a:pPr>
            <a:endParaRPr lang="en-US" sz="2000">
              <a:latin typeface="Times New Roman" panose="02020603050405020304" pitchFamily="18" charset="0"/>
              <a:cs typeface="Times New Roman" panose="02020603050405020304" pitchFamily="18" charset="0"/>
            </a:endParaRPr>
          </a:p>
          <a:p>
            <a:pPr marL="914400" lvl="1" indent="-514350">
              <a:spcBef>
                <a:spcPct val="0"/>
              </a:spcBef>
              <a:spcAft>
                <a:spcPts val="0"/>
              </a:spcAft>
            </a:pPr>
            <a:endParaRPr lang="en-US" sz="2000">
              <a:latin typeface="Times New Roman" panose="02020603050405020304" pitchFamily="18" charset="0"/>
              <a:cs typeface="Times New Roman" panose="02020603050405020304" pitchFamily="18" charset="0"/>
            </a:endParaRPr>
          </a:p>
          <a:p>
            <a:pPr marL="914400" lvl="1" indent="-514350">
              <a:spcBef>
                <a:spcPct val="0"/>
              </a:spcBef>
              <a:spcAft>
                <a:spcPts val="0"/>
              </a:spcAft>
            </a:pPr>
            <a:endParaRPr lang="en-US" sz="2000">
              <a:latin typeface="Times New Roman" panose="02020603050405020304" pitchFamily="18" charset="0"/>
              <a:cs typeface="Times New Roman" panose="02020603050405020304" pitchFamily="18" charset="0"/>
            </a:endParaRPr>
          </a:p>
          <a:p>
            <a:pPr marL="914400" lvl="1" indent="-514350">
              <a:spcBef>
                <a:spcPct val="0"/>
              </a:spcBef>
              <a:spcAft>
                <a:spcPts val="0"/>
              </a:spcAft>
            </a:pPr>
            <a:endParaRPr lang="en-US" sz="2000">
              <a:latin typeface="Times New Roman" panose="02020603050405020304" pitchFamily="18" charset="0"/>
              <a:cs typeface="Times New Roman" panose="02020603050405020304" pitchFamily="18" charset="0"/>
            </a:endParaRPr>
          </a:p>
          <a:p>
            <a:pPr marL="914400" lvl="1" indent="-514350">
              <a:spcBef>
                <a:spcPct val="0"/>
              </a:spcBef>
              <a:spcAft>
                <a:spcPts val="0"/>
              </a:spcAft>
            </a:pPr>
            <a:endParaRPr lang="en-US" sz="2000">
              <a:latin typeface="Times New Roman" panose="02020603050405020304" pitchFamily="18" charset="0"/>
              <a:cs typeface="Times New Roman" panose="02020603050405020304" pitchFamily="18" charset="0"/>
            </a:endParaRPr>
          </a:p>
          <a:p>
            <a:pPr marL="914400" lvl="1" indent="-514350">
              <a:spcBef>
                <a:spcPct val="0"/>
              </a:spcBef>
              <a:spcAft>
                <a:spcPts val="0"/>
              </a:spcAft>
            </a:pPr>
            <a:r>
              <a:rPr lang="en-US" sz="2000">
                <a:latin typeface="Times New Roman" panose="02020603050405020304" pitchFamily="18" charset="0"/>
                <a:cs typeface="Times New Roman" panose="02020603050405020304" pitchFamily="18" charset="0"/>
              </a:rPr>
              <a:t>The NIV translators knew better.</a:t>
            </a:r>
            <a:endParaRPr lang="en-US" sz="2000">
              <a:solidFill>
                <a:srgbClr val="7030A0"/>
              </a:solidFill>
              <a:latin typeface="Times New Roman" panose="02020603050405020304" pitchFamily="18" charset="0"/>
              <a:cs typeface="Times New Roman" panose="02020603050405020304" pitchFamily="18" charset="0"/>
            </a:endParaRPr>
          </a:p>
          <a:p>
            <a:pPr marL="1314450" lvl="2" indent="-514350">
              <a:spcBef>
                <a:spcPct val="0"/>
              </a:spcBef>
              <a:spcAft>
                <a:spcPts val="0"/>
              </a:spcAft>
            </a:pPr>
            <a:r>
              <a:rPr lang="en-US" sz="2000" u="sng">
                <a:solidFill>
                  <a:srgbClr val="7030A0"/>
                </a:solidFill>
                <a:latin typeface="Times New Roman" panose="02020603050405020304" pitchFamily="18" charset="0"/>
                <a:cs typeface="Times New Roman" panose="02020603050405020304" pitchFamily="18" charset="0"/>
              </a:rPr>
              <a:t>Like a lion</a:t>
            </a:r>
            <a:r>
              <a:rPr lang="en-US" sz="2000">
                <a:solidFill>
                  <a:srgbClr val="7030A0"/>
                </a:solidFill>
                <a:latin typeface="Times New Roman" panose="02020603050405020304" pitchFamily="18" charset="0"/>
                <a:cs typeface="Times New Roman" panose="02020603050405020304" pitchFamily="18" charset="0"/>
              </a:rPr>
              <a:t> (</a:t>
            </a:r>
            <a:r>
              <a:rPr lang="ar-SA" sz="2000">
                <a:solidFill>
                  <a:srgbClr val="7030A0"/>
                </a:solidFill>
                <a:latin typeface="Times New Roman" panose="02020603050405020304" pitchFamily="18" charset="0"/>
                <a:cs typeface="Times New Roman" panose="02020603050405020304" pitchFamily="18" charset="0"/>
              </a:rPr>
              <a:t>כָּאֲרִי</a:t>
            </a:r>
            <a:r>
              <a:rPr lang="en-US" sz="2000">
                <a:solidFill>
                  <a:srgbClr val="7030A0"/>
                </a:solidFill>
                <a:latin typeface="Times New Roman" panose="02020603050405020304" pitchFamily="18" charset="0"/>
                <a:cs typeface="Times New Roman" panose="02020603050405020304" pitchFamily="18" charset="0"/>
              </a:rPr>
              <a:t>) they crouch and lie down... [Numbers 24:9a, NIV]</a:t>
            </a:r>
          </a:p>
          <a:p>
            <a:pPr marL="1314450" lvl="2" indent="-514350">
              <a:spcBef>
                <a:spcPct val="0"/>
              </a:spcBef>
              <a:spcAft>
                <a:spcPts val="0"/>
              </a:spcAft>
            </a:pPr>
            <a:r>
              <a:rPr lang="en-US" sz="2000">
                <a:solidFill>
                  <a:srgbClr val="7030A0"/>
                </a:solidFill>
                <a:latin typeface="Times New Roman" panose="02020603050405020304" pitchFamily="18" charset="0"/>
                <a:cs typeface="Times New Roman" panose="02020603050405020304" pitchFamily="18" charset="0"/>
              </a:rPr>
              <a:t>I waited patiently till dawn, but </a:t>
            </a:r>
            <a:r>
              <a:rPr lang="en-US" sz="2000" u="sng">
                <a:solidFill>
                  <a:srgbClr val="7030A0"/>
                </a:solidFill>
                <a:latin typeface="Times New Roman" panose="02020603050405020304" pitchFamily="18" charset="0"/>
                <a:cs typeface="Times New Roman" panose="02020603050405020304" pitchFamily="18" charset="0"/>
              </a:rPr>
              <a:t>like a lion</a:t>
            </a:r>
            <a:r>
              <a:rPr lang="en-US" sz="2000">
                <a:solidFill>
                  <a:srgbClr val="7030A0"/>
                </a:solidFill>
                <a:latin typeface="Times New Roman" panose="02020603050405020304" pitchFamily="18" charset="0"/>
                <a:cs typeface="Times New Roman" panose="02020603050405020304" pitchFamily="18" charset="0"/>
              </a:rPr>
              <a:t> (</a:t>
            </a:r>
            <a:r>
              <a:rPr lang="ar-SA" sz="2000">
                <a:solidFill>
                  <a:srgbClr val="7030A0"/>
                </a:solidFill>
                <a:latin typeface="Times New Roman" panose="02020603050405020304" pitchFamily="18" charset="0"/>
                <a:cs typeface="Times New Roman" panose="02020603050405020304" pitchFamily="18" charset="0"/>
              </a:rPr>
              <a:t>כָּאֲרִי</a:t>
            </a:r>
            <a:r>
              <a:rPr lang="en-US" sz="2000">
                <a:solidFill>
                  <a:srgbClr val="7030A0"/>
                </a:solidFill>
                <a:latin typeface="Times New Roman" panose="02020603050405020304" pitchFamily="18" charset="0"/>
                <a:cs typeface="Times New Roman" panose="02020603050405020304" pitchFamily="18" charset="0"/>
              </a:rPr>
              <a:t>) he broke all my bones; [Isaiah 38:13a, NIV]</a:t>
            </a:r>
            <a:endParaRPr lang="en-US" sz="2000">
              <a:latin typeface="Times New Roman" panose="02020603050405020304" pitchFamily="18" charset="0"/>
              <a:cs typeface="Times New Roman" panose="02020603050405020304" pitchFamily="18" charset="0"/>
            </a:endParaRPr>
          </a:p>
          <a:p>
            <a:pPr marL="1314450" lvl="2" indent="-514350">
              <a:spcBef>
                <a:spcPct val="0"/>
              </a:spcBef>
              <a:spcAft>
                <a:spcPts val="0"/>
              </a:spcAft>
            </a:pPr>
            <a:r>
              <a:rPr lang="en-US" sz="2000">
                <a:solidFill>
                  <a:srgbClr val="7030A0"/>
                </a:solidFill>
                <a:latin typeface="Times New Roman" panose="02020603050405020304" pitchFamily="18" charset="0"/>
                <a:cs typeface="Times New Roman" panose="02020603050405020304" pitchFamily="18" charset="0"/>
              </a:rPr>
              <a:t>There is a conspiracy of her princes within her </a:t>
            </a:r>
            <a:r>
              <a:rPr lang="en-US" sz="2000" u="sng">
                <a:solidFill>
                  <a:srgbClr val="7030A0"/>
                </a:solidFill>
                <a:latin typeface="Times New Roman" panose="02020603050405020304" pitchFamily="18" charset="0"/>
                <a:cs typeface="Times New Roman" panose="02020603050405020304" pitchFamily="18" charset="0"/>
              </a:rPr>
              <a:t>like a roaring lion</a:t>
            </a:r>
            <a:r>
              <a:rPr lang="en-US" sz="2000">
                <a:solidFill>
                  <a:srgbClr val="7030A0"/>
                </a:solidFill>
                <a:latin typeface="Times New Roman" panose="02020603050405020304" pitchFamily="18" charset="0"/>
                <a:cs typeface="Times New Roman" panose="02020603050405020304" pitchFamily="18" charset="0"/>
              </a:rPr>
              <a:t> (</a:t>
            </a:r>
            <a:r>
              <a:rPr lang="ar-SA" sz="2000">
                <a:solidFill>
                  <a:srgbClr val="7030A0"/>
                </a:solidFill>
                <a:latin typeface="Times New Roman" panose="02020603050405020304" pitchFamily="18" charset="0"/>
                <a:cs typeface="Times New Roman" panose="02020603050405020304" pitchFamily="18" charset="0"/>
              </a:rPr>
              <a:t>כָּאֲרִי</a:t>
            </a:r>
            <a:r>
              <a:rPr lang="en-US" sz="2000">
                <a:solidFill>
                  <a:srgbClr val="7030A0"/>
                </a:solidFill>
                <a:latin typeface="Times New Roman" panose="02020603050405020304" pitchFamily="18" charset="0"/>
                <a:cs typeface="Times New Roman" panose="02020603050405020304" pitchFamily="18" charset="0"/>
              </a:rPr>
              <a:t> </a:t>
            </a:r>
            <a:r>
              <a:rPr lang="he-IL" sz="2000">
                <a:solidFill>
                  <a:srgbClr val="7030A0"/>
                </a:solidFill>
                <a:latin typeface="Times New Roman" panose="02020603050405020304" pitchFamily="18" charset="0"/>
                <a:cs typeface="Times New Roman" panose="02020603050405020304" pitchFamily="18" charset="0"/>
              </a:rPr>
              <a:t>שִֹואֵג</a:t>
            </a:r>
            <a:r>
              <a:rPr lang="en-US" sz="2000">
                <a:solidFill>
                  <a:srgbClr val="7030A0"/>
                </a:solidFill>
                <a:latin typeface="Times New Roman" panose="02020603050405020304" pitchFamily="18" charset="0"/>
                <a:cs typeface="Times New Roman" panose="02020603050405020304" pitchFamily="18" charset="0"/>
              </a:rPr>
              <a:t>) tearing its prey; [Ezekiel 22:25a, NIV]</a:t>
            </a:r>
            <a:endParaRPr lang="en-US" sz="2000">
              <a:latin typeface="Times New Roman" panose="02020603050405020304" pitchFamily="18" charset="0"/>
              <a:cs typeface="Times New Roman" panose="02020603050405020304" pitchFamily="18" charset="0"/>
            </a:endParaRPr>
          </a:p>
          <a:p>
            <a:pPr marL="1314450" lvl="2" indent="-514350">
              <a:spcBef>
                <a:spcPct val="0"/>
              </a:spcBef>
              <a:spcAft>
                <a:spcPts val="0"/>
              </a:spcAft>
            </a:pPr>
            <a:r>
              <a:rPr lang="en-US" sz="2000">
                <a:solidFill>
                  <a:srgbClr val="7030A0"/>
                </a:solidFill>
                <a:latin typeface="Times New Roman" panose="02020603050405020304" pitchFamily="18" charset="0"/>
                <a:cs typeface="Times New Roman" panose="02020603050405020304" pitchFamily="18" charset="0"/>
              </a:rPr>
              <a:t>... </a:t>
            </a:r>
            <a:r>
              <a:rPr lang="en-US" sz="2000" u="sng">
                <a:solidFill>
                  <a:srgbClr val="7030A0"/>
                </a:solidFill>
                <a:latin typeface="Times New Roman" panose="02020603050405020304" pitchFamily="18" charset="0"/>
                <a:cs typeface="Times New Roman" panose="02020603050405020304" pitchFamily="18" charset="0"/>
              </a:rPr>
              <a:t>they pierce</a:t>
            </a:r>
            <a:r>
              <a:rPr lang="en-US" sz="2000">
                <a:solidFill>
                  <a:srgbClr val="7030A0"/>
                </a:solidFill>
                <a:latin typeface="Times New Roman" panose="02020603050405020304" pitchFamily="18" charset="0"/>
                <a:cs typeface="Times New Roman" panose="02020603050405020304" pitchFamily="18" charset="0"/>
              </a:rPr>
              <a:t> (</a:t>
            </a:r>
            <a:r>
              <a:rPr lang="ar-SA" sz="2000">
                <a:solidFill>
                  <a:srgbClr val="7030A0"/>
                </a:solidFill>
                <a:latin typeface="Times New Roman" panose="02020603050405020304" pitchFamily="18" charset="0"/>
                <a:cs typeface="Times New Roman" panose="02020603050405020304" pitchFamily="18" charset="0"/>
              </a:rPr>
              <a:t>כָּאֲרִי</a:t>
            </a:r>
            <a:r>
              <a:rPr lang="en-US" sz="2000">
                <a:solidFill>
                  <a:srgbClr val="7030A0"/>
                </a:solidFill>
                <a:latin typeface="Times New Roman" panose="02020603050405020304" pitchFamily="18" charset="0"/>
                <a:cs typeface="Times New Roman" panose="02020603050405020304" pitchFamily="18" charset="0"/>
              </a:rPr>
              <a:t>) my hands and my feet. [Psalm 22:16b, NIV]</a:t>
            </a:r>
          </a:p>
          <a:p>
            <a:pPr marL="914400" lvl="1" indent="-514350">
              <a:spcBef>
                <a:spcPct val="0"/>
              </a:spcBef>
              <a:spcAft>
                <a:spcPts val="0"/>
              </a:spcAft>
            </a:pPr>
            <a:r>
              <a:rPr lang="en-US" sz="2000">
                <a:latin typeface="Times New Roman" panose="02020603050405020304" pitchFamily="18" charset="0"/>
                <a:cs typeface="Times New Roman" panose="02020603050405020304" pitchFamily="18" charset="0"/>
              </a:rPr>
              <a:t>The New Testament does not reference Psalm 22:16.</a:t>
            </a:r>
            <a:endParaRPr lang="en-US" sz="2000"/>
          </a:p>
        </p:txBody>
      </p:sp>
      <p:sp>
        <p:nvSpPr>
          <p:cNvPr id="4" name="Title 1">
            <a:extLst>
              <a:ext uri="{FF2B5EF4-FFF2-40B4-BE49-F238E27FC236}">
                <a16:creationId xmlns:a16="http://schemas.microsoft.com/office/drawing/2014/main" id="{02F323CF-D139-EE96-C285-9219B5D18EB2}"/>
              </a:ext>
            </a:extLst>
          </p:cNvPr>
          <p:cNvSpPr txBox="1">
            <a:spLocks/>
          </p:cNvSpPr>
          <p:nvPr/>
        </p:nvSpPr>
        <p:spPr bwMode="auto">
          <a:xfrm>
            <a:off x="2931" y="-1"/>
            <a:ext cx="9141069" cy="6026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a:t>The Anti-Missionaries’ Arguments</a:t>
            </a:r>
            <a:endParaRPr lang="en-US" b="1" dirty="0"/>
          </a:p>
        </p:txBody>
      </p:sp>
      <p:sp>
        <p:nvSpPr>
          <p:cNvPr id="5" name="TextBox 4">
            <a:extLst>
              <a:ext uri="{FF2B5EF4-FFF2-40B4-BE49-F238E27FC236}">
                <a16:creationId xmlns:a16="http://schemas.microsoft.com/office/drawing/2014/main" id="{E2F2E083-8248-F966-ECA0-C4DA5E06662E}"/>
              </a:ext>
            </a:extLst>
          </p:cNvPr>
          <p:cNvSpPr txBox="1"/>
          <p:nvPr/>
        </p:nvSpPr>
        <p:spPr>
          <a:xfrm>
            <a:off x="2295332" y="1678897"/>
            <a:ext cx="3738524" cy="923330"/>
          </a:xfrm>
          <a:prstGeom prst="rect">
            <a:avLst/>
          </a:prstGeom>
          <a:noFill/>
        </p:spPr>
        <p:txBody>
          <a:bodyPr wrap="none" rtlCol="0">
            <a:spAutoFit/>
          </a:bodyPr>
          <a:lstStyle/>
          <a:p>
            <a:r>
              <a:rPr lang="ar-SA" sz="5400">
                <a:solidFill>
                  <a:srgbClr val="7030A0"/>
                </a:solidFill>
                <a:cs typeface="+mj-cs"/>
              </a:rPr>
              <a:t>כָּאֲרִי, יָדַי וְרַגְלָי</a:t>
            </a:r>
            <a:endParaRPr lang="en-US" sz="5400">
              <a:solidFill>
                <a:srgbClr val="7030A0"/>
              </a:solidFill>
              <a:cs typeface="+mj-cs"/>
            </a:endParaRPr>
          </a:p>
        </p:txBody>
      </p:sp>
      <p:grpSp>
        <p:nvGrpSpPr>
          <p:cNvPr id="6" name="Group 5">
            <a:extLst>
              <a:ext uri="{FF2B5EF4-FFF2-40B4-BE49-F238E27FC236}">
                <a16:creationId xmlns:a16="http://schemas.microsoft.com/office/drawing/2014/main" id="{12A87CD9-A2E2-1227-E2B5-BB0290456D45}"/>
              </a:ext>
            </a:extLst>
          </p:cNvPr>
          <p:cNvGrpSpPr/>
          <p:nvPr/>
        </p:nvGrpSpPr>
        <p:grpSpPr>
          <a:xfrm>
            <a:off x="3823357" y="2618959"/>
            <a:ext cx="813043" cy="1181975"/>
            <a:chOff x="3932212" y="2357700"/>
            <a:chExt cx="813043" cy="1181975"/>
          </a:xfrm>
        </p:grpSpPr>
        <p:grpSp>
          <p:nvGrpSpPr>
            <p:cNvPr id="7" name="Group 6">
              <a:extLst>
                <a:ext uri="{FF2B5EF4-FFF2-40B4-BE49-F238E27FC236}">
                  <a16:creationId xmlns:a16="http://schemas.microsoft.com/office/drawing/2014/main" id="{84463C4A-5C38-4C52-2E0A-89F026AB020C}"/>
                </a:ext>
              </a:extLst>
            </p:cNvPr>
            <p:cNvGrpSpPr/>
            <p:nvPr/>
          </p:nvGrpSpPr>
          <p:grpSpPr>
            <a:xfrm>
              <a:off x="4105469" y="2357700"/>
              <a:ext cx="466531" cy="812645"/>
              <a:chOff x="4105469" y="2357700"/>
              <a:chExt cx="466531" cy="468622"/>
            </a:xfrm>
          </p:grpSpPr>
          <p:cxnSp>
            <p:nvCxnSpPr>
              <p:cNvPr id="9" name="Straight Connector 8">
                <a:extLst>
                  <a:ext uri="{FF2B5EF4-FFF2-40B4-BE49-F238E27FC236}">
                    <a16:creationId xmlns:a16="http://schemas.microsoft.com/office/drawing/2014/main" id="{7A725ECE-2D33-70B5-A9BC-11EEC0FC5DF3}"/>
                  </a:ext>
                </a:extLst>
              </p:cNvPr>
              <p:cNvCxnSpPr>
                <a:cxnSpLocks/>
              </p:cNvCxnSpPr>
              <p:nvPr/>
            </p:nvCxnSpPr>
            <p:spPr>
              <a:xfrm>
                <a:off x="4105469" y="2369971"/>
                <a:ext cx="466531" cy="0"/>
              </a:xfrm>
              <a:prstGeom prst="line">
                <a:avLst/>
              </a:prstGeom>
              <a:ln w="34925"/>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2ED34200-674F-43E5-1596-1B915FDB6F5B}"/>
                  </a:ext>
                </a:extLst>
              </p:cNvPr>
              <p:cNvCxnSpPr>
                <a:cxnSpLocks/>
                <a:stCxn id="8" idx="0"/>
              </p:cNvCxnSpPr>
              <p:nvPr/>
            </p:nvCxnSpPr>
            <p:spPr>
              <a:xfrm flipV="1">
                <a:off x="4338734" y="2357700"/>
                <a:ext cx="1" cy="468622"/>
              </a:xfrm>
              <a:prstGeom prst="line">
                <a:avLst/>
              </a:prstGeom>
              <a:ln w="34925">
                <a:tailEnd type="triangle"/>
              </a:ln>
            </p:spPr>
            <p:style>
              <a:lnRef idx="1">
                <a:schemeClr val="accent2"/>
              </a:lnRef>
              <a:fillRef idx="0">
                <a:schemeClr val="accent2"/>
              </a:fillRef>
              <a:effectRef idx="0">
                <a:schemeClr val="accent2"/>
              </a:effectRef>
              <a:fontRef idx="minor">
                <a:schemeClr val="tx1"/>
              </a:fontRef>
            </p:style>
          </p:cxnSp>
        </p:grpSp>
        <p:sp>
          <p:nvSpPr>
            <p:cNvPr id="8" name="TextBox 7">
              <a:extLst>
                <a:ext uri="{FF2B5EF4-FFF2-40B4-BE49-F238E27FC236}">
                  <a16:creationId xmlns:a16="http://schemas.microsoft.com/office/drawing/2014/main" id="{1C6AA794-F7CB-D05C-83E0-7D77BB942678}"/>
                </a:ext>
              </a:extLst>
            </p:cNvPr>
            <p:cNvSpPr txBox="1"/>
            <p:nvPr/>
          </p:nvSpPr>
          <p:spPr>
            <a:xfrm>
              <a:off x="3932212" y="3170343"/>
              <a:ext cx="813043" cy="369332"/>
            </a:xfrm>
            <a:prstGeom prst="rect">
              <a:avLst/>
            </a:prstGeom>
            <a:noFill/>
          </p:spPr>
          <p:txBody>
            <a:bodyPr wrap="none" rtlCol="0">
              <a:spAutoFit/>
            </a:bodyPr>
            <a:lstStyle/>
            <a:p>
              <a:pPr algn="ctr"/>
              <a:r>
                <a:rPr lang="en-US">
                  <a:solidFill>
                    <a:srgbClr val="7030A0"/>
                  </a:solidFill>
                </a:rPr>
                <a:t>hands</a:t>
              </a:r>
            </a:p>
          </p:txBody>
        </p:sp>
      </p:grpSp>
      <p:grpSp>
        <p:nvGrpSpPr>
          <p:cNvPr id="11" name="Group 10">
            <a:extLst>
              <a:ext uri="{FF2B5EF4-FFF2-40B4-BE49-F238E27FC236}">
                <a16:creationId xmlns:a16="http://schemas.microsoft.com/office/drawing/2014/main" id="{98FA71D3-BA9F-197B-F690-6983C0DFDA9B}"/>
              </a:ext>
            </a:extLst>
          </p:cNvPr>
          <p:cNvGrpSpPr/>
          <p:nvPr/>
        </p:nvGrpSpPr>
        <p:grpSpPr>
          <a:xfrm>
            <a:off x="3625225" y="2636614"/>
            <a:ext cx="492444" cy="671193"/>
            <a:chOff x="3679655" y="2375355"/>
            <a:chExt cx="492444" cy="671193"/>
          </a:xfrm>
        </p:grpSpPr>
        <p:cxnSp>
          <p:nvCxnSpPr>
            <p:cNvPr id="12" name="Straight Connector 11">
              <a:extLst>
                <a:ext uri="{FF2B5EF4-FFF2-40B4-BE49-F238E27FC236}">
                  <a16:creationId xmlns:a16="http://schemas.microsoft.com/office/drawing/2014/main" id="{B5D84151-2B17-AC6E-2A0F-CDE25D92865E}"/>
                </a:ext>
              </a:extLst>
            </p:cNvPr>
            <p:cNvCxnSpPr>
              <a:cxnSpLocks/>
              <a:stCxn id="13" idx="0"/>
            </p:cNvCxnSpPr>
            <p:nvPr/>
          </p:nvCxnSpPr>
          <p:spPr>
            <a:xfrm flipV="1">
              <a:off x="3925877" y="2375355"/>
              <a:ext cx="0" cy="301861"/>
            </a:xfrm>
            <a:prstGeom prst="line">
              <a:avLst/>
            </a:prstGeom>
            <a:ln w="34925">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76A4609D-778F-43E0-C68F-3D37A4546E03}"/>
                </a:ext>
              </a:extLst>
            </p:cNvPr>
            <p:cNvSpPr txBox="1"/>
            <p:nvPr/>
          </p:nvSpPr>
          <p:spPr>
            <a:xfrm>
              <a:off x="3679655" y="2677216"/>
              <a:ext cx="492444" cy="369332"/>
            </a:xfrm>
            <a:prstGeom prst="rect">
              <a:avLst/>
            </a:prstGeom>
            <a:noFill/>
          </p:spPr>
          <p:txBody>
            <a:bodyPr wrap="none" rtlCol="0">
              <a:spAutoFit/>
            </a:bodyPr>
            <a:lstStyle/>
            <a:p>
              <a:pPr algn="ctr"/>
              <a:r>
                <a:rPr lang="en-US">
                  <a:solidFill>
                    <a:srgbClr val="7030A0"/>
                  </a:solidFill>
                </a:rPr>
                <a:t>my</a:t>
              </a:r>
            </a:p>
          </p:txBody>
        </p:sp>
      </p:grpSp>
      <p:grpSp>
        <p:nvGrpSpPr>
          <p:cNvPr id="14" name="Group 13">
            <a:extLst>
              <a:ext uri="{FF2B5EF4-FFF2-40B4-BE49-F238E27FC236}">
                <a16:creationId xmlns:a16="http://schemas.microsoft.com/office/drawing/2014/main" id="{DBE91F35-939B-6910-7C76-ED1C339FA585}"/>
              </a:ext>
            </a:extLst>
          </p:cNvPr>
          <p:cNvGrpSpPr/>
          <p:nvPr/>
        </p:nvGrpSpPr>
        <p:grpSpPr>
          <a:xfrm>
            <a:off x="3244174" y="2638608"/>
            <a:ext cx="569388" cy="915763"/>
            <a:chOff x="3315711" y="2377349"/>
            <a:chExt cx="569388" cy="915763"/>
          </a:xfrm>
        </p:grpSpPr>
        <p:cxnSp>
          <p:nvCxnSpPr>
            <p:cNvPr id="15" name="Straight Connector 14">
              <a:extLst>
                <a:ext uri="{FF2B5EF4-FFF2-40B4-BE49-F238E27FC236}">
                  <a16:creationId xmlns:a16="http://schemas.microsoft.com/office/drawing/2014/main" id="{7FB1706D-95A8-29CF-742A-0ACA2DC6A81B}"/>
                </a:ext>
              </a:extLst>
            </p:cNvPr>
            <p:cNvCxnSpPr>
              <a:cxnSpLocks/>
              <a:stCxn id="16" idx="0"/>
            </p:cNvCxnSpPr>
            <p:nvPr/>
          </p:nvCxnSpPr>
          <p:spPr>
            <a:xfrm flipV="1">
              <a:off x="3600405" y="2377349"/>
              <a:ext cx="0" cy="546431"/>
            </a:xfrm>
            <a:prstGeom prst="line">
              <a:avLst/>
            </a:prstGeom>
            <a:ln w="34925">
              <a:tailEnd type="triangle"/>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B977B711-145F-52FC-9230-961D7F5DDE95}"/>
                </a:ext>
              </a:extLst>
            </p:cNvPr>
            <p:cNvSpPr txBox="1"/>
            <p:nvPr/>
          </p:nvSpPr>
          <p:spPr>
            <a:xfrm>
              <a:off x="3315711" y="2923780"/>
              <a:ext cx="569388" cy="369332"/>
            </a:xfrm>
            <a:prstGeom prst="rect">
              <a:avLst/>
            </a:prstGeom>
            <a:noFill/>
          </p:spPr>
          <p:txBody>
            <a:bodyPr wrap="none" rtlCol="0">
              <a:spAutoFit/>
            </a:bodyPr>
            <a:lstStyle/>
            <a:p>
              <a:pPr algn="ctr"/>
              <a:r>
                <a:rPr lang="en-US">
                  <a:solidFill>
                    <a:srgbClr val="7030A0"/>
                  </a:solidFill>
                </a:rPr>
                <a:t>and</a:t>
              </a:r>
            </a:p>
          </p:txBody>
        </p:sp>
      </p:grpSp>
      <p:grpSp>
        <p:nvGrpSpPr>
          <p:cNvPr id="17" name="Group 16">
            <a:extLst>
              <a:ext uri="{FF2B5EF4-FFF2-40B4-BE49-F238E27FC236}">
                <a16:creationId xmlns:a16="http://schemas.microsoft.com/office/drawing/2014/main" id="{0B2CA952-30F2-F8C6-7D05-59569CBC7A1A}"/>
              </a:ext>
            </a:extLst>
          </p:cNvPr>
          <p:cNvGrpSpPr/>
          <p:nvPr/>
        </p:nvGrpSpPr>
        <p:grpSpPr>
          <a:xfrm>
            <a:off x="5474756" y="2636614"/>
            <a:ext cx="530916" cy="1181975"/>
            <a:chOff x="4073276" y="2357700"/>
            <a:chExt cx="530916" cy="1181975"/>
          </a:xfrm>
        </p:grpSpPr>
        <p:cxnSp>
          <p:nvCxnSpPr>
            <p:cNvPr id="18" name="Straight Connector 17">
              <a:extLst>
                <a:ext uri="{FF2B5EF4-FFF2-40B4-BE49-F238E27FC236}">
                  <a16:creationId xmlns:a16="http://schemas.microsoft.com/office/drawing/2014/main" id="{F2B14BB1-F2E0-82F6-765E-051022341A32}"/>
                </a:ext>
              </a:extLst>
            </p:cNvPr>
            <p:cNvCxnSpPr>
              <a:cxnSpLocks/>
              <a:stCxn id="19" idx="0"/>
            </p:cNvCxnSpPr>
            <p:nvPr/>
          </p:nvCxnSpPr>
          <p:spPr>
            <a:xfrm flipV="1">
              <a:off x="4338734" y="2357700"/>
              <a:ext cx="1" cy="812643"/>
            </a:xfrm>
            <a:prstGeom prst="line">
              <a:avLst/>
            </a:prstGeom>
            <a:ln w="34925">
              <a:tailEnd type="triangle"/>
            </a:ln>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id="{5D2D0F1B-BF1A-BB6C-C859-469314EBFEFB}"/>
                </a:ext>
              </a:extLst>
            </p:cNvPr>
            <p:cNvSpPr txBox="1"/>
            <p:nvPr/>
          </p:nvSpPr>
          <p:spPr>
            <a:xfrm>
              <a:off x="4073276" y="3170343"/>
              <a:ext cx="530916" cy="369332"/>
            </a:xfrm>
            <a:prstGeom prst="rect">
              <a:avLst/>
            </a:prstGeom>
            <a:noFill/>
          </p:spPr>
          <p:txBody>
            <a:bodyPr wrap="none" rtlCol="0">
              <a:spAutoFit/>
            </a:bodyPr>
            <a:lstStyle/>
            <a:p>
              <a:pPr algn="ctr"/>
              <a:r>
                <a:rPr lang="en-US">
                  <a:solidFill>
                    <a:srgbClr val="7030A0"/>
                  </a:solidFill>
                </a:rPr>
                <a:t>like</a:t>
              </a:r>
            </a:p>
          </p:txBody>
        </p:sp>
      </p:grpSp>
      <p:grpSp>
        <p:nvGrpSpPr>
          <p:cNvPr id="20" name="Group 19">
            <a:extLst>
              <a:ext uri="{FF2B5EF4-FFF2-40B4-BE49-F238E27FC236}">
                <a16:creationId xmlns:a16="http://schemas.microsoft.com/office/drawing/2014/main" id="{7EB07E08-5114-0630-1AD7-8DEAA71D17C4}"/>
              </a:ext>
            </a:extLst>
          </p:cNvPr>
          <p:cNvGrpSpPr/>
          <p:nvPr/>
        </p:nvGrpSpPr>
        <p:grpSpPr>
          <a:xfrm>
            <a:off x="4792822" y="2618960"/>
            <a:ext cx="853794" cy="844518"/>
            <a:chOff x="4792822" y="2618960"/>
            <a:chExt cx="853794" cy="844518"/>
          </a:xfrm>
        </p:grpSpPr>
        <p:cxnSp>
          <p:nvCxnSpPr>
            <p:cNvPr id="21" name="Straight Connector 20">
              <a:extLst>
                <a:ext uri="{FF2B5EF4-FFF2-40B4-BE49-F238E27FC236}">
                  <a16:creationId xmlns:a16="http://schemas.microsoft.com/office/drawing/2014/main" id="{15E0DF7F-FCA7-3FD3-6E01-B36DC5C720EC}"/>
                </a:ext>
              </a:extLst>
            </p:cNvPr>
            <p:cNvCxnSpPr>
              <a:cxnSpLocks/>
            </p:cNvCxnSpPr>
            <p:nvPr/>
          </p:nvCxnSpPr>
          <p:spPr>
            <a:xfrm>
              <a:off x="4792822" y="2640240"/>
              <a:ext cx="853794" cy="0"/>
            </a:xfrm>
            <a:prstGeom prst="line">
              <a:avLst/>
            </a:prstGeom>
            <a:ln w="34925"/>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B13100EF-84DE-78A6-88D3-7DBFFB90BCA3}"/>
                </a:ext>
              </a:extLst>
            </p:cNvPr>
            <p:cNvCxnSpPr>
              <a:cxnSpLocks/>
            </p:cNvCxnSpPr>
            <p:nvPr/>
          </p:nvCxnSpPr>
          <p:spPr>
            <a:xfrm flipH="1" flipV="1">
              <a:off x="5219719" y="2618960"/>
              <a:ext cx="1" cy="475186"/>
            </a:xfrm>
            <a:prstGeom prst="line">
              <a:avLst/>
            </a:prstGeom>
            <a:ln w="34925">
              <a:tailEnd type="triangle"/>
            </a:ln>
          </p:spPr>
          <p:style>
            <a:lnRef idx="1">
              <a:schemeClr val="accent2"/>
            </a:lnRef>
            <a:fillRef idx="0">
              <a:schemeClr val="accent2"/>
            </a:fillRef>
            <a:effectRef idx="0">
              <a:schemeClr val="accent2"/>
            </a:effectRef>
            <a:fontRef idx="minor">
              <a:schemeClr val="tx1"/>
            </a:fontRef>
          </p:style>
        </p:cxnSp>
        <p:sp>
          <p:nvSpPr>
            <p:cNvPr id="23" name="TextBox 22">
              <a:extLst>
                <a:ext uri="{FF2B5EF4-FFF2-40B4-BE49-F238E27FC236}">
                  <a16:creationId xmlns:a16="http://schemas.microsoft.com/office/drawing/2014/main" id="{C6DC025E-FE35-45EF-B95F-EE0FFE6C6300}"/>
                </a:ext>
              </a:extLst>
            </p:cNvPr>
            <p:cNvSpPr txBox="1"/>
            <p:nvPr/>
          </p:nvSpPr>
          <p:spPr>
            <a:xfrm>
              <a:off x="4947850" y="3094146"/>
              <a:ext cx="543739" cy="369332"/>
            </a:xfrm>
            <a:prstGeom prst="rect">
              <a:avLst/>
            </a:prstGeom>
            <a:noFill/>
          </p:spPr>
          <p:txBody>
            <a:bodyPr wrap="none" rtlCol="0">
              <a:spAutoFit/>
            </a:bodyPr>
            <a:lstStyle/>
            <a:p>
              <a:pPr algn="ctr"/>
              <a:r>
                <a:rPr lang="en-US">
                  <a:solidFill>
                    <a:srgbClr val="7030A0"/>
                  </a:solidFill>
                </a:rPr>
                <a:t>lion</a:t>
              </a:r>
            </a:p>
          </p:txBody>
        </p:sp>
      </p:grpSp>
      <p:grpSp>
        <p:nvGrpSpPr>
          <p:cNvPr id="24" name="Group 23">
            <a:extLst>
              <a:ext uri="{FF2B5EF4-FFF2-40B4-BE49-F238E27FC236}">
                <a16:creationId xmlns:a16="http://schemas.microsoft.com/office/drawing/2014/main" id="{BF76898A-F1E2-3F65-6D7C-B7735234C2BA}"/>
              </a:ext>
            </a:extLst>
          </p:cNvPr>
          <p:cNvGrpSpPr/>
          <p:nvPr/>
        </p:nvGrpSpPr>
        <p:grpSpPr>
          <a:xfrm>
            <a:off x="2590800" y="2612563"/>
            <a:ext cx="816429" cy="1199109"/>
            <a:chOff x="2590800" y="2612563"/>
            <a:chExt cx="816429" cy="1199109"/>
          </a:xfrm>
        </p:grpSpPr>
        <p:cxnSp>
          <p:nvCxnSpPr>
            <p:cNvPr id="25" name="Straight Connector 24">
              <a:extLst>
                <a:ext uri="{FF2B5EF4-FFF2-40B4-BE49-F238E27FC236}">
                  <a16:creationId xmlns:a16="http://schemas.microsoft.com/office/drawing/2014/main" id="{97511ABE-36DC-05E1-7325-6118F7500D1D}"/>
                </a:ext>
              </a:extLst>
            </p:cNvPr>
            <p:cNvCxnSpPr>
              <a:cxnSpLocks/>
            </p:cNvCxnSpPr>
            <p:nvPr/>
          </p:nvCxnSpPr>
          <p:spPr>
            <a:xfrm>
              <a:off x="2590800" y="2633844"/>
              <a:ext cx="816429" cy="0"/>
            </a:xfrm>
            <a:prstGeom prst="line">
              <a:avLst/>
            </a:prstGeom>
            <a:ln w="34925"/>
          </p:spPr>
          <p:style>
            <a:lnRef idx="1">
              <a:schemeClr val="accent2"/>
            </a:lnRef>
            <a:fillRef idx="0">
              <a:schemeClr val="accent2"/>
            </a:fillRef>
            <a:effectRef idx="0">
              <a:schemeClr val="accent2"/>
            </a:effectRef>
            <a:fontRef idx="minor">
              <a:schemeClr val="tx1"/>
            </a:fontRef>
          </p:style>
        </p:cxnSp>
        <p:grpSp>
          <p:nvGrpSpPr>
            <p:cNvPr id="26" name="Group 25">
              <a:extLst>
                <a:ext uri="{FF2B5EF4-FFF2-40B4-BE49-F238E27FC236}">
                  <a16:creationId xmlns:a16="http://schemas.microsoft.com/office/drawing/2014/main" id="{D55BA4A0-32DB-3618-FE4D-FFD4C5DF71A8}"/>
                </a:ext>
              </a:extLst>
            </p:cNvPr>
            <p:cNvGrpSpPr/>
            <p:nvPr/>
          </p:nvGrpSpPr>
          <p:grpSpPr>
            <a:xfrm>
              <a:off x="2714321" y="2612563"/>
              <a:ext cx="569387" cy="1199109"/>
              <a:chOff x="2926133" y="2351304"/>
              <a:chExt cx="569387" cy="1199109"/>
            </a:xfrm>
          </p:grpSpPr>
          <p:cxnSp>
            <p:nvCxnSpPr>
              <p:cNvPr id="27" name="Straight Connector 26">
                <a:extLst>
                  <a:ext uri="{FF2B5EF4-FFF2-40B4-BE49-F238E27FC236}">
                    <a16:creationId xmlns:a16="http://schemas.microsoft.com/office/drawing/2014/main" id="{5F8BEBC2-7E02-B8DC-B80B-723BA8135AFE}"/>
                  </a:ext>
                </a:extLst>
              </p:cNvPr>
              <p:cNvCxnSpPr>
                <a:cxnSpLocks/>
              </p:cNvCxnSpPr>
              <p:nvPr/>
            </p:nvCxnSpPr>
            <p:spPr>
              <a:xfrm rot="16200000" flipV="1">
                <a:off x="2806317" y="2755814"/>
                <a:ext cx="809019" cy="0"/>
              </a:xfrm>
              <a:prstGeom prst="line">
                <a:avLst/>
              </a:prstGeom>
              <a:ln w="34925">
                <a:tailEnd type="triangle"/>
              </a:ln>
            </p:spPr>
            <p:style>
              <a:lnRef idx="1">
                <a:schemeClr val="accent2"/>
              </a:lnRef>
              <a:fillRef idx="0">
                <a:schemeClr val="accent2"/>
              </a:fillRef>
              <a:effectRef idx="0">
                <a:schemeClr val="accent2"/>
              </a:effectRef>
              <a:fontRef idx="minor">
                <a:schemeClr val="tx1"/>
              </a:fontRef>
            </p:style>
          </p:cxnSp>
          <p:sp>
            <p:nvSpPr>
              <p:cNvPr id="28" name="TextBox 27">
                <a:extLst>
                  <a:ext uri="{FF2B5EF4-FFF2-40B4-BE49-F238E27FC236}">
                    <a16:creationId xmlns:a16="http://schemas.microsoft.com/office/drawing/2014/main" id="{D17BC8FD-F8FF-A14A-2494-E0437CF57AD0}"/>
                  </a:ext>
                </a:extLst>
              </p:cNvPr>
              <p:cNvSpPr txBox="1"/>
              <p:nvPr/>
            </p:nvSpPr>
            <p:spPr>
              <a:xfrm>
                <a:off x="2926133" y="3181081"/>
                <a:ext cx="569387" cy="369332"/>
              </a:xfrm>
              <a:prstGeom prst="rect">
                <a:avLst/>
              </a:prstGeom>
              <a:noFill/>
            </p:spPr>
            <p:txBody>
              <a:bodyPr wrap="none" rtlCol="0">
                <a:spAutoFit/>
              </a:bodyPr>
              <a:lstStyle/>
              <a:p>
                <a:pPr algn="ctr"/>
                <a:r>
                  <a:rPr lang="en-US">
                    <a:solidFill>
                      <a:srgbClr val="7030A0"/>
                    </a:solidFill>
                  </a:rPr>
                  <a:t>feet</a:t>
                </a:r>
              </a:p>
            </p:txBody>
          </p:sp>
        </p:grpSp>
      </p:grpSp>
      <p:grpSp>
        <p:nvGrpSpPr>
          <p:cNvPr id="29" name="Group 28">
            <a:extLst>
              <a:ext uri="{FF2B5EF4-FFF2-40B4-BE49-F238E27FC236}">
                <a16:creationId xmlns:a16="http://schemas.microsoft.com/office/drawing/2014/main" id="{2CE43CAF-EF1B-D07A-3194-F880E78E6BE4}"/>
              </a:ext>
            </a:extLst>
          </p:cNvPr>
          <p:cNvGrpSpPr/>
          <p:nvPr/>
        </p:nvGrpSpPr>
        <p:grpSpPr>
          <a:xfrm>
            <a:off x="2239632" y="2636614"/>
            <a:ext cx="492444" cy="671193"/>
            <a:chOff x="3679655" y="2375355"/>
            <a:chExt cx="492444" cy="671193"/>
          </a:xfrm>
        </p:grpSpPr>
        <p:cxnSp>
          <p:nvCxnSpPr>
            <p:cNvPr id="30" name="Straight Connector 29">
              <a:extLst>
                <a:ext uri="{FF2B5EF4-FFF2-40B4-BE49-F238E27FC236}">
                  <a16:creationId xmlns:a16="http://schemas.microsoft.com/office/drawing/2014/main" id="{19050070-BFED-47C5-342B-70C188FB8316}"/>
                </a:ext>
              </a:extLst>
            </p:cNvPr>
            <p:cNvCxnSpPr>
              <a:cxnSpLocks/>
              <a:stCxn id="31" idx="0"/>
            </p:cNvCxnSpPr>
            <p:nvPr/>
          </p:nvCxnSpPr>
          <p:spPr>
            <a:xfrm flipV="1">
              <a:off x="3925877" y="2375355"/>
              <a:ext cx="0" cy="301861"/>
            </a:xfrm>
            <a:prstGeom prst="line">
              <a:avLst/>
            </a:prstGeom>
            <a:ln w="34925">
              <a:tailEnd type="triangle"/>
            </a:ln>
          </p:spPr>
          <p:style>
            <a:lnRef idx="1">
              <a:schemeClr val="accent2"/>
            </a:lnRef>
            <a:fillRef idx="0">
              <a:schemeClr val="accent2"/>
            </a:fillRef>
            <a:effectRef idx="0">
              <a:schemeClr val="accent2"/>
            </a:effectRef>
            <a:fontRef idx="minor">
              <a:schemeClr val="tx1"/>
            </a:fontRef>
          </p:style>
        </p:cxnSp>
        <p:sp>
          <p:nvSpPr>
            <p:cNvPr id="31" name="TextBox 30">
              <a:extLst>
                <a:ext uri="{FF2B5EF4-FFF2-40B4-BE49-F238E27FC236}">
                  <a16:creationId xmlns:a16="http://schemas.microsoft.com/office/drawing/2014/main" id="{CF797482-B1DB-0423-8EE3-7677EA472BED}"/>
                </a:ext>
              </a:extLst>
            </p:cNvPr>
            <p:cNvSpPr txBox="1"/>
            <p:nvPr/>
          </p:nvSpPr>
          <p:spPr>
            <a:xfrm>
              <a:off x="3679655" y="2677216"/>
              <a:ext cx="492444" cy="369332"/>
            </a:xfrm>
            <a:prstGeom prst="rect">
              <a:avLst/>
            </a:prstGeom>
            <a:noFill/>
          </p:spPr>
          <p:txBody>
            <a:bodyPr wrap="none" rtlCol="0">
              <a:spAutoFit/>
            </a:bodyPr>
            <a:lstStyle/>
            <a:p>
              <a:pPr algn="ctr"/>
              <a:r>
                <a:rPr lang="en-US">
                  <a:solidFill>
                    <a:srgbClr val="7030A0"/>
                  </a:solidFill>
                </a:rPr>
                <a:t>my</a:t>
              </a:r>
            </a:p>
          </p:txBody>
        </p:sp>
      </p:grpSp>
    </p:spTree>
    <p:custDataLst>
      <p:tags r:id="rId1"/>
    </p:custDataLst>
    <p:extLst>
      <p:ext uri="{BB962C8B-B14F-4D97-AF65-F5344CB8AC3E}">
        <p14:creationId xmlns:p14="http://schemas.microsoft.com/office/powerpoint/2010/main" val="223672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5953DE-9C40-8C24-31A1-C3256A9B15E9}"/>
              </a:ext>
            </a:extLst>
          </p:cNvPr>
          <p:cNvSpPr>
            <a:spLocks noGrp="1"/>
          </p:cNvSpPr>
          <p:nvPr>
            <p:ph idx="1"/>
          </p:nvPr>
        </p:nvSpPr>
        <p:spPr>
          <a:xfrm>
            <a:off x="457200" y="1600200"/>
            <a:ext cx="8229600" cy="4031673"/>
          </a:xfrm>
        </p:spPr>
        <p:txBody>
          <a:bodyPr/>
          <a:lstStyle/>
          <a:p>
            <a:pPr marL="514350" indent="-514350">
              <a:spcBef>
                <a:spcPct val="0"/>
              </a:spcBef>
              <a:spcAft>
                <a:spcPts val="0"/>
              </a:spcAft>
            </a:pPr>
            <a:r>
              <a:rPr lang="en-US" sz="2000">
                <a:latin typeface="Times New Roman" panose="02020603050405020304" pitchFamily="18" charset="0"/>
                <a:cs typeface="Times New Roman" panose="02020603050405020304" pitchFamily="18" charset="0"/>
              </a:rPr>
              <a:t>Jesus didn’t quote Psalm 22:1.</a:t>
            </a:r>
          </a:p>
          <a:p>
            <a:pPr marL="914400" lvl="1" indent="-514350">
              <a:spcBef>
                <a:spcPct val="0"/>
              </a:spcBef>
              <a:spcAft>
                <a:spcPts val="0"/>
              </a:spcAft>
            </a:pPr>
            <a:r>
              <a:rPr lang="en-US" sz="2000">
                <a:latin typeface="Times New Roman" panose="02020603050405020304" pitchFamily="18" charset="0"/>
                <a:cs typeface="Times New Roman" panose="02020603050405020304" pitchFamily="18" charset="0"/>
              </a:rPr>
              <a:t>Jesus was speaking Aramaic, not Hebrew.</a:t>
            </a:r>
          </a:p>
          <a:p>
            <a:pPr marL="1314450" lvl="2" indent="-514350">
              <a:spcBef>
                <a:spcPct val="0"/>
              </a:spcBef>
              <a:spcAft>
                <a:spcPts val="0"/>
              </a:spcAft>
            </a:pPr>
            <a:r>
              <a:rPr lang="en-US" sz="2000">
                <a:latin typeface="Times New Roman" panose="02020603050405020304" pitchFamily="18" charset="0"/>
                <a:cs typeface="Times New Roman" panose="02020603050405020304" pitchFamily="18" charset="0"/>
              </a:rPr>
              <a:t>In Aramaic, the word for “forsaken” is “sabachthani.”</a:t>
            </a:r>
          </a:p>
          <a:p>
            <a:pPr marL="1314450" lvl="2" indent="-514350">
              <a:spcBef>
                <a:spcPct val="0"/>
              </a:spcBef>
              <a:spcAft>
                <a:spcPts val="0"/>
              </a:spcAft>
            </a:pPr>
            <a:r>
              <a:rPr lang="en-US" sz="2000">
                <a:latin typeface="Times New Roman" panose="02020603050405020304" pitchFamily="18" charset="0"/>
                <a:cs typeface="Times New Roman" panose="02020603050405020304" pitchFamily="18" charset="0"/>
              </a:rPr>
              <a:t>Aramaic was the common language in Israel at that time.</a:t>
            </a:r>
          </a:p>
          <a:p>
            <a:pPr marL="914400" lvl="1" indent="-514350">
              <a:spcBef>
                <a:spcPct val="0"/>
              </a:spcBef>
              <a:spcAft>
                <a:spcPts val="0"/>
              </a:spcAft>
            </a:pPr>
            <a:r>
              <a:rPr lang="en-US" sz="2000">
                <a:latin typeface="Times New Roman" panose="02020603050405020304" pitchFamily="18" charset="0"/>
                <a:cs typeface="Times New Roman" panose="02020603050405020304" pitchFamily="18" charset="0"/>
              </a:rPr>
              <a:t>Part of the book of Daniel was originally written in Aramaic.</a:t>
            </a:r>
          </a:p>
          <a:p>
            <a:pPr marL="914400" lvl="1" indent="-514350">
              <a:spcBef>
                <a:spcPct val="0"/>
              </a:spcBef>
              <a:spcAft>
                <a:spcPts val="0"/>
              </a:spcAft>
            </a:pPr>
            <a:r>
              <a:rPr lang="en-US" sz="2000">
                <a:solidFill>
                  <a:srgbClr val="7030A0"/>
                </a:solidFill>
                <a:latin typeface="Times New Roman" panose="02020603050405020304" pitchFamily="18" charset="0"/>
                <a:cs typeface="Times New Roman" panose="02020603050405020304" pitchFamily="18" charset="0"/>
              </a:rPr>
              <a:t>“Your Majesty saw a holy one, a messenger, coming down from heaven and saying, ‘Cut down the tree and destroy it, but leave (</a:t>
            </a:r>
            <a:r>
              <a:rPr lang="he-IL" sz="2400">
                <a:solidFill>
                  <a:srgbClr val="7030A0"/>
                </a:solidFill>
                <a:latin typeface="Times New Roman" panose="02020603050405020304" pitchFamily="18" charset="0"/>
                <a:cs typeface="Times New Roman" panose="02020603050405020304" pitchFamily="18" charset="0"/>
              </a:rPr>
              <a:t>שְׁבֻקוּ</a:t>
            </a:r>
            <a:r>
              <a:rPr lang="en-US" sz="2000">
                <a:solidFill>
                  <a:srgbClr val="7030A0"/>
                </a:solidFill>
                <a:latin typeface="Times New Roman" panose="02020603050405020304" pitchFamily="18" charset="0"/>
                <a:cs typeface="Times New Roman" panose="02020603050405020304" pitchFamily="18" charset="0"/>
              </a:rPr>
              <a:t>) the stump...’” [Daniel 4:23a, NIV]</a:t>
            </a:r>
          </a:p>
          <a:p>
            <a:pPr marL="914400" lvl="1" indent="-514350">
              <a:spcBef>
                <a:spcPct val="0"/>
              </a:spcBef>
              <a:spcAft>
                <a:spcPts val="0"/>
              </a:spcAft>
            </a:pPr>
            <a:r>
              <a:rPr lang="en-US" sz="2000">
                <a:solidFill>
                  <a:srgbClr val="7030A0"/>
                </a:solidFill>
                <a:latin typeface="Times New Roman" panose="02020603050405020304" pitchFamily="18" charset="0"/>
                <a:cs typeface="Times New Roman" panose="02020603050405020304" pitchFamily="18" charset="0"/>
              </a:rPr>
              <a:t>Nevertheless leave (</a:t>
            </a:r>
            <a:r>
              <a:rPr lang="he-IL" sz="2400">
                <a:solidFill>
                  <a:srgbClr val="7030A0"/>
                </a:solidFill>
                <a:latin typeface="Times New Roman" panose="02020603050405020304" pitchFamily="18" charset="0"/>
                <a:cs typeface="Times New Roman" panose="02020603050405020304" pitchFamily="18" charset="0"/>
              </a:rPr>
              <a:t>שְׁבֻקוּ</a:t>
            </a:r>
            <a:r>
              <a:rPr lang="en-US" sz="2000">
                <a:solidFill>
                  <a:srgbClr val="7030A0"/>
                </a:solidFill>
                <a:latin typeface="Times New Roman" panose="02020603050405020304" pitchFamily="18" charset="0"/>
                <a:cs typeface="Times New Roman" panose="02020603050405020304" pitchFamily="18" charset="0"/>
              </a:rPr>
              <a:t>) the stump and roots in the earth... [Daniel 4:15a, NKJV]</a:t>
            </a:r>
          </a:p>
          <a:p>
            <a:pPr marL="914400" lvl="1" indent="-514350">
              <a:spcBef>
                <a:spcPct val="0"/>
              </a:spcBef>
              <a:spcAft>
                <a:spcPts val="0"/>
              </a:spcAft>
            </a:pPr>
            <a:r>
              <a:rPr lang="en-US" sz="2000">
                <a:solidFill>
                  <a:srgbClr val="7030A0"/>
                </a:solidFill>
                <a:latin typeface="Times New Roman" panose="02020603050405020304" pitchFamily="18" charset="0"/>
                <a:cs typeface="Times New Roman" panose="02020603050405020304" pitchFamily="18" charset="0"/>
              </a:rPr>
              <a:t>The command to leave (</a:t>
            </a:r>
            <a:r>
              <a:rPr lang="he-IL" sz="2400">
                <a:solidFill>
                  <a:srgbClr val="7030A0"/>
                </a:solidFill>
                <a:latin typeface="Times New Roman" panose="02020603050405020304" pitchFamily="18" charset="0"/>
                <a:cs typeface="Times New Roman" panose="02020603050405020304" pitchFamily="18" charset="0"/>
              </a:rPr>
              <a:t>לְמִשְׁבַּק</a:t>
            </a:r>
            <a:r>
              <a:rPr lang="en-US" sz="2000">
                <a:solidFill>
                  <a:srgbClr val="7030A0"/>
                </a:solidFill>
                <a:latin typeface="Times New Roman" panose="02020603050405020304" pitchFamily="18" charset="0"/>
                <a:cs typeface="Times New Roman" panose="02020603050405020304" pitchFamily="18" charset="0"/>
              </a:rPr>
              <a:t>) the stump of the tree with its roots... [Daniel 4:26a, NIV]</a:t>
            </a:r>
            <a:endParaRPr lang="en-US" sz="2000"/>
          </a:p>
        </p:txBody>
      </p:sp>
      <p:sp>
        <p:nvSpPr>
          <p:cNvPr id="4" name="Title 1">
            <a:extLst>
              <a:ext uri="{FF2B5EF4-FFF2-40B4-BE49-F238E27FC236}">
                <a16:creationId xmlns:a16="http://schemas.microsoft.com/office/drawing/2014/main" id="{B2BAC968-ACD7-048A-5E05-469C2BA93BDE}"/>
              </a:ext>
            </a:extLst>
          </p:cNvPr>
          <p:cNvSpPr txBox="1">
            <a:spLocks/>
          </p:cNvSpPr>
          <p:nvPr/>
        </p:nvSpPr>
        <p:spPr bwMode="auto">
          <a:xfrm>
            <a:off x="-1" y="18949"/>
            <a:ext cx="9143999" cy="7748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a:t>The Missionaries’ Rebuttal</a:t>
            </a:r>
            <a:endParaRPr lang="en-US" b="1" dirty="0"/>
          </a:p>
        </p:txBody>
      </p:sp>
    </p:spTree>
    <p:custDataLst>
      <p:tags r:id="rId1"/>
    </p:custDataLst>
    <p:extLst>
      <p:ext uri="{BB962C8B-B14F-4D97-AF65-F5344CB8AC3E}">
        <p14:creationId xmlns:p14="http://schemas.microsoft.com/office/powerpoint/2010/main" val="389251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0" y="1871255"/>
            <a:ext cx="9144000" cy="3115490"/>
          </a:xfrm>
        </p:spPr>
        <p:txBody>
          <a:bodyPr/>
          <a:lstStyle/>
          <a:p>
            <a:pPr marL="0" indent="0">
              <a:buNone/>
            </a:pPr>
            <a:r>
              <a:rPr lang="en-US">
                <a:solidFill>
                  <a:srgbClr val="7030A0"/>
                </a:solidFill>
                <a:latin typeface="Times New Roman" panose="02020603050405020304" pitchFamily="18" charset="0"/>
                <a:cs typeface="Times New Roman" panose="02020603050405020304" pitchFamily="18" charset="0"/>
              </a:rPr>
              <a:t>My God, my God, why have you forsaken me? Why are you so far from saving me, so far from my cries of anguish? My God, I cry out by day, but you do not answer, by night, but I find no rest. Yet you are enthroned as the Holy One; you are the one Israel praises.</a:t>
            </a:r>
          </a:p>
        </p:txBody>
      </p:sp>
      <p:sp>
        <p:nvSpPr>
          <p:cNvPr id="4" name="Title 1">
            <a:extLst>
              <a:ext uri="{FF2B5EF4-FFF2-40B4-BE49-F238E27FC236}">
                <a16:creationId xmlns:a16="http://schemas.microsoft.com/office/drawing/2014/main" id="{27944388-5A6A-AE1A-6A51-104DF7A20B8D}"/>
              </a:ext>
            </a:extLst>
          </p:cNvPr>
          <p:cNvSpPr>
            <a:spLocks noGrp="1"/>
          </p:cNvSpPr>
          <p:nvPr>
            <p:ph type="title"/>
          </p:nvPr>
        </p:nvSpPr>
        <p:spPr>
          <a:xfrm>
            <a:off x="2931" y="-1"/>
            <a:ext cx="9141069" cy="533401"/>
          </a:xfrm>
        </p:spPr>
        <p:txBody>
          <a:bodyPr/>
          <a:lstStyle/>
          <a:p>
            <a:r>
              <a:rPr lang="en-US" b="1"/>
              <a:t>Psalm 22:1-3 [NIV]</a:t>
            </a:r>
            <a:endParaRPr lang="en-US"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7B6154-535A-6EBA-5441-AB737E003C58}"/>
              </a:ext>
            </a:extLst>
          </p:cNvPr>
          <p:cNvSpPr>
            <a:spLocks noGrp="1"/>
          </p:cNvSpPr>
          <p:nvPr>
            <p:ph idx="1"/>
          </p:nvPr>
        </p:nvSpPr>
        <p:spPr>
          <a:xfrm>
            <a:off x="0" y="1457626"/>
            <a:ext cx="9144000" cy="4704183"/>
          </a:xfrm>
        </p:spPr>
        <p:txBody>
          <a:bodyPr/>
          <a:lstStyle/>
          <a:p>
            <a:pPr>
              <a:spcBef>
                <a:spcPts val="0"/>
              </a:spcBef>
            </a:pPr>
            <a:r>
              <a:rPr lang="en-US" sz="2000">
                <a:latin typeface="Times New Roman" panose="02020603050405020304" pitchFamily="18" charset="0"/>
                <a:cs typeface="Times New Roman" panose="02020603050405020304" pitchFamily="18" charset="0"/>
              </a:rPr>
              <a:t>The Christians translated the Hebrew incorrectly.</a:t>
            </a:r>
          </a:p>
          <a:p>
            <a:pPr lvl="1">
              <a:spcBef>
                <a:spcPts val="0"/>
              </a:spcBef>
            </a:pPr>
            <a:r>
              <a:rPr lang="en-US" sz="2000">
                <a:solidFill>
                  <a:srgbClr val="7030A0"/>
                </a:solidFill>
                <a:latin typeface="Times New Roman" panose="02020603050405020304" pitchFamily="18" charset="0"/>
                <a:cs typeface="Times New Roman" panose="02020603050405020304" pitchFamily="18" charset="0"/>
              </a:rPr>
              <a:t>... they pierce my hands and my feet. [Psalm 22:16b, NIV]</a:t>
            </a:r>
          </a:p>
          <a:p>
            <a:pPr lvl="1">
              <a:spcBef>
                <a:spcPts val="0"/>
              </a:spcBef>
            </a:pPr>
            <a:r>
              <a:rPr lang="en-US" sz="2000">
                <a:latin typeface="Times New Roman" panose="02020603050405020304" pitchFamily="18" charset="0"/>
                <a:cs typeface="Times New Roman" panose="02020603050405020304" pitchFamily="18" charset="0"/>
              </a:rPr>
              <a:t>It might be a typo.</a:t>
            </a:r>
          </a:p>
          <a:p>
            <a:pPr lvl="1">
              <a:spcBef>
                <a:spcPts val="0"/>
              </a:spcBef>
            </a:pPr>
            <a:endParaRPr lang="en-US" sz="2000">
              <a:latin typeface="Times New Roman" panose="02020603050405020304" pitchFamily="18" charset="0"/>
              <a:cs typeface="Times New Roman" panose="02020603050405020304" pitchFamily="18" charset="0"/>
            </a:endParaRPr>
          </a:p>
          <a:p>
            <a:pPr lvl="1">
              <a:spcBef>
                <a:spcPts val="0"/>
              </a:spcBef>
            </a:pPr>
            <a:endParaRPr lang="en-US" sz="2000">
              <a:latin typeface="Times New Roman" panose="02020603050405020304" pitchFamily="18" charset="0"/>
              <a:cs typeface="Times New Roman" panose="02020603050405020304" pitchFamily="18" charset="0"/>
            </a:endParaRPr>
          </a:p>
          <a:p>
            <a:pPr lvl="1">
              <a:spcBef>
                <a:spcPts val="0"/>
              </a:spcBef>
            </a:pPr>
            <a:endParaRPr lang="en-US" sz="2000">
              <a:latin typeface="Times New Roman" panose="02020603050405020304" pitchFamily="18" charset="0"/>
              <a:cs typeface="Times New Roman" panose="02020603050405020304" pitchFamily="18" charset="0"/>
            </a:endParaRPr>
          </a:p>
          <a:p>
            <a:pPr lvl="1">
              <a:spcBef>
                <a:spcPts val="0"/>
              </a:spcBef>
            </a:pPr>
            <a:r>
              <a:rPr lang="en-US" sz="2000">
                <a:latin typeface="Times New Roman" panose="02020603050405020304" pitchFamily="18" charset="0"/>
                <a:cs typeface="Times New Roman" panose="02020603050405020304" pitchFamily="18" charset="0"/>
              </a:rPr>
              <a:t>Perhaps in the original version of the Bible the word ended with a </a:t>
            </a:r>
            <a:r>
              <a:rPr lang="he-IL" sz="2000">
                <a:latin typeface="Times New Roman" panose="02020603050405020304" pitchFamily="18" charset="0"/>
                <a:cs typeface="Times New Roman" panose="02020603050405020304" pitchFamily="18" charset="0"/>
              </a:rPr>
              <a:t>ו</a:t>
            </a:r>
            <a:r>
              <a:rPr lang="en-US" sz="2000">
                <a:latin typeface="Times New Roman" panose="02020603050405020304" pitchFamily="18" charset="0"/>
                <a:cs typeface="Times New Roman" panose="02020603050405020304" pitchFamily="18" charset="0"/>
              </a:rPr>
              <a:t>, but when a scribe copied it, he inadvertantly made the stem of the last letter a little shorter. Then, when the next scribe copied that, he mistakenly thought it was a </a:t>
            </a:r>
            <a:r>
              <a:rPr lang="he-IL" sz="2000">
                <a:latin typeface="Times New Roman" panose="02020603050405020304" pitchFamily="18" charset="0"/>
                <a:cs typeface="Times New Roman" panose="02020603050405020304" pitchFamily="18" charset="0"/>
              </a:rPr>
              <a:t>י</a:t>
            </a:r>
            <a:r>
              <a:rPr lang="en-US" sz="2000">
                <a:latin typeface="Times New Roman" panose="02020603050405020304" pitchFamily="18" charset="0"/>
                <a:cs typeface="Times New Roman" panose="02020603050405020304" pitchFamily="18" charset="0"/>
              </a:rPr>
              <a:t>.</a:t>
            </a:r>
          </a:p>
          <a:p>
            <a:pPr lvl="1">
              <a:spcBef>
                <a:spcPts val="0"/>
              </a:spcBef>
            </a:pPr>
            <a:r>
              <a:rPr lang="en-US" sz="2000">
                <a:latin typeface="Times New Roman" panose="02020603050405020304" pitchFamily="18" charset="0"/>
                <a:cs typeface="Times New Roman" panose="02020603050405020304" pitchFamily="18" charset="0"/>
              </a:rPr>
              <a:t>We can probably best understand what happened when we realize that, in Hebrew, the phrase “they have pierced” is kaaru while “like a lion” is kaari. The words are identical except that “pierced” ends with the Hebrew letter vav and “lion” with a yod. Vav and yod are similar in form, and a scribe might easily have changed the text by inscribing a yod and failing to attach a vertical descending line so that it would become a vav. [Moishe Rosen, </a:t>
            </a:r>
            <a:r>
              <a:rPr lang="en-US" sz="2000" i="1">
                <a:latin typeface="Times New Roman" panose="02020603050405020304" pitchFamily="18" charset="0"/>
                <a:cs typeface="Times New Roman" panose="02020603050405020304" pitchFamily="18" charset="0"/>
              </a:rPr>
              <a:t>Y’shua</a:t>
            </a:r>
            <a:r>
              <a:rPr lang="en-US" sz="2000">
                <a:latin typeface="Times New Roman" panose="02020603050405020304" pitchFamily="18" charset="0"/>
                <a:cs typeface="Times New Roman" panose="02020603050405020304" pitchFamily="18" charset="0"/>
              </a:rPr>
              <a:t>]</a:t>
            </a:r>
            <a:endParaRPr lang="en-US" sz="2000">
              <a:solidFill>
                <a:srgbClr val="7030A0"/>
              </a:solidFill>
              <a:latin typeface="Times New Roman" panose="02020603050405020304" pitchFamily="18" charset="0"/>
              <a:cs typeface="Times New Roman" panose="02020603050405020304" pitchFamily="18" charset="0"/>
            </a:endParaRPr>
          </a:p>
          <a:p>
            <a:pPr lvl="1">
              <a:spcBef>
                <a:spcPts val="0"/>
              </a:spcBef>
            </a:pPr>
            <a:endParaRPr lang="en-US" sz="2000">
              <a:solidFill>
                <a:srgbClr val="7030A0"/>
              </a:solidFill>
              <a:latin typeface="Times New Roman" panose="02020603050405020304" pitchFamily="18" charset="0"/>
              <a:cs typeface="Times New Roman" panose="02020603050405020304" pitchFamily="18" charset="0"/>
            </a:endParaRPr>
          </a:p>
          <a:p>
            <a:pPr lvl="1">
              <a:spcBef>
                <a:spcPts val="0"/>
              </a:spcBef>
            </a:pPr>
            <a:endParaRPr lang="en-US" sz="2000"/>
          </a:p>
        </p:txBody>
      </p:sp>
      <p:sp>
        <p:nvSpPr>
          <p:cNvPr id="4" name="Title 1"/>
          <p:cNvSpPr>
            <a:spLocks noGrp="1"/>
          </p:cNvSpPr>
          <p:nvPr>
            <p:ph type="title"/>
          </p:nvPr>
        </p:nvSpPr>
        <p:spPr>
          <a:xfrm>
            <a:off x="-1" y="18949"/>
            <a:ext cx="9143999" cy="774857"/>
          </a:xfrm>
        </p:spPr>
        <p:txBody>
          <a:bodyPr/>
          <a:lstStyle/>
          <a:p>
            <a:r>
              <a:rPr lang="en-US" b="1"/>
              <a:t>The Missionaries’ Rebuttal</a:t>
            </a:r>
            <a:endParaRPr lang="en-US" b="1" dirty="0"/>
          </a:p>
        </p:txBody>
      </p:sp>
      <p:sp>
        <p:nvSpPr>
          <p:cNvPr id="17" name="TextBox 16">
            <a:extLst>
              <a:ext uri="{FF2B5EF4-FFF2-40B4-BE49-F238E27FC236}">
                <a16:creationId xmlns:a16="http://schemas.microsoft.com/office/drawing/2014/main" id="{00D7314B-2F45-A867-4DA7-FBE952ABB5A8}"/>
              </a:ext>
            </a:extLst>
          </p:cNvPr>
          <p:cNvSpPr txBox="1"/>
          <p:nvPr/>
        </p:nvSpPr>
        <p:spPr>
          <a:xfrm>
            <a:off x="1828798" y="2354285"/>
            <a:ext cx="4572000" cy="646331"/>
          </a:xfrm>
          <a:prstGeom prst="rect">
            <a:avLst/>
          </a:prstGeom>
          <a:noFill/>
        </p:spPr>
        <p:txBody>
          <a:bodyPr wrap="square" rtlCol="0">
            <a:spAutoFit/>
          </a:bodyPr>
          <a:lstStyle/>
          <a:p>
            <a:pPr lvl="2" algn="ctr">
              <a:spcAft>
                <a:spcPts val="600"/>
              </a:spcAft>
            </a:pPr>
            <a:r>
              <a:rPr lang="ar-SA" sz="3600">
                <a:solidFill>
                  <a:srgbClr val="7030A0"/>
                </a:solidFill>
                <a:latin typeface="Times New Roman" panose="02020603050405020304" pitchFamily="18" charset="0"/>
                <a:cs typeface="Times New Roman" panose="02020603050405020304" pitchFamily="18" charset="0"/>
              </a:rPr>
              <a:t>כאר</a:t>
            </a:r>
            <a:r>
              <a:rPr lang="he-IL" sz="3600">
                <a:solidFill>
                  <a:srgbClr val="7030A0"/>
                </a:solidFill>
                <a:latin typeface="Times New Roman" panose="02020603050405020304" pitchFamily="18" charset="0"/>
                <a:cs typeface="Times New Roman" panose="02020603050405020304" pitchFamily="18" charset="0"/>
              </a:rPr>
              <a:t>ו</a:t>
            </a:r>
            <a:r>
              <a:rPr lang="en-US" sz="3600">
                <a:solidFill>
                  <a:srgbClr val="7030A0"/>
                </a:solidFill>
                <a:latin typeface="Times New Roman" panose="02020603050405020304" pitchFamily="18" charset="0"/>
                <a:cs typeface="Times New Roman" panose="02020603050405020304" pitchFamily="18" charset="0"/>
              </a:rPr>
              <a:t> → </a:t>
            </a:r>
            <a:r>
              <a:rPr lang="ar-SA" sz="3600">
                <a:solidFill>
                  <a:srgbClr val="7030A0"/>
                </a:solidFill>
                <a:latin typeface="Times New Roman" panose="02020603050405020304" pitchFamily="18" charset="0"/>
                <a:cs typeface="Times New Roman" panose="02020603050405020304" pitchFamily="18" charset="0"/>
              </a:rPr>
              <a:t>כארי</a:t>
            </a:r>
            <a:endParaRPr lang="en-US" sz="1200">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C9B4358E-B8A1-B16B-E25D-9B97594EC23C}"/>
              </a:ext>
            </a:extLst>
          </p:cNvPr>
          <p:cNvGrpSpPr/>
          <p:nvPr/>
        </p:nvGrpSpPr>
        <p:grpSpPr>
          <a:xfrm>
            <a:off x="-2" y="2779656"/>
            <a:ext cx="9143999" cy="646331"/>
            <a:chOff x="-2" y="2384801"/>
            <a:chExt cx="9143999" cy="646331"/>
          </a:xfrm>
        </p:grpSpPr>
        <p:sp>
          <p:nvSpPr>
            <p:cNvPr id="19" name="TextBox 18">
              <a:extLst>
                <a:ext uri="{FF2B5EF4-FFF2-40B4-BE49-F238E27FC236}">
                  <a16:creationId xmlns:a16="http://schemas.microsoft.com/office/drawing/2014/main" id="{182A3491-69FA-0A22-494D-04F83F0F0E89}"/>
                </a:ext>
              </a:extLst>
            </p:cNvPr>
            <p:cNvSpPr txBox="1"/>
            <p:nvPr/>
          </p:nvSpPr>
          <p:spPr>
            <a:xfrm>
              <a:off x="2307772" y="2507911"/>
              <a:ext cx="2068286" cy="400110"/>
            </a:xfrm>
            <a:prstGeom prst="rect">
              <a:avLst/>
            </a:prstGeom>
            <a:noFill/>
          </p:spPr>
          <p:txBody>
            <a:bodyPr wrap="square" rtlCol="0">
              <a:spAutoFit/>
            </a:bodyPr>
            <a:lstStyle/>
            <a:p>
              <a:pPr algn="ctr"/>
              <a:r>
                <a:rPr lang="en-US" sz="2000">
                  <a:solidFill>
                    <a:srgbClr val="7030A0"/>
                  </a:solidFill>
                  <a:latin typeface="Times New Roman" panose="02020603050405020304" pitchFamily="18" charset="0"/>
                  <a:cs typeface="+mj-cs"/>
                </a:rPr>
                <a:t>they have pierced</a:t>
              </a:r>
              <a:endParaRPr lang="en-US" sz="2000">
                <a:solidFill>
                  <a:srgbClr val="7030A0"/>
                </a:solidFill>
              </a:endParaRPr>
            </a:p>
          </p:txBody>
        </p:sp>
        <p:sp>
          <p:nvSpPr>
            <p:cNvPr id="21" name="TextBox 20">
              <a:extLst>
                <a:ext uri="{FF2B5EF4-FFF2-40B4-BE49-F238E27FC236}">
                  <a16:creationId xmlns:a16="http://schemas.microsoft.com/office/drawing/2014/main" id="{7C9A6171-9026-90D7-FD86-67250F4BC67E}"/>
                </a:ext>
              </a:extLst>
            </p:cNvPr>
            <p:cNvSpPr txBox="1"/>
            <p:nvPr/>
          </p:nvSpPr>
          <p:spPr>
            <a:xfrm>
              <a:off x="-2" y="2384801"/>
              <a:ext cx="9143999" cy="646331"/>
            </a:xfrm>
            <a:prstGeom prst="rect">
              <a:avLst/>
            </a:prstGeom>
            <a:noFill/>
          </p:spPr>
          <p:txBody>
            <a:bodyPr wrap="square" rtlCol="0">
              <a:spAutoFit/>
            </a:bodyPr>
            <a:lstStyle/>
            <a:p>
              <a:pPr algn="ctr"/>
              <a:r>
                <a:rPr lang="en-US" sz="3600">
                  <a:solidFill>
                    <a:srgbClr val="7030A0"/>
                  </a:solidFill>
                  <a:latin typeface="Times New Roman" panose="02020603050405020304" pitchFamily="18" charset="0"/>
                  <a:cs typeface="+mj-cs"/>
                </a:rPr>
                <a:t>→</a:t>
              </a:r>
              <a:endParaRPr lang="en-US" sz="2000"/>
            </a:p>
          </p:txBody>
        </p:sp>
        <p:sp>
          <p:nvSpPr>
            <p:cNvPr id="22" name="TextBox 21">
              <a:extLst>
                <a:ext uri="{FF2B5EF4-FFF2-40B4-BE49-F238E27FC236}">
                  <a16:creationId xmlns:a16="http://schemas.microsoft.com/office/drawing/2014/main" id="{C96E2565-4949-C60C-EB5F-CB56920BA659}"/>
                </a:ext>
              </a:extLst>
            </p:cNvPr>
            <p:cNvSpPr txBox="1"/>
            <p:nvPr/>
          </p:nvSpPr>
          <p:spPr>
            <a:xfrm>
              <a:off x="4789716" y="2507911"/>
              <a:ext cx="1273628" cy="400110"/>
            </a:xfrm>
            <a:prstGeom prst="rect">
              <a:avLst/>
            </a:prstGeom>
            <a:noFill/>
          </p:spPr>
          <p:txBody>
            <a:bodyPr wrap="square" rtlCol="0">
              <a:spAutoFit/>
            </a:bodyPr>
            <a:lstStyle/>
            <a:p>
              <a:pPr algn="ctr"/>
              <a:r>
                <a:rPr lang="en-US" sz="2000">
                  <a:solidFill>
                    <a:srgbClr val="7030A0"/>
                  </a:solidFill>
                  <a:latin typeface="Times New Roman" panose="02020603050405020304" pitchFamily="18" charset="0"/>
                  <a:cs typeface="+mj-cs"/>
                </a:rPr>
                <a:t>like a lion</a:t>
              </a:r>
              <a:endParaRPr lang="en-US" sz="2000">
                <a:solidFill>
                  <a:srgbClr val="7030A0"/>
                </a:solidFill>
              </a:endParaRPr>
            </a:p>
          </p:txBody>
        </p:sp>
      </p:grpSp>
      <p:sp>
        <p:nvSpPr>
          <p:cNvPr id="24" name="TextBox 23">
            <a:extLst>
              <a:ext uri="{FF2B5EF4-FFF2-40B4-BE49-F238E27FC236}">
                <a16:creationId xmlns:a16="http://schemas.microsoft.com/office/drawing/2014/main" id="{48B61BC6-F9E4-7348-4791-30559C94606B}"/>
              </a:ext>
            </a:extLst>
          </p:cNvPr>
          <p:cNvSpPr txBox="1"/>
          <p:nvPr/>
        </p:nvSpPr>
        <p:spPr>
          <a:xfrm>
            <a:off x="1828798" y="2354285"/>
            <a:ext cx="4572000" cy="646331"/>
          </a:xfrm>
          <a:prstGeom prst="rect">
            <a:avLst/>
          </a:prstGeom>
          <a:noFill/>
        </p:spPr>
        <p:txBody>
          <a:bodyPr wrap="square" rtlCol="0">
            <a:spAutoFit/>
          </a:bodyPr>
          <a:lstStyle/>
          <a:p>
            <a:pPr lvl="2" algn="ctr">
              <a:spcAft>
                <a:spcPts val="600"/>
              </a:spcAft>
            </a:pPr>
            <a:r>
              <a:rPr lang="ar-SA" sz="3600">
                <a:solidFill>
                  <a:srgbClr val="7030A0"/>
                </a:solidFill>
                <a:latin typeface="Times New Roman" panose="02020603050405020304" pitchFamily="18" charset="0"/>
                <a:cs typeface="Times New Roman" panose="02020603050405020304" pitchFamily="18" charset="0"/>
              </a:rPr>
              <a:t>כאר</a:t>
            </a:r>
            <a:r>
              <a:rPr lang="he-IL" sz="3600">
                <a:solidFill>
                  <a:srgbClr val="00B050"/>
                </a:solidFill>
                <a:latin typeface="Times New Roman" panose="02020603050405020304" pitchFamily="18" charset="0"/>
                <a:cs typeface="Times New Roman" panose="02020603050405020304" pitchFamily="18" charset="0"/>
              </a:rPr>
              <a:t>ו</a:t>
            </a:r>
            <a:r>
              <a:rPr lang="en-US" sz="3600">
                <a:solidFill>
                  <a:srgbClr val="7030A0"/>
                </a:solidFill>
                <a:latin typeface="Times New Roman" panose="02020603050405020304" pitchFamily="18" charset="0"/>
                <a:cs typeface="Times New Roman" panose="02020603050405020304" pitchFamily="18" charset="0"/>
              </a:rPr>
              <a:t> → </a:t>
            </a:r>
            <a:r>
              <a:rPr lang="ar-SA" sz="3600">
                <a:solidFill>
                  <a:srgbClr val="7030A0"/>
                </a:solidFill>
                <a:latin typeface="Times New Roman" panose="02020603050405020304" pitchFamily="18" charset="0"/>
                <a:cs typeface="Times New Roman" panose="02020603050405020304" pitchFamily="18" charset="0"/>
              </a:rPr>
              <a:t>כאר</a:t>
            </a:r>
            <a:r>
              <a:rPr lang="ar-SA" sz="3600">
                <a:solidFill>
                  <a:srgbClr val="00B050"/>
                </a:solidFill>
                <a:latin typeface="Times New Roman" panose="02020603050405020304" pitchFamily="18" charset="0"/>
                <a:cs typeface="Times New Roman" panose="02020603050405020304" pitchFamily="18" charset="0"/>
              </a:rPr>
              <a:t>י</a:t>
            </a:r>
            <a:endParaRPr lang="en-US" sz="1200">
              <a:solidFill>
                <a:srgbClr val="00B05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60127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7"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 y="1713254"/>
            <a:ext cx="9144000" cy="5144746"/>
          </a:xfrm>
        </p:spPr>
      </p:pic>
      <p:sp>
        <p:nvSpPr>
          <p:cNvPr id="4" name="Oval 3"/>
          <p:cNvSpPr/>
          <p:nvPr/>
        </p:nvSpPr>
        <p:spPr>
          <a:xfrm>
            <a:off x="3261852" y="3657600"/>
            <a:ext cx="10668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FE7B32E-69BD-8EE2-E390-170ED98DC4B4}"/>
              </a:ext>
            </a:extLst>
          </p:cNvPr>
          <p:cNvSpPr txBox="1"/>
          <p:nvPr/>
        </p:nvSpPr>
        <p:spPr>
          <a:xfrm>
            <a:off x="1808315" y="1713254"/>
            <a:ext cx="4572000" cy="923330"/>
          </a:xfrm>
          <a:prstGeom prst="rect">
            <a:avLst/>
          </a:prstGeom>
          <a:noFill/>
        </p:spPr>
        <p:txBody>
          <a:bodyPr wrap="square" rtlCol="0">
            <a:spAutoFit/>
          </a:bodyPr>
          <a:lstStyle/>
          <a:p>
            <a:pPr lvl="2" algn="ctr">
              <a:spcAft>
                <a:spcPts val="600"/>
              </a:spcAft>
            </a:pPr>
            <a:r>
              <a:rPr lang="ar-SA" sz="5400">
                <a:solidFill>
                  <a:srgbClr val="7030A0"/>
                </a:solidFill>
                <a:latin typeface="Times New Roman" panose="02020603050405020304" pitchFamily="18" charset="0"/>
                <a:cs typeface="Times New Roman" panose="02020603050405020304" pitchFamily="18" charset="0"/>
              </a:rPr>
              <a:t>כאר</a:t>
            </a:r>
            <a:r>
              <a:rPr lang="he-IL" sz="5400">
                <a:solidFill>
                  <a:srgbClr val="00B050"/>
                </a:solidFill>
                <a:latin typeface="Times New Roman" panose="02020603050405020304" pitchFamily="18" charset="0"/>
                <a:cs typeface="Times New Roman" panose="02020603050405020304" pitchFamily="18" charset="0"/>
              </a:rPr>
              <a:t>ו</a:t>
            </a:r>
            <a:r>
              <a:rPr lang="en-US" sz="5400">
                <a:solidFill>
                  <a:srgbClr val="7030A0"/>
                </a:solidFill>
                <a:latin typeface="Times New Roman" panose="02020603050405020304" pitchFamily="18" charset="0"/>
                <a:cs typeface="Times New Roman" panose="02020603050405020304" pitchFamily="18" charset="0"/>
              </a:rPr>
              <a:t> → </a:t>
            </a:r>
            <a:r>
              <a:rPr lang="ar-SA" sz="5400">
                <a:solidFill>
                  <a:srgbClr val="7030A0"/>
                </a:solidFill>
                <a:latin typeface="Times New Roman" panose="02020603050405020304" pitchFamily="18" charset="0"/>
                <a:cs typeface="Times New Roman" panose="02020603050405020304" pitchFamily="18" charset="0"/>
              </a:rPr>
              <a:t>כאר</a:t>
            </a:r>
            <a:r>
              <a:rPr lang="ar-SA" sz="5400">
                <a:solidFill>
                  <a:srgbClr val="00B050"/>
                </a:solidFill>
                <a:latin typeface="Times New Roman" panose="02020603050405020304" pitchFamily="18" charset="0"/>
                <a:cs typeface="Times New Roman" panose="02020603050405020304" pitchFamily="18" charset="0"/>
              </a:rPr>
              <a:t>י</a:t>
            </a:r>
            <a:endParaRPr lang="en-US" sz="2000">
              <a:solidFill>
                <a:srgbClr val="00B050"/>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AA05D342-07B2-7385-BF26-C6BD8173E0E2}"/>
              </a:ext>
            </a:extLst>
          </p:cNvPr>
          <p:cNvSpPr txBox="1">
            <a:spLocks/>
          </p:cNvSpPr>
          <p:nvPr/>
        </p:nvSpPr>
        <p:spPr bwMode="auto">
          <a:xfrm>
            <a:off x="-1" y="18949"/>
            <a:ext cx="9143999" cy="7748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a:t>The Missionaries’ Rebuttal</a:t>
            </a:r>
            <a:endParaRPr lang="en-US" b="1" dirty="0"/>
          </a:p>
        </p:txBody>
      </p:sp>
    </p:spTree>
    <p:custDataLst>
      <p:tags r:id="rId1"/>
    </p:custDataLst>
    <p:extLst>
      <p:ext uri="{BB962C8B-B14F-4D97-AF65-F5344CB8AC3E}">
        <p14:creationId xmlns:p14="http://schemas.microsoft.com/office/powerpoint/2010/main" val="373551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9144000" cy="727685"/>
          </a:xfrm>
        </p:spPr>
        <p:txBody>
          <a:bodyPr/>
          <a:lstStyle/>
          <a:p>
            <a:r>
              <a:rPr lang="en-US" sz="5400" b="1" dirty="0"/>
              <a:t>In Conclusion</a:t>
            </a:r>
          </a:p>
        </p:txBody>
      </p:sp>
      <p:sp>
        <p:nvSpPr>
          <p:cNvPr id="10243" name="Content Placeholder 2"/>
          <p:cNvSpPr>
            <a:spLocks noGrp="1"/>
          </p:cNvSpPr>
          <p:nvPr>
            <p:ph idx="1"/>
          </p:nvPr>
        </p:nvSpPr>
        <p:spPr>
          <a:xfrm>
            <a:off x="1800727" y="3170321"/>
            <a:ext cx="5542546" cy="517358"/>
          </a:xfrm>
        </p:spPr>
        <p:txBody>
          <a:bodyPr/>
          <a:lstStyle/>
          <a:p>
            <a:pPr marL="0" indent="0">
              <a:buNone/>
            </a:pPr>
            <a:r>
              <a:rPr lang="en-US" dirty="0"/>
              <a:t>You may decide who to believe.</a:t>
            </a:r>
            <a:endParaRPr lang="en-US" sz="4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0" y="1379221"/>
            <a:ext cx="9144000" cy="4099558"/>
          </a:xfrm>
        </p:spPr>
        <p:txBody>
          <a:bodyPr/>
          <a:lstStyle/>
          <a:p>
            <a:pPr marL="0" indent="0">
              <a:buNone/>
            </a:pPr>
            <a:r>
              <a:rPr lang="en-US">
                <a:solidFill>
                  <a:srgbClr val="7030A0"/>
                </a:solidFill>
                <a:latin typeface="Times New Roman" panose="02020603050405020304" pitchFamily="18" charset="0"/>
                <a:cs typeface="Times New Roman" panose="02020603050405020304" pitchFamily="18" charset="0"/>
              </a:rPr>
              <a:t>In you our ancestors put their trust; they trusted and you delivered them. To you they cried out and were saved; in you they trusted and were not put to shame. But I am a worm and not a man, scorned by everyone, despised by the people. All who see me mock me; they hurl insults, shaking their heads. “He trusts in the Lord,” they say, “let the Lord rescue him. Let him deliver him, since he delights in him.”</a:t>
            </a:r>
          </a:p>
        </p:txBody>
      </p:sp>
      <p:sp>
        <p:nvSpPr>
          <p:cNvPr id="4" name="Title 1">
            <a:extLst>
              <a:ext uri="{FF2B5EF4-FFF2-40B4-BE49-F238E27FC236}">
                <a16:creationId xmlns:a16="http://schemas.microsoft.com/office/drawing/2014/main" id="{27944388-5A6A-AE1A-6A51-104DF7A20B8D}"/>
              </a:ext>
            </a:extLst>
          </p:cNvPr>
          <p:cNvSpPr>
            <a:spLocks noGrp="1"/>
          </p:cNvSpPr>
          <p:nvPr>
            <p:ph type="title"/>
          </p:nvPr>
        </p:nvSpPr>
        <p:spPr>
          <a:xfrm>
            <a:off x="2931" y="-1"/>
            <a:ext cx="9141069" cy="533401"/>
          </a:xfrm>
        </p:spPr>
        <p:txBody>
          <a:bodyPr/>
          <a:lstStyle/>
          <a:p>
            <a:r>
              <a:rPr lang="en-US" b="1"/>
              <a:t>Psalm 22:4-8 [NIV]</a:t>
            </a:r>
            <a:endParaRPr lang="en-US" b="1" dirty="0"/>
          </a:p>
        </p:txBody>
      </p:sp>
    </p:spTree>
    <p:extLst>
      <p:ext uri="{BB962C8B-B14F-4D97-AF65-F5344CB8AC3E}">
        <p14:creationId xmlns:p14="http://schemas.microsoft.com/office/powerpoint/2010/main" val="2227657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0" y="1914798"/>
            <a:ext cx="9144000" cy="3028404"/>
          </a:xfrm>
        </p:spPr>
        <p:txBody>
          <a:bodyPr/>
          <a:lstStyle/>
          <a:p>
            <a:pPr marL="0" indent="0">
              <a:buNone/>
            </a:pPr>
            <a:r>
              <a:rPr lang="en-US">
                <a:solidFill>
                  <a:srgbClr val="7030A0"/>
                </a:solidFill>
                <a:latin typeface="Times New Roman" panose="02020603050405020304" pitchFamily="18" charset="0"/>
                <a:cs typeface="Times New Roman" panose="02020603050405020304" pitchFamily="18" charset="0"/>
              </a:rPr>
              <a:t>Yet you brought me out of the womb; you made me trust in you, even at my mother’s breast. From birth I was cast on you; from my mother’s womb you have been my God. Do not be far from me, for trouble is near and there is no one to help. Many bulls surround me; strong bulls of Bashan encircle me.</a:t>
            </a:r>
          </a:p>
        </p:txBody>
      </p:sp>
      <p:sp>
        <p:nvSpPr>
          <p:cNvPr id="4" name="Title 1">
            <a:extLst>
              <a:ext uri="{FF2B5EF4-FFF2-40B4-BE49-F238E27FC236}">
                <a16:creationId xmlns:a16="http://schemas.microsoft.com/office/drawing/2014/main" id="{27944388-5A6A-AE1A-6A51-104DF7A20B8D}"/>
              </a:ext>
            </a:extLst>
          </p:cNvPr>
          <p:cNvSpPr>
            <a:spLocks noGrp="1"/>
          </p:cNvSpPr>
          <p:nvPr>
            <p:ph type="title"/>
          </p:nvPr>
        </p:nvSpPr>
        <p:spPr>
          <a:xfrm>
            <a:off x="2931" y="-1"/>
            <a:ext cx="9141069" cy="533401"/>
          </a:xfrm>
        </p:spPr>
        <p:txBody>
          <a:bodyPr/>
          <a:lstStyle/>
          <a:p>
            <a:r>
              <a:rPr lang="en-US" b="1"/>
              <a:t>Psalm 22:9-12 [NIV]</a:t>
            </a:r>
            <a:endParaRPr lang="en-US" b="1" dirty="0"/>
          </a:p>
        </p:txBody>
      </p:sp>
    </p:spTree>
    <p:extLst>
      <p:ext uri="{BB962C8B-B14F-4D97-AF65-F5344CB8AC3E}">
        <p14:creationId xmlns:p14="http://schemas.microsoft.com/office/powerpoint/2010/main" val="3262668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0" y="1383575"/>
            <a:ext cx="9144000" cy="4090850"/>
          </a:xfrm>
        </p:spPr>
        <p:txBody>
          <a:bodyPr/>
          <a:lstStyle/>
          <a:p>
            <a:pPr marL="0" indent="0">
              <a:buNone/>
            </a:pPr>
            <a:r>
              <a:rPr lang="en-US">
                <a:solidFill>
                  <a:srgbClr val="7030A0"/>
                </a:solidFill>
                <a:latin typeface="Times New Roman" panose="02020603050405020304" pitchFamily="18" charset="0"/>
                <a:cs typeface="Times New Roman" panose="02020603050405020304" pitchFamily="18" charset="0"/>
              </a:rPr>
              <a:t>Roaring lions that tear their prey open their mouths wide against me. I am poured out like water, and all my bones are out of joint. My heart has turned to wax; it has melted within me. My mouth is dried up like a potsherd, and my tongue sticks to the roof of my mouth; you lay me in the dust of death. Dogs surround me, a pack of villains encircles me; they pierce my hands and my feet.</a:t>
            </a:r>
          </a:p>
        </p:txBody>
      </p:sp>
      <p:sp>
        <p:nvSpPr>
          <p:cNvPr id="4" name="Title 1">
            <a:extLst>
              <a:ext uri="{FF2B5EF4-FFF2-40B4-BE49-F238E27FC236}">
                <a16:creationId xmlns:a16="http://schemas.microsoft.com/office/drawing/2014/main" id="{27944388-5A6A-AE1A-6A51-104DF7A20B8D}"/>
              </a:ext>
            </a:extLst>
          </p:cNvPr>
          <p:cNvSpPr>
            <a:spLocks noGrp="1"/>
          </p:cNvSpPr>
          <p:nvPr>
            <p:ph type="title"/>
          </p:nvPr>
        </p:nvSpPr>
        <p:spPr>
          <a:xfrm>
            <a:off x="2931" y="-1"/>
            <a:ext cx="9141069" cy="533401"/>
          </a:xfrm>
        </p:spPr>
        <p:txBody>
          <a:bodyPr/>
          <a:lstStyle/>
          <a:p>
            <a:r>
              <a:rPr lang="en-US" b="1"/>
              <a:t>Psalm 22:13-16 [NIV]</a:t>
            </a:r>
            <a:endParaRPr lang="en-US" b="1" dirty="0"/>
          </a:p>
        </p:txBody>
      </p:sp>
    </p:spTree>
    <p:extLst>
      <p:ext uri="{BB962C8B-B14F-4D97-AF65-F5344CB8AC3E}">
        <p14:creationId xmlns:p14="http://schemas.microsoft.com/office/powerpoint/2010/main" val="166330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0" y="1669405"/>
            <a:ext cx="9144000" cy="3519191"/>
          </a:xfrm>
        </p:spPr>
        <p:txBody>
          <a:bodyPr/>
          <a:lstStyle/>
          <a:p>
            <a:pPr marL="0" indent="0">
              <a:buNone/>
            </a:pPr>
            <a:r>
              <a:rPr lang="en-US">
                <a:solidFill>
                  <a:srgbClr val="7030A0"/>
                </a:solidFill>
                <a:latin typeface="Times New Roman" panose="02020603050405020304" pitchFamily="18" charset="0"/>
                <a:cs typeface="Times New Roman" panose="02020603050405020304" pitchFamily="18" charset="0"/>
              </a:rPr>
              <a:t>All my bones are on display; people stare and gloat over me. They divide my clothes among them and cast lots for my garment. But you, Lord, do not be far from me. You are my strength; come quickly to help me. Deliver me from the sword, my precious life from the power of the dogs. Rescue me from the mouth of the lions; save me from the horns of the wild oxen.</a:t>
            </a:r>
          </a:p>
          <a:p>
            <a:pPr marL="0" indent="0">
              <a:buNone/>
            </a:pPr>
            <a:endParaRPr lang="en-US">
              <a:solidFill>
                <a:srgbClr val="7030A0"/>
              </a:solidFill>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27944388-5A6A-AE1A-6A51-104DF7A20B8D}"/>
              </a:ext>
            </a:extLst>
          </p:cNvPr>
          <p:cNvSpPr>
            <a:spLocks noGrp="1"/>
          </p:cNvSpPr>
          <p:nvPr>
            <p:ph type="title"/>
          </p:nvPr>
        </p:nvSpPr>
        <p:spPr>
          <a:xfrm>
            <a:off x="2931" y="-1"/>
            <a:ext cx="9141069" cy="533401"/>
          </a:xfrm>
        </p:spPr>
        <p:txBody>
          <a:bodyPr/>
          <a:lstStyle/>
          <a:p>
            <a:r>
              <a:rPr lang="en-US" b="1"/>
              <a:t>Psalm 22:17-21 [NIV]</a:t>
            </a:r>
            <a:endParaRPr lang="en-US" b="1" dirty="0"/>
          </a:p>
        </p:txBody>
      </p:sp>
    </p:spTree>
    <p:extLst>
      <p:ext uri="{BB962C8B-B14F-4D97-AF65-F5344CB8AC3E}">
        <p14:creationId xmlns:p14="http://schemas.microsoft.com/office/powerpoint/2010/main" val="2005272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0" y="1636747"/>
            <a:ext cx="9144000" cy="3584506"/>
          </a:xfrm>
        </p:spPr>
        <p:txBody>
          <a:bodyPr/>
          <a:lstStyle/>
          <a:p>
            <a:pPr marL="0" indent="0">
              <a:buNone/>
            </a:pPr>
            <a:r>
              <a:rPr lang="en-US">
                <a:solidFill>
                  <a:srgbClr val="7030A0"/>
                </a:solidFill>
                <a:latin typeface="Times New Roman" panose="02020603050405020304" pitchFamily="18" charset="0"/>
                <a:cs typeface="Times New Roman" panose="02020603050405020304" pitchFamily="18" charset="0"/>
              </a:rPr>
              <a:t>I will declare your name to my people; in the assembly I will praise you. You who fear the Lord, praise him! All you descendants of Jacob, honor him! Revere him, all you descendants of Israel! For he has not despised or scorned the suffering of the afflicted one; he has not hidden his face from him but has listened to his cry for help.</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27944388-5A6A-AE1A-6A51-104DF7A20B8D}"/>
              </a:ext>
            </a:extLst>
          </p:cNvPr>
          <p:cNvSpPr>
            <a:spLocks noGrp="1"/>
          </p:cNvSpPr>
          <p:nvPr>
            <p:ph type="title"/>
          </p:nvPr>
        </p:nvSpPr>
        <p:spPr>
          <a:xfrm>
            <a:off x="2931" y="-1"/>
            <a:ext cx="9141069" cy="533401"/>
          </a:xfrm>
        </p:spPr>
        <p:txBody>
          <a:bodyPr/>
          <a:lstStyle/>
          <a:p>
            <a:r>
              <a:rPr lang="en-US" b="1"/>
              <a:t>Psalm 22:22-24 [NIV]</a:t>
            </a:r>
            <a:endParaRPr lang="en-US" b="1" dirty="0"/>
          </a:p>
        </p:txBody>
      </p:sp>
    </p:spTree>
    <p:extLst>
      <p:ext uri="{BB962C8B-B14F-4D97-AF65-F5344CB8AC3E}">
        <p14:creationId xmlns:p14="http://schemas.microsoft.com/office/powerpoint/2010/main" val="1979969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0" y="1412813"/>
            <a:ext cx="9144000" cy="4032375"/>
          </a:xfrm>
        </p:spPr>
        <p:txBody>
          <a:bodyPr/>
          <a:lstStyle/>
          <a:p>
            <a:pPr marL="0" indent="0">
              <a:buNone/>
            </a:pPr>
            <a:r>
              <a:rPr lang="en-US">
                <a:solidFill>
                  <a:srgbClr val="7030A0"/>
                </a:solidFill>
                <a:latin typeface="Times New Roman" panose="02020603050405020304" pitchFamily="18" charset="0"/>
                <a:cs typeface="Times New Roman" panose="02020603050405020304" pitchFamily="18" charset="0"/>
              </a:rPr>
              <a:t>From you comes the theme of my praise in the great assembly; before those who fear you I will fulfill my vows. The poor will eat and be satisfied; those who seek the Lord will praise him — may your hearts live forever! All the ends of the earth will remember and turn to the Lord, and all the families of the nations will bow down before him, for dominion belongs to the Lord and he rules over the nations.</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27944388-5A6A-AE1A-6A51-104DF7A20B8D}"/>
              </a:ext>
            </a:extLst>
          </p:cNvPr>
          <p:cNvSpPr>
            <a:spLocks noGrp="1"/>
          </p:cNvSpPr>
          <p:nvPr>
            <p:ph type="title"/>
          </p:nvPr>
        </p:nvSpPr>
        <p:spPr>
          <a:xfrm>
            <a:off x="2931" y="-1"/>
            <a:ext cx="9141069" cy="533401"/>
          </a:xfrm>
        </p:spPr>
        <p:txBody>
          <a:bodyPr/>
          <a:lstStyle/>
          <a:p>
            <a:r>
              <a:rPr lang="en-US" b="1"/>
              <a:t>Psalm 22:25-28 [NIV]</a:t>
            </a:r>
            <a:endParaRPr lang="en-US" b="1" dirty="0"/>
          </a:p>
        </p:txBody>
      </p:sp>
    </p:spTree>
    <p:extLst>
      <p:ext uri="{BB962C8B-B14F-4D97-AF65-F5344CB8AC3E}">
        <p14:creationId xmlns:p14="http://schemas.microsoft.com/office/powerpoint/2010/main" val="3208400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0" y="1874678"/>
            <a:ext cx="9144000" cy="3108645"/>
          </a:xfrm>
        </p:spPr>
        <p:txBody>
          <a:bodyPr/>
          <a:lstStyle/>
          <a:p>
            <a:pPr marL="0" indent="0">
              <a:buNone/>
            </a:pPr>
            <a:r>
              <a:rPr lang="en-US">
                <a:solidFill>
                  <a:srgbClr val="7030A0"/>
                </a:solidFill>
                <a:latin typeface="Times New Roman" panose="02020603050405020304" pitchFamily="18" charset="0"/>
                <a:cs typeface="Times New Roman" panose="02020603050405020304" pitchFamily="18" charset="0"/>
              </a:rPr>
              <a:t>All the rich of the earth will feast and worship; all who go down to the dust will kneel before him — those who cannot keep themselves alive. Posterity will serve him; future generations will be told about the Lord. They will proclaim his righteousness, declaring to a people yet unborn: He has done it!</a:t>
            </a:r>
          </a:p>
          <a:p>
            <a:pPr marL="0" indent="0">
              <a:buNone/>
            </a:pPr>
            <a:endParaRPr lang="en-US" dirty="0">
              <a:solidFill>
                <a:srgbClr val="7030A0"/>
              </a:solidFill>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27944388-5A6A-AE1A-6A51-104DF7A20B8D}"/>
              </a:ext>
            </a:extLst>
          </p:cNvPr>
          <p:cNvSpPr>
            <a:spLocks noGrp="1"/>
          </p:cNvSpPr>
          <p:nvPr>
            <p:ph type="title"/>
          </p:nvPr>
        </p:nvSpPr>
        <p:spPr>
          <a:xfrm>
            <a:off x="2931" y="-1"/>
            <a:ext cx="9141069" cy="533401"/>
          </a:xfrm>
        </p:spPr>
        <p:txBody>
          <a:bodyPr/>
          <a:lstStyle/>
          <a:p>
            <a:r>
              <a:rPr lang="en-US" b="1"/>
              <a:t>Psalm 22:29-31 [NIV]</a:t>
            </a:r>
            <a:endParaRPr lang="en-US" b="1" dirty="0"/>
          </a:p>
        </p:txBody>
      </p:sp>
    </p:spTree>
    <p:extLst>
      <p:ext uri="{BB962C8B-B14F-4D97-AF65-F5344CB8AC3E}">
        <p14:creationId xmlns:p14="http://schemas.microsoft.com/office/powerpoint/2010/main" val="34189242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6.9|6.2|4.6|4.7|4.4|11.3|3.5"/>
</p:tagLst>
</file>

<file path=ppt/tags/tag2.xml><?xml version="1.0" encoding="utf-8"?>
<p:tagLst xmlns:a="http://schemas.openxmlformats.org/drawingml/2006/main" xmlns:r="http://schemas.openxmlformats.org/officeDocument/2006/relationships" xmlns:p="http://schemas.openxmlformats.org/presentationml/2006/main">
  <p:tag name="TIMING" val="|8.3|5.2|3.2|17.1|19|5.2"/>
</p:tagLst>
</file>

<file path=ppt/tags/tag3.xml><?xml version="1.0" encoding="utf-8"?>
<p:tagLst xmlns:a="http://schemas.openxmlformats.org/drawingml/2006/main" xmlns:r="http://schemas.openxmlformats.org/officeDocument/2006/relationships" xmlns:p="http://schemas.openxmlformats.org/presentationml/2006/main">
  <p:tag name="TIMING" val="|9.4|7|4.7|2|2.1|2.3|2.4|5.1|7.3|24.4|6.3|7.4|7.2|6.6|8.1"/>
</p:tagLst>
</file>

<file path=ppt/tags/tag4.xml><?xml version="1.0" encoding="utf-8"?>
<p:tagLst xmlns:a="http://schemas.openxmlformats.org/drawingml/2006/main" xmlns:r="http://schemas.openxmlformats.org/officeDocument/2006/relationships" xmlns:p="http://schemas.openxmlformats.org/presentationml/2006/main">
  <p:tag name="TIMING" val="|10|8.1|3.8|5.9|5.8|17.7|8.4"/>
</p:tagLst>
</file>

<file path=ppt/tags/tag5.xml><?xml version="1.0" encoding="utf-8"?>
<p:tagLst xmlns:a="http://schemas.openxmlformats.org/drawingml/2006/main" xmlns:r="http://schemas.openxmlformats.org/officeDocument/2006/relationships" xmlns:p="http://schemas.openxmlformats.org/presentationml/2006/main">
  <p:tag name="TIMING" val="|2.8|7.1|11.9|12.9|5.6|9.7"/>
</p:tagLst>
</file>

<file path=ppt/tags/tag6.xml><?xml version="1.0" encoding="utf-8"?>
<p:tagLst xmlns:a="http://schemas.openxmlformats.org/drawingml/2006/main" xmlns:r="http://schemas.openxmlformats.org/officeDocument/2006/relationships" xmlns:p="http://schemas.openxmlformats.org/presentationml/2006/main">
  <p:tag name="TIMING" val="|2|4.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9849</TotalTime>
  <Words>2027</Words>
  <Application>Microsoft Office PowerPoint</Application>
  <PresentationFormat>On-screen Show (4:3)</PresentationFormat>
  <Paragraphs>150</Paragraphs>
  <Slides>22</Slides>
  <Notes>18</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PowerPoint Presentation</vt:lpstr>
      <vt:lpstr>Psalm 22:1-3 [NIV]</vt:lpstr>
      <vt:lpstr>Psalm 22:4-8 [NIV]</vt:lpstr>
      <vt:lpstr>Psalm 22:9-12 [NIV]</vt:lpstr>
      <vt:lpstr>Psalm 22:13-16 [NIV]</vt:lpstr>
      <vt:lpstr>Psalm 22:17-21 [NIV]</vt:lpstr>
      <vt:lpstr>Psalm 22:22-24 [NIV]</vt:lpstr>
      <vt:lpstr>Psalm 22:25-28 [NIV]</vt:lpstr>
      <vt:lpstr>Psalm 22:29-31 [NIV]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Missionaries’ Rebuttal</vt:lpstr>
      <vt:lpstr>PowerPoint Presentation</vt:lpstr>
      <vt:lpstr>In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dc:creator>
  <cp:lastModifiedBy>Ken Samuel</cp:lastModifiedBy>
  <cp:revision>874</cp:revision>
  <dcterms:created xsi:type="dcterms:W3CDTF">2009-09-15T09:09:42Z</dcterms:created>
  <dcterms:modified xsi:type="dcterms:W3CDTF">2024-09-07T20:54:26Z</dcterms:modified>
</cp:coreProperties>
</file>