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14.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15.xml" ContentType="application/vnd.openxmlformats-officedocument.presentationml.notesSlide+xml"/>
  <Override PartName="/ppt/tags/tag21.xml" ContentType="application/vnd.openxmlformats-officedocument.presentationml.tags+xml"/>
  <Override PartName="/ppt/notesSlides/notesSlide16.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8"/>
  </p:notesMasterIdLst>
  <p:sldIdLst>
    <p:sldId id="284" r:id="rId2"/>
    <p:sldId id="455" r:id="rId3"/>
    <p:sldId id="272" r:id="rId4"/>
    <p:sldId id="457" r:id="rId5"/>
    <p:sldId id="458" r:id="rId6"/>
    <p:sldId id="403" r:id="rId7"/>
    <p:sldId id="459" r:id="rId8"/>
    <p:sldId id="460" r:id="rId9"/>
    <p:sldId id="461" r:id="rId10"/>
    <p:sldId id="399" r:id="rId11"/>
    <p:sldId id="413" r:id="rId12"/>
    <p:sldId id="463" r:id="rId13"/>
    <p:sldId id="469" r:id="rId14"/>
    <p:sldId id="465" r:id="rId15"/>
    <p:sldId id="466" r:id="rId16"/>
    <p:sldId id="470" r:id="rId17"/>
    <p:sldId id="468" r:id="rId18"/>
    <p:sldId id="462" r:id="rId19"/>
    <p:sldId id="467" r:id="rId20"/>
    <p:sldId id="479" r:id="rId21"/>
    <p:sldId id="481" r:id="rId22"/>
    <p:sldId id="483" r:id="rId23"/>
    <p:sldId id="480" r:id="rId24"/>
    <p:sldId id="482" r:id="rId25"/>
    <p:sldId id="471" r:id="rId26"/>
    <p:sldId id="312"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n Samuel" initials="KBS" lastIdx="20" clrIdx="0"/>
  <p:cmAuthor id="1" name="Ken Samuel" initials="KS" lastIdx="1" clrIdx="1">
    <p:extLst>
      <p:ext uri="{19B8F6BF-5375-455C-9EA6-DF929625EA0E}">
        <p15:presenceInfo xmlns:p15="http://schemas.microsoft.com/office/powerpoint/2012/main" userId="4c6d1942f443a38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DD3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5" autoAdjust="0"/>
    <p:restoredTop sz="86780" autoAdjust="0"/>
  </p:normalViewPr>
  <p:slideViewPr>
    <p:cSldViewPr snapToGrid="0">
      <p:cViewPr>
        <p:scale>
          <a:sx n="71" d="100"/>
          <a:sy n="71" d="100"/>
        </p:scale>
        <p:origin x="1152" y="240"/>
      </p:cViewPr>
      <p:guideLst>
        <p:guide orient="horz" pos="2160"/>
        <p:guide pos="2880"/>
      </p:guideLst>
    </p:cSldViewPr>
  </p:slid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ACA00B-5D4B-4265-81A2-EAEFBF2FCBD5}" type="datetimeFigureOut">
              <a:rPr lang="en-US" smtClean="0"/>
              <a:pPr/>
              <a:t>9/10/2024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BEEA5B-0EA0-4763-B651-AAD72385B69C}" type="slidenum">
              <a:rPr lang="en-US" smtClean="0"/>
              <a:pPr/>
              <a:t>‹#›</a:t>
            </a:fld>
            <a:endParaRPr lang="en-US" dirty="0"/>
          </a:p>
        </p:txBody>
      </p:sp>
    </p:spTree>
    <p:extLst>
      <p:ext uri="{BB962C8B-B14F-4D97-AF65-F5344CB8AC3E}">
        <p14:creationId xmlns:p14="http://schemas.microsoft.com/office/powerpoint/2010/main" val="1067747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1</a:t>
            </a:fld>
            <a:endParaRPr lang="en-US" dirty="0"/>
          </a:p>
        </p:txBody>
      </p:sp>
    </p:spTree>
    <p:extLst>
      <p:ext uri="{BB962C8B-B14F-4D97-AF65-F5344CB8AC3E}">
        <p14:creationId xmlns:p14="http://schemas.microsoft.com/office/powerpoint/2010/main" val="8219866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10</a:t>
            </a:fld>
            <a:endParaRPr lang="en-US" dirty="0"/>
          </a:p>
        </p:txBody>
      </p:sp>
    </p:spTree>
    <p:extLst>
      <p:ext uri="{BB962C8B-B14F-4D97-AF65-F5344CB8AC3E}">
        <p14:creationId xmlns:p14="http://schemas.microsoft.com/office/powerpoint/2010/main" val="15738948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11</a:t>
            </a:fld>
            <a:endParaRPr lang="en-US" dirty="0"/>
          </a:p>
        </p:txBody>
      </p:sp>
    </p:spTree>
    <p:extLst>
      <p:ext uri="{BB962C8B-B14F-4D97-AF65-F5344CB8AC3E}">
        <p14:creationId xmlns:p14="http://schemas.microsoft.com/office/powerpoint/2010/main" val="6125269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BEEA5B-0EA0-4763-B651-AAD72385B69C}" type="slidenum">
              <a:rPr lang="en-US" smtClean="0"/>
              <a:pPr/>
              <a:t>14</a:t>
            </a:fld>
            <a:endParaRPr lang="en-US" dirty="0"/>
          </a:p>
        </p:txBody>
      </p:sp>
    </p:spTree>
    <p:extLst>
      <p:ext uri="{BB962C8B-B14F-4D97-AF65-F5344CB8AC3E}">
        <p14:creationId xmlns:p14="http://schemas.microsoft.com/office/powerpoint/2010/main" val="29373544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BEEA5B-0EA0-4763-B651-AAD72385B69C}" type="slidenum">
              <a:rPr lang="en-US" smtClean="0"/>
              <a:pPr/>
              <a:t>15</a:t>
            </a:fld>
            <a:endParaRPr lang="en-US" dirty="0"/>
          </a:p>
        </p:txBody>
      </p:sp>
    </p:spTree>
    <p:extLst>
      <p:ext uri="{BB962C8B-B14F-4D97-AF65-F5344CB8AC3E}">
        <p14:creationId xmlns:p14="http://schemas.microsoft.com/office/powerpoint/2010/main" val="26470382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18</a:t>
            </a:fld>
            <a:endParaRPr lang="en-US" dirty="0"/>
          </a:p>
        </p:txBody>
      </p:sp>
    </p:spTree>
    <p:extLst>
      <p:ext uri="{BB962C8B-B14F-4D97-AF65-F5344CB8AC3E}">
        <p14:creationId xmlns:p14="http://schemas.microsoft.com/office/powerpoint/2010/main" val="23222302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BEEA5B-0EA0-4763-B651-AAD72385B69C}" type="slidenum">
              <a:rPr lang="en-US" smtClean="0"/>
              <a:pPr/>
              <a:t>21</a:t>
            </a:fld>
            <a:endParaRPr lang="en-US" dirty="0"/>
          </a:p>
        </p:txBody>
      </p:sp>
    </p:spTree>
    <p:extLst>
      <p:ext uri="{BB962C8B-B14F-4D97-AF65-F5344CB8AC3E}">
        <p14:creationId xmlns:p14="http://schemas.microsoft.com/office/powerpoint/2010/main" val="20035061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BEEA5B-0EA0-4763-B651-AAD72385B69C}" type="slidenum">
              <a:rPr lang="en-US" smtClean="0"/>
              <a:pPr/>
              <a:t>22</a:t>
            </a:fld>
            <a:endParaRPr lang="en-US" dirty="0"/>
          </a:p>
        </p:txBody>
      </p:sp>
    </p:spTree>
    <p:extLst>
      <p:ext uri="{BB962C8B-B14F-4D97-AF65-F5344CB8AC3E}">
        <p14:creationId xmlns:p14="http://schemas.microsoft.com/office/powerpoint/2010/main" val="1497421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BEEA5B-0EA0-4763-B651-AAD72385B69C}" type="slidenum">
              <a:rPr lang="en-US" smtClean="0"/>
              <a:pPr/>
              <a:t>2</a:t>
            </a:fld>
            <a:endParaRPr lang="en-US" dirty="0"/>
          </a:p>
        </p:txBody>
      </p:sp>
    </p:spTree>
    <p:extLst>
      <p:ext uri="{BB962C8B-B14F-4D97-AF65-F5344CB8AC3E}">
        <p14:creationId xmlns:p14="http://schemas.microsoft.com/office/powerpoint/2010/main" val="2306415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3</a:t>
            </a:fld>
            <a:endParaRPr lang="en-US" dirty="0"/>
          </a:p>
        </p:txBody>
      </p:sp>
    </p:spTree>
    <p:extLst>
      <p:ext uri="{BB962C8B-B14F-4D97-AF65-F5344CB8AC3E}">
        <p14:creationId xmlns:p14="http://schemas.microsoft.com/office/powerpoint/2010/main" val="41829078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4</a:t>
            </a:fld>
            <a:endParaRPr lang="en-US" dirty="0"/>
          </a:p>
        </p:txBody>
      </p:sp>
    </p:spTree>
    <p:extLst>
      <p:ext uri="{BB962C8B-B14F-4D97-AF65-F5344CB8AC3E}">
        <p14:creationId xmlns:p14="http://schemas.microsoft.com/office/powerpoint/2010/main" val="37675588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5</a:t>
            </a:fld>
            <a:endParaRPr lang="en-US" dirty="0"/>
          </a:p>
        </p:txBody>
      </p:sp>
    </p:spTree>
    <p:extLst>
      <p:ext uri="{BB962C8B-B14F-4D97-AF65-F5344CB8AC3E}">
        <p14:creationId xmlns:p14="http://schemas.microsoft.com/office/powerpoint/2010/main" val="31081754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6</a:t>
            </a:fld>
            <a:endParaRPr lang="en-US" dirty="0"/>
          </a:p>
        </p:txBody>
      </p:sp>
    </p:spTree>
    <p:extLst>
      <p:ext uri="{BB962C8B-B14F-4D97-AF65-F5344CB8AC3E}">
        <p14:creationId xmlns:p14="http://schemas.microsoft.com/office/powerpoint/2010/main" val="28928233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7</a:t>
            </a:fld>
            <a:endParaRPr lang="en-US" dirty="0"/>
          </a:p>
        </p:txBody>
      </p:sp>
    </p:spTree>
    <p:extLst>
      <p:ext uri="{BB962C8B-B14F-4D97-AF65-F5344CB8AC3E}">
        <p14:creationId xmlns:p14="http://schemas.microsoft.com/office/powerpoint/2010/main" val="35962341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8</a:t>
            </a:fld>
            <a:endParaRPr lang="en-US" dirty="0"/>
          </a:p>
        </p:txBody>
      </p:sp>
    </p:spTree>
    <p:extLst>
      <p:ext uri="{BB962C8B-B14F-4D97-AF65-F5344CB8AC3E}">
        <p14:creationId xmlns:p14="http://schemas.microsoft.com/office/powerpoint/2010/main" val="15425476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9</a:t>
            </a:fld>
            <a:endParaRPr lang="en-US" dirty="0"/>
          </a:p>
        </p:txBody>
      </p:sp>
    </p:spTree>
    <p:extLst>
      <p:ext uri="{BB962C8B-B14F-4D97-AF65-F5344CB8AC3E}">
        <p14:creationId xmlns:p14="http://schemas.microsoft.com/office/powerpoint/2010/main" val="27963422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924E3FDC-329A-4340-8FC8-436A84B18A8B}" type="datetimeFigureOut">
              <a:rPr lang="en-US"/>
              <a:pPr>
                <a:defRPr/>
              </a:pPr>
              <a:t>9/10/2024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D6F3892-AAE2-445D-BE11-94E5869DD7E4}"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01D2C37-FD75-4415-9895-91869E2FB12C}" type="datetimeFigureOut">
              <a:rPr lang="en-US"/>
              <a:pPr>
                <a:defRPr/>
              </a:pPr>
              <a:t>9/10/2024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4BD60CB-BCFE-4069-863E-77F94402948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A687BEF-6235-423E-8C2B-B55640125E96}" type="datetimeFigureOut">
              <a:rPr lang="en-US"/>
              <a:pPr>
                <a:defRPr/>
              </a:pPr>
              <a:t>9/10/2024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C0C4931-B552-4176-8A30-B0A65E4FE609}"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1AABB6A-C40A-476C-954C-890F4B9C7363}" type="datetimeFigureOut">
              <a:rPr lang="en-US"/>
              <a:pPr>
                <a:defRPr/>
              </a:pPr>
              <a:t>9/10/2024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533F8D3-0DF4-4C1B-B803-B9663717AD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430142D-6B82-4FDF-852E-64DA97B1DF3A}" type="datetimeFigureOut">
              <a:rPr lang="en-US"/>
              <a:pPr>
                <a:defRPr/>
              </a:pPr>
              <a:t>9/10/2024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30E58AE-3B44-4F3A-AFED-70E4C13E0F7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6566B2CB-F759-4808-836E-D79F18D17B26}" type="datetimeFigureOut">
              <a:rPr lang="en-US"/>
              <a:pPr>
                <a:defRPr/>
              </a:pPr>
              <a:t>9/10/2024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20F6E313-2A93-4E79-8AB1-7EA1E596710C}"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EF85000C-3E27-47EE-96DD-921375B6168D}" type="datetimeFigureOut">
              <a:rPr lang="en-US"/>
              <a:pPr>
                <a:defRPr/>
              </a:pPr>
              <a:t>9/10/2024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F041EB49-0467-455D-8E1A-74F8B035BBF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D16D8B0-D176-4A05-88A7-C24711D7F035}" type="datetimeFigureOut">
              <a:rPr lang="en-US"/>
              <a:pPr>
                <a:defRPr/>
              </a:pPr>
              <a:t>9/10/2024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A0BB8FBE-AE8D-4DBE-A943-2718F538AFD7}"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41EF3CD-E587-46DF-A8FB-2CB490BD4055}" type="datetimeFigureOut">
              <a:rPr lang="en-US"/>
              <a:pPr>
                <a:defRPr/>
              </a:pPr>
              <a:t>9/10/2024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06D8DB34-49A6-44FB-8D7D-A6BA07204D75}"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92B0D3C-8137-4A39-9C55-8BFB2F612EFC}" type="datetimeFigureOut">
              <a:rPr lang="en-US"/>
              <a:pPr>
                <a:defRPr/>
              </a:pPr>
              <a:t>9/10/2024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337D8ED-40F8-452A-878C-5B8290A5EBF5}"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FB5706C-0D72-4B52-BD1C-86DA66189415}" type="datetimeFigureOut">
              <a:rPr lang="en-US"/>
              <a:pPr>
                <a:defRPr/>
              </a:pPr>
              <a:t>9/10/2024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037AE1C7-6FC0-49F1-9B9E-4C47BB76DB9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Calibri" pitchFamily="34" charset="0"/>
              </a:defRPr>
            </a:lvl1pPr>
          </a:lstStyle>
          <a:p>
            <a:pPr>
              <a:defRPr/>
            </a:pPr>
            <a:fld id="{B8B1CEDD-E8D3-4250-BA44-B2F000C05634}" type="datetimeFigureOut">
              <a:rPr lang="en-US"/>
              <a:pPr>
                <a:defRPr/>
              </a:pPr>
              <a:t>9/10/2024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latin typeface="Calibri" pitchFamily="34" charset="0"/>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latin typeface="Calibri" pitchFamily="34" charset="0"/>
              </a:defRPr>
            </a:lvl1pPr>
          </a:lstStyle>
          <a:p>
            <a:pPr>
              <a:defRPr/>
            </a:pPr>
            <a:fld id="{9A4481AC-D38B-42CA-935D-5BA9B76EE573}"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2.gif"/></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0" y="-22225"/>
            <a:ext cx="9144000" cy="1470025"/>
          </a:xfrm>
        </p:spPr>
        <p:txBody>
          <a:bodyPr/>
          <a:lstStyle/>
          <a:p>
            <a:r>
              <a:rPr lang="en-US" sz="7200" dirty="0"/>
              <a:t>ISAIAH 53</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0" y="1143000"/>
            <a:ext cx="4572000" cy="551089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31" y="593780"/>
            <a:ext cx="9144000" cy="6014696"/>
          </a:xfrm>
        </p:spPr>
        <p:txBody>
          <a:bodyPr/>
          <a:lstStyle/>
          <a:p>
            <a:pPr>
              <a:spcBef>
                <a:spcPts val="0"/>
              </a:spcBef>
            </a:pPr>
            <a:r>
              <a:rPr lang="en-US" sz="2000" dirty="0">
                <a:latin typeface="Times New Roman" panose="02020603050405020304" pitchFamily="18" charset="0"/>
                <a:cs typeface="Times New Roman" panose="02020603050405020304" pitchFamily="18" charset="0"/>
              </a:rPr>
              <a:t>The suffering servant is the nation of Israel (the Jews).</a:t>
            </a:r>
          </a:p>
          <a:p>
            <a:pPr lvl="1">
              <a:spcBef>
                <a:spcPts val="0"/>
              </a:spcBef>
            </a:pPr>
            <a:r>
              <a:rPr lang="en-US" sz="2000" dirty="0">
                <a:latin typeface="Times New Roman" panose="02020603050405020304" pitchFamily="18" charset="0"/>
                <a:cs typeface="Times New Roman" panose="02020603050405020304" pitchFamily="18" charset="0"/>
              </a:rPr>
              <a:t>The Gentiles caused the Jews to suffer.</a:t>
            </a:r>
          </a:p>
          <a:p>
            <a:pPr lvl="2">
              <a:spcBef>
                <a:spcPts val="0"/>
              </a:spcBef>
            </a:pPr>
            <a:r>
              <a:rPr lang="en-US" sz="2000" dirty="0">
                <a:latin typeface="Times New Roman" panose="02020603050405020304" pitchFamily="18" charset="0"/>
                <a:cs typeface="Times New Roman" panose="02020603050405020304" pitchFamily="18" charset="0"/>
              </a:rPr>
              <a:t>The Assyrian, Babylonian, and Roman exiles</a:t>
            </a:r>
          </a:p>
          <a:p>
            <a:pPr lvl="2">
              <a:spcBef>
                <a:spcPts val="0"/>
              </a:spcBef>
            </a:pPr>
            <a:r>
              <a:rPr lang="en-US" sz="2000" dirty="0">
                <a:latin typeface="Times New Roman" panose="02020603050405020304" pitchFamily="18" charset="0"/>
                <a:cs typeface="Times New Roman" panose="02020603050405020304" pitchFamily="18" charset="0"/>
              </a:rPr>
              <a:t>The crusades</a:t>
            </a:r>
          </a:p>
          <a:p>
            <a:pPr lvl="2">
              <a:spcBef>
                <a:spcPts val="0"/>
              </a:spcBef>
            </a:pPr>
            <a:r>
              <a:rPr lang="en-US" sz="2000" dirty="0">
                <a:latin typeface="Times New Roman" panose="02020603050405020304" pitchFamily="18" charset="0"/>
                <a:cs typeface="Times New Roman" panose="02020603050405020304" pitchFamily="18" charset="0"/>
              </a:rPr>
              <a:t>The inquisition</a:t>
            </a:r>
          </a:p>
          <a:p>
            <a:pPr lvl="2">
              <a:spcBef>
                <a:spcPts val="0"/>
              </a:spcBef>
            </a:pPr>
            <a:r>
              <a:rPr lang="en-US" sz="2000" dirty="0">
                <a:latin typeface="Times New Roman" panose="02020603050405020304" pitchFamily="18" charset="0"/>
                <a:cs typeface="Times New Roman" panose="02020603050405020304" pitchFamily="18" charset="0"/>
              </a:rPr>
              <a:t>Pogroms</a:t>
            </a:r>
          </a:p>
          <a:p>
            <a:pPr lvl="2">
              <a:spcBef>
                <a:spcPts val="0"/>
              </a:spcBef>
            </a:pPr>
            <a:r>
              <a:rPr lang="en-US" sz="2000" dirty="0">
                <a:latin typeface="Times New Roman" panose="02020603050405020304" pitchFamily="18" charset="0"/>
                <a:cs typeface="Times New Roman" panose="02020603050405020304" pitchFamily="18" charset="0"/>
              </a:rPr>
              <a:t>The holocaust</a:t>
            </a:r>
          </a:p>
          <a:p>
            <a:pPr lvl="1">
              <a:spcBef>
                <a:spcPts val="0"/>
              </a:spcBef>
            </a:pPr>
            <a:r>
              <a:rPr lang="en-US" sz="2000" dirty="0">
                <a:latin typeface="Times New Roman" panose="02020603050405020304" pitchFamily="18" charset="0"/>
                <a:cs typeface="Times New Roman" panose="02020603050405020304" pitchFamily="18" charset="0"/>
              </a:rPr>
              <a:t>The Jewish people died to the promised land when they were exiled and then rose back to life in the creation of the state of Israel.</a:t>
            </a:r>
          </a:p>
          <a:p>
            <a:pPr lvl="1">
              <a:spcBef>
                <a:spcPts val="0"/>
              </a:spcBef>
            </a:pPr>
            <a:r>
              <a:rPr lang="en-US" sz="2000" dirty="0">
                <a:latin typeface="Times New Roman" panose="02020603050405020304" pitchFamily="18" charset="0"/>
                <a:cs typeface="Times New Roman" panose="02020603050405020304" pitchFamily="18" charset="0"/>
              </a:rPr>
              <a:t>The Jews will be exalted when the real Messiah comes, and the Gentiles will be astonished.</a:t>
            </a:r>
          </a:p>
          <a:p>
            <a:pPr lvl="1">
              <a:spcBef>
                <a:spcPts val="0"/>
              </a:spcBef>
            </a:pPr>
            <a:r>
              <a:rPr lang="en-US" sz="2000" dirty="0">
                <a:latin typeface="Times New Roman" panose="02020603050405020304" pitchFamily="18" charset="0"/>
                <a:cs typeface="Times New Roman" panose="02020603050405020304" pitchFamily="18" charset="0"/>
              </a:rPr>
              <a:t>The Gentiles thought the Jews were suffering for their (the Jews’) sins (rejecting Jesus), but it was really the Gentiles who were committing sins against the Jews.</a:t>
            </a:r>
          </a:p>
          <a:p>
            <a:pPr lvl="1">
              <a:spcBef>
                <a:spcPts val="0"/>
              </a:spcBef>
            </a:pPr>
            <a:r>
              <a:rPr lang="en-US" sz="2000" dirty="0">
                <a:latin typeface="Times New Roman" panose="02020603050405020304" pitchFamily="18" charset="0"/>
                <a:cs typeface="Times New Roman" panose="02020603050405020304" pitchFamily="18" charset="0"/>
              </a:rPr>
              <a:t>… the prevailing rabbinic interpretation of Isaiah 53 ascribes the ‘servant’ to the nation of Israel [the Jews] who silently endured unimaginable suffering at the hands of its gentile oppressors. The speakers, in this most-debated chapter, are the stunned kings of nations who will bear witness to the messianic age and the final vindication of the Jewish people following their long and bitter exile. [Rabbi Tovia Singer]</a:t>
            </a:r>
          </a:p>
        </p:txBody>
      </p:sp>
      <p:sp>
        <p:nvSpPr>
          <p:cNvPr id="7" name="Title 1">
            <a:extLst>
              <a:ext uri="{FF2B5EF4-FFF2-40B4-BE49-F238E27FC236}">
                <a16:creationId xmlns:a16="http://schemas.microsoft.com/office/drawing/2014/main" id="{576C1AC3-C01B-6C3A-2567-9C5FADECDEE0}"/>
              </a:ext>
            </a:extLst>
          </p:cNvPr>
          <p:cNvSpPr txBox="1">
            <a:spLocks/>
          </p:cNvSpPr>
          <p:nvPr/>
        </p:nvSpPr>
        <p:spPr bwMode="auto">
          <a:xfrm>
            <a:off x="2931" y="-10049"/>
            <a:ext cx="9141069" cy="5334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t>The Anti-Missionaries’ Interpretation</a:t>
            </a:r>
          </a:p>
        </p:txBody>
      </p:sp>
    </p:spTree>
    <p:custDataLst>
      <p:tags r:id="rId1"/>
    </p:custDataLst>
    <p:extLst>
      <p:ext uri="{BB962C8B-B14F-4D97-AF65-F5344CB8AC3E}">
        <p14:creationId xmlns:p14="http://schemas.microsoft.com/office/powerpoint/2010/main" val="2443304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1161"/>
            <a:ext cx="9144000" cy="5639639"/>
          </a:xfrm>
        </p:spPr>
        <p:txBody>
          <a:bodyPr/>
          <a:lstStyle/>
          <a:p>
            <a:pPr>
              <a:spcBef>
                <a:spcPts val="0"/>
              </a:spcBef>
              <a:spcAft>
                <a:spcPts val="0"/>
              </a:spcAft>
            </a:pPr>
            <a:r>
              <a:rPr lang="en-US" sz="2000" dirty="0">
                <a:latin typeface="Times New Roman" panose="02020603050405020304" pitchFamily="18" charset="0"/>
                <a:cs typeface="Times New Roman" panose="02020603050405020304" pitchFamily="18" charset="0"/>
              </a:rPr>
              <a:t>The nation of Israel is God’s servant.</a:t>
            </a:r>
          </a:p>
          <a:p>
            <a:pPr lvl="1">
              <a:spcBef>
                <a:spcPts val="0"/>
              </a:spcBef>
              <a:spcAft>
                <a:spcPts val="0"/>
              </a:spcAft>
            </a:pPr>
            <a:r>
              <a:rPr lang="en-US" sz="2000" dirty="0">
                <a:latin typeface="Times New Roman" panose="02020603050405020304" pitchFamily="18" charset="0"/>
                <a:cs typeface="Times New Roman" panose="02020603050405020304" pitchFamily="18" charset="0"/>
              </a:rPr>
              <a:t>Throughout the book of Isaiah, God often refers to Jacob/Israel (the Jews) as “my servant”.</a:t>
            </a:r>
          </a:p>
          <a:p>
            <a:pPr lvl="2">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“But you, Israel, my servant, Jacob, whom I have chosen, you descendants of Abraham my friend, I took you from the ends of the earth, from its farthest corners I called you. I said, ‘You are my servant’; I have chosen you and have not rejected you.” [Isaiah 41:8-9, NIV]</a:t>
            </a:r>
          </a:p>
          <a:p>
            <a:pPr lvl="2">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“But now listen, Jacob, my servant, Israel, whom I have chosen...” [Isaiah 44:1, NIV]</a:t>
            </a:r>
          </a:p>
          <a:p>
            <a:pPr lvl="2">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“Do not be afraid, Jacob, my servant, Jeshurun [upright one] whom I have chosen.” [Isaiah 44:2b, NIV]</a:t>
            </a:r>
          </a:p>
          <a:p>
            <a:pPr lvl="2">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“Remember these things, Jacob, for you, Israel, are my servant. I have made you, you are my servant...” [Isaiah 44:21, NIV]</a:t>
            </a:r>
          </a:p>
          <a:p>
            <a:pPr lvl="2">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“For the sake of Jacob my servant, of Israel my chosen...” [Isaiah 45:4a, NIV]</a:t>
            </a:r>
          </a:p>
          <a:p>
            <a:pPr lvl="2">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“The Lord has redeemed his servant Jacob.” [Isaiah 48:20b, NIV]</a:t>
            </a:r>
          </a:p>
          <a:p>
            <a:pPr lvl="2">
              <a:spcBef>
                <a:spcPts val="0"/>
              </a:spcBef>
              <a:spcAft>
                <a:spcPts val="0"/>
              </a:spcAft>
            </a:pPr>
            <a:r>
              <a:rPr lang="en-US" sz="2000" dirty="0">
                <a:latin typeface="Times New Roman" panose="02020603050405020304" pitchFamily="18" charset="0"/>
                <a:cs typeface="Times New Roman" panose="02020603050405020304" pitchFamily="18" charset="0"/>
              </a:rPr>
              <a:t>See also Isaiah 49:3-6, and 65:8-16.</a:t>
            </a:r>
          </a:p>
          <a:p>
            <a:pPr>
              <a:spcBef>
                <a:spcPts val="0"/>
              </a:spcBef>
              <a:spcAft>
                <a:spcPts val="0"/>
              </a:spcAft>
            </a:pPr>
            <a:r>
              <a:rPr lang="en-US" sz="2000" dirty="0">
                <a:latin typeface="Times New Roman" panose="02020603050405020304" pitchFamily="18" charset="0"/>
                <a:cs typeface="Times New Roman" panose="02020603050405020304" pitchFamily="18" charset="0"/>
              </a:rPr>
              <a:t>This context makes it clear that the suffering servant of Isaiah 53 is the Jews.</a:t>
            </a:r>
          </a:p>
        </p:txBody>
      </p:sp>
      <p:sp>
        <p:nvSpPr>
          <p:cNvPr id="13" name="Content Placeholder 2">
            <a:extLst>
              <a:ext uri="{FF2B5EF4-FFF2-40B4-BE49-F238E27FC236}">
                <a16:creationId xmlns:a16="http://schemas.microsoft.com/office/drawing/2014/main" id="{8E2D1EB2-98BE-466B-8530-086986920FE1}"/>
              </a:ext>
            </a:extLst>
          </p:cNvPr>
          <p:cNvSpPr txBox="1">
            <a:spLocks/>
          </p:cNvSpPr>
          <p:nvPr/>
        </p:nvSpPr>
        <p:spPr bwMode="auto">
          <a:xfrm>
            <a:off x="0" y="761162"/>
            <a:ext cx="9144000" cy="493625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0"/>
              </a:spcAft>
            </a:pPr>
            <a:r>
              <a:rPr lang="en-US" sz="2000" dirty="0">
                <a:latin typeface="Times New Roman" panose="02020603050405020304" pitchFamily="18" charset="0"/>
                <a:cs typeface="Times New Roman" panose="02020603050405020304" pitchFamily="18" charset="0"/>
              </a:rPr>
              <a:t>The nation of Israel is God’s servant.</a:t>
            </a:r>
          </a:p>
          <a:p>
            <a:pPr lvl="1">
              <a:spcBef>
                <a:spcPts val="0"/>
              </a:spcBef>
              <a:spcAft>
                <a:spcPts val="0"/>
              </a:spcAft>
            </a:pPr>
            <a:r>
              <a:rPr lang="en-US" sz="2000" dirty="0">
                <a:latin typeface="Times New Roman" panose="02020603050405020304" pitchFamily="18" charset="0"/>
                <a:cs typeface="Times New Roman" panose="02020603050405020304" pitchFamily="18" charset="0"/>
              </a:rPr>
              <a:t>Throughout the book of Isaiah, God often refers to Jacob/Israel (the Jews) as “my servant”.</a:t>
            </a:r>
          </a:p>
          <a:p>
            <a:pPr lvl="2">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“But you, </a:t>
            </a:r>
            <a:r>
              <a:rPr lang="en-US" sz="2000" dirty="0">
                <a:solidFill>
                  <a:srgbClr val="0070C0"/>
                </a:solidFill>
                <a:latin typeface="Times New Roman" panose="02020603050405020304" pitchFamily="18" charset="0"/>
                <a:cs typeface="Times New Roman" panose="02020603050405020304" pitchFamily="18" charset="0"/>
              </a:rPr>
              <a:t>Israel</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0070C0"/>
                </a:solidFill>
                <a:latin typeface="Times New Roman" panose="02020603050405020304" pitchFamily="18" charset="0"/>
                <a:cs typeface="Times New Roman" panose="02020603050405020304" pitchFamily="18" charset="0"/>
              </a:rPr>
              <a:t>Jacob</a:t>
            </a:r>
            <a:r>
              <a:rPr lang="en-US" sz="2000" dirty="0">
                <a:solidFill>
                  <a:srgbClr val="7030A0"/>
                </a:solidFill>
                <a:latin typeface="Times New Roman" panose="02020603050405020304" pitchFamily="18" charset="0"/>
                <a:cs typeface="Times New Roman" panose="02020603050405020304" pitchFamily="18" charset="0"/>
              </a:rPr>
              <a:t>, whom I have chosen, you </a:t>
            </a:r>
            <a:r>
              <a:rPr lang="en-US" sz="2000" dirty="0">
                <a:solidFill>
                  <a:schemeClr val="accent3">
                    <a:lumMod val="75000"/>
                  </a:schemeClr>
                </a:solidFill>
                <a:latin typeface="Times New Roman" panose="02020603050405020304" pitchFamily="18" charset="0"/>
                <a:cs typeface="Times New Roman" panose="02020603050405020304" pitchFamily="18" charset="0"/>
              </a:rPr>
              <a:t>descendants</a:t>
            </a:r>
            <a:r>
              <a:rPr lang="en-US" sz="2000" dirty="0">
                <a:solidFill>
                  <a:srgbClr val="7030A0"/>
                </a:solidFill>
                <a:latin typeface="Times New Roman" panose="02020603050405020304" pitchFamily="18" charset="0"/>
                <a:cs typeface="Times New Roman" panose="02020603050405020304" pitchFamily="18" charset="0"/>
              </a:rPr>
              <a:t> of Abraham my friend, I took you from the ends of the earth, from its farthest corners I called you. I said, ‘You are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I have chosen you and have not rejected you.” [Isaiah 41:8-9, NIV]</a:t>
            </a:r>
            <a:endParaRPr lang="en-US" sz="2000" dirty="0">
              <a:latin typeface="Times New Roman" panose="02020603050405020304" pitchFamily="18" charset="0"/>
              <a:cs typeface="Times New Roman" panose="02020603050405020304" pitchFamily="18" charset="0"/>
            </a:endParaRPr>
          </a:p>
          <a:p>
            <a:pPr lvl="2">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“But now listen, </a:t>
            </a:r>
            <a:r>
              <a:rPr lang="en-US" sz="2000" dirty="0">
                <a:solidFill>
                  <a:srgbClr val="0070C0"/>
                </a:solidFill>
                <a:latin typeface="Times New Roman" panose="02020603050405020304" pitchFamily="18" charset="0"/>
                <a:cs typeface="Times New Roman" panose="02020603050405020304" pitchFamily="18" charset="0"/>
              </a:rPr>
              <a:t>Jacob</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0070C0"/>
                </a:solidFill>
                <a:latin typeface="Times New Roman" panose="02020603050405020304" pitchFamily="18" charset="0"/>
                <a:cs typeface="Times New Roman" panose="02020603050405020304" pitchFamily="18" charset="0"/>
              </a:rPr>
              <a:t>Israel</a:t>
            </a:r>
            <a:r>
              <a:rPr lang="en-US" sz="2000" dirty="0">
                <a:solidFill>
                  <a:srgbClr val="7030A0"/>
                </a:solidFill>
                <a:latin typeface="Times New Roman" panose="02020603050405020304" pitchFamily="18" charset="0"/>
                <a:cs typeface="Times New Roman" panose="02020603050405020304" pitchFamily="18" charset="0"/>
              </a:rPr>
              <a:t>, whom I have chosen...” [Isaiah 44:1, NIV]</a:t>
            </a:r>
          </a:p>
          <a:p>
            <a:pPr lvl="2">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“Do not be afraid, </a:t>
            </a:r>
            <a:r>
              <a:rPr lang="en-US" sz="2000" dirty="0">
                <a:solidFill>
                  <a:srgbClr val="0070C0"/>
                </a:solidFill>
                <a:latin typeface="Times New Roman" panose="02020603050405020304" pitchFamily="18" charset="0"/>
                <a:cs typeface="Times New Roman" panose="02020603050405020304" pitchFamily="18" charset="0"/>
              </a:rPr>
              <a:t>Jacob</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Jeshurun [upright one] whom I have chosen.” [Isaiah 44:2b, NIV]</a:t>
            </a:r>
          </a:p>
        </p:txBody>
      </p:sp>
      <p:sp>
        <p:nvSpPr>
          <p:cNvPr id="8" name="Content Placeholder 2"/>
          <p:cNvSpPr txBox="1">
            <a:spLocks/>
          </p:cNvSpPr>
          <p:nvPr/>
        </p:nvSpPr>
        <p:spPr bwMode="auto">
          <a:xfrm>
            <a:off x="0" y="761161"/>
            <a:ext cx="9144000" cy="49362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0"/>
              </a:spcAft>
            </a:pPr>
            <a:r>
              <a:rPr lang="en-US" sz="2000" dirty="0">
                <a:latin typeface="Times New Roman" panose="02020603050405020304" pitchFamily="18" charset="0"/>
                <a:cs typeface="Times New Roman" panose="02020603050405020304" pitchFamily="18" charset="0"/>
              </a:rPr>
              <a:t>The nation of Israel is God’s servant.</a:t>
            </a:r>
          </a:p>
          <a:p>
            <a:pPr lvl="1">
              <a:spcBef>
                <a:spcPts val="0"/>
              </a:spcBef>
              <a:spcAft>
                <a:spcPts val="0"/>
              </a:spcAft>
            </a:pPr>
            <a:r>
              <a:rPr lang="en-US" sz="2000" dirty="0">
                <a:latin typeface="Times New Roman" panose="02020603050405020304" pitchFamily="18" charset="0"/>
                <a:cs typeface="Times New Roman" panose="02020603050405020304" pitchFamily="18" charset="0"/>
              </a:rPr>
              <a:t>Throughout the book of Isaiah, God often refers to Jacob/Israel (the Jews) as “my servant”.</a:t>
            </a:r>
          </a:p>
          <a:p>
            <a:pPr lvl="2">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“But you, </a:t>
            </a:r>
            <a:r>
              <a:rPr lang="en-US" sz="2000" dirty="0">
                <a:solidFill>
                  <a:srgbClr val="0070C0"/>
                </a:solidFill>
                <a:latin typeface="Times New Roman" panose="02020603050405020304" pitchFamily="18" charset="0"/>
                <a:cs typeface="Times New Roman" panose="02020603050405020304" pitchFamily="18" charset="0"/>
              </a:rPr>
              <a:t>Israel</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0070C0"/>
                </a:solidFill>
                <a:latin typeface="Times New Roman" panose="02020603050405020304" pitchFamily="18" charset="0"/>
                <a:cs typeface="Times New Roman" panose="02020603050405020304" pitchFamily="18" charset="0"/>
              </a:rPr>
              <a:t>Jacob</a:t>
            </a:r>
            <a:r>
              <a:rPr lang="en-US" sz="2000" dirty="0">
                <a:solidFill>
                  <a:srgbClr val="7030A0"/>
                </a:solidFill>
                <a:latin typeface="Times New Roman" panose="02020603050405020304" pitchFamily="18" charset="0"/>
                <a:cs typeface="Times New Roman" panose="02020603050405020304" pitchFamily="18" charset="0"/>
              </a:rPr>
              <a:t>, whom I have chosen, you </a:t>
            </a:r>
            <a:r>
              <a:rPr lang="en-US" sz="2000" dirty="0">
                <a:solidFill>
                  <a:schemeClr val="accent3">
                    <a:lumMod val="75000"/>
                  </a:schemeClr>
                </a:solidFill>
                <a:latin typeface="Times New Roman" panose="02020603050405020304" pitchFamily="18" charset="0"/>
                <a:cs typeface="Times New Roman" panose="02020603050405020304" pitchFamily="18" charset="0"/>
              </a:rPr>
              <a:t>descendants</a:t>
            </a:r>
            <a:r>
              <a:rPr lang="en-US" sz="2000" dirty="0">
                <a:solidFill>
                  <a:srgbClr val="7030A0"/>
                </a:solidFill>
                <a:latin typeface="Times New Roman" panose="02020603050405020304" pitchFamily="18" charset="0"/>
                <a:cs typeface="Times New Roman" panose="02020603050405020304" pitchFamily="18" charset="0"/>
              </a:rPr>
              <a:t> of Abraham my friend, I took you from the ends of the earth, from its farthest corners I called you. I said, ‘You are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I have chosen you and have not rejected you.” [Isaiah 41:8-9, NIV]</a:t>
            </a:r>
            <a:endParaRPr lang="en-US" sz="2000" dirty="0">
              <a:latin typeface="Times New Roman" panose="02020603050405020304" pitchFamily="18" charset="0"/>
              <a:cs typeface="Times New Roman" panose="02020603050405020304" pitchFamily="18" charset="0"/>
            </a:endParaRPr>
          </a:p>
        </p:txBody>
      </p:sp>
      <p:sp>
        <p:nvSpPr>
          <p:cNvPr id="9" name="Content Placeholder 2"/>
          <p:cNvSpPr txBox="1">
            <a:spLocks/>
          </p:cNvSpPr>
          <p:nvPr/>
        </p:nvSpPr>
        <p:spPr bwMode="auto">
          <a:xfrm>
            <a:off x="0" y="761162"/>
            <a:ext cx="9144000" cy="493625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0"/>
              </a:spcAft>
            </a:pPr>
            <a:r>
              <a:rPr lang="en-US" sz="2000" dirty="0">
                <a:latin typeface="Times New Roman" panose="02020603050405020304" pitchFamily="18" charset="0"/>
                <a:cs typeface="Times New Roman" panose="02020603050405020304" pitchFamily="18" charset="0"/>
              </a:rPr>
              <a:t>The nation of Israel is God’s servant.</a:t>
            </a:r>
          </a:p>
          <a:p>
            <a:pPr lvl="1">
              <a:spcBef>
                <a:spcPts val="0"/>
              </a:spcBef>
              <a:spcAft>
                <a:spcPts val="0"/>
              </a:spcAft>
            </a:pPr>
            <a:r>
              <a:rPr lang="en-US" sz="2000" dirty="0">
                <a:latin typeface="Times New Roman" panose="02020603050405020304" pitchFamily="18" charset="0"/>
                <a:cs typeface="Times New Roman" panose="02020603050405020304" pitchFamily="18" charset="0"/>
              </a:rPr>
              <a:t>Throughout the book of Isaiah, God often refers to Jacob/Israel (the Jews) as “my servant”.</a:t>
            </a:r>
          </a:p>
          <a:p>
            <a:pPr lvl="2">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“But you, </a:t>
            </a:r>
            <a:r>
              <a:rPr lang="en-US" sz="2000" dirty="0">
                <a:solidFill>
                  <a:srgbClr val="0070C0"/>
                </a:solidFill>
                <a:latin typeface="Times New Roman" panose="02020603050405020304" pitchFamily="18" charset="0"/>
                <a:cs typeface="Times New Roman" panose="02020603050405020304" pitchFamily="18" charset="0"/>
              </a:rPr>
              <a:t>Israel</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0070C0"/>
                </a:solidFill>
                <a:latin typeface="Times New Roman" panose="02020603050405020304" pitchFamily="18" charset="0"/>
                <a:cs typeface="Times New Roman" panose="02020603050405020304" pitchFamily="18" charset="0"/>
              </a:rPr>
              <a:t>Jacob</a:t>
            </a:r>
            <a:r>
              <a:rPr lang="en-US" sz="2000" dirty="0">
                <a:solidFill>
                  <a:srgbClr val="7030A0"/>
                </a:solidFill>
                <a:latin typeface="Times New Roman" panose="02020603050405020304" pitchFamily="18" charset="0"/>
                <a:cs typeface="Times New Roman" panose="02020603050405020304" pitchFamily="18" charset="0"/>
              </a:rPr>
              <a:t>, whom I have chosen, you </a:t>
            </a:r>
            <a:r>
              <a:rPr lang="en-US" sz="2000" dirty="0">
                <a:solidFill>
                  <a:schemeClr val="accent3">
                    <a:lumMod val="75000"/>
                  </a:schemeClr>
                </a:solidFill>
                <a:latin typeface="Times New Roman" panose="02020603050405020304" pitchFamily="18" charset="0"/>
                <a:cs typeface="Times New Roman" panose="02020603050405020304" pitchFamily="18" charset="0"/>
              </a:rPr>
              <a:t>descendants</a:t>
            </a:r>
            <a:r>
              <a:rPr lang="en-US" sz="2000" dirty="0">
                <a:solidFill>
                  <a:srgbClr val="7030A0"/>
                </a:solidFill>
                <a:latin typeface="Times New Roman" panose="02020603050405020304" pitchFamily="18" charset="0"/>
                <a:cs typeface="Times New Roman" panose="02020603050405020304" pitchFamily="18" charset="0"/>
              </a:rPr>
              <a:t> of Abraham my friend, I took you from the ends of the earth, from its farthest corners I called you. I said, ‘You are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I have chosen you and have not rejected you.” [Isaiah 41:8-9, NIV]</a:t>
            </a:r>
            <a:endParaRPr lang="en-US" sz="2000" dirty="0">
              <a:latin typeface="Times New Roman" panose="02020603050405020304" pitchFamily="18" charset="0"/>
              <a:cs typeface="Times New Roman" panose="02020603050405020304" pitchFamily="18" charset="0"/>
            </a:endParaRPr>
          </a:p>
          <a:p>
            <a:pPr lvl="2">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“But now listen, </a:t>
            </a:r>
            <a:r>
              <a:rPr lang="en-US" sz="2000" dirty="0">
                <a:solidFill>
                  <a:srgbClr val="0070C0"/>
                </a:solidFill>
                <a:latin typeface="Times New Roman" panose="02020603050405020304" pitchFamily="18" charset="0"/>
                <a:cs typeface="Times New Roman" panose="02020603050405020304" pitchFamily="18" charset="0"/>
              </a:rPr>
              <a:t>Jacob</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0070C0"/>
                </a:solidFill>
                <a:latin typeface="Times New Roman" panose="02020603050405020304" pitchFamily="18" charset="0"/>
                <a:cs typeface="Times New Roman" panose="02020603050405020304" pitchFamily="18" charset="0"/>
              </a:rPr>
              <a:t>Israel</a:t>
            </a:r>
            <a:r>
              <a:rPr lang="en-US" sz="2000" dirty="0">
                <a:solidFill>
                  <a:srgbClr val="7030A0"/>
                </a:solidFill>
                <a:latin typeface="Times New Roman" panose="02020603050405020304" pitchFamily="18" charset="0"/>
                <a:cs typeface="Times New Roman" panose="02020603050405020304" pitchFamily="18" charset="0"/>
              </a:rPr>
              <a:t>, whom I have chosen...” [Isaiah 44:1, NIV]</a:t>
            </a:r>
          </a:p>
        </p:txBody>
      </p:sp>
      <p:sp>
        <p:nvSpPr>
          <p:cNvPr id="10" name="Content Placeholder 2"/>
          <p:cNvSpPr txBox="1">
            <a:spLocks/>
          </p:cNvSpPr>
          <p:nvPr/>
        </p:nvSpPr>
        <p:spPr bwMode="auto">
          <a:xfrm>
            <a:off x="0" y="761161"/>
            <a:ext cx="9144000" cy="563963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0"/>
              </a:spcAft>
            </a:pPr>
            <a:r>
              <a:rPr lang="en-US" sz="2000" dirty="0">
                <a:latin typeface="Times New Roman" panose="02020603050405020304" pitchFamily="18" charset="0"/>
                <a:cs typeface="Times New Roman" panose="02020603050405020304" pitchFamily="18" charset="0"/>
              </a:rPr>
              <a:t>The nation of Israel is God’s servant.</a:t>
            </a:r>
          </a:p>
          <a:p>
            <a:pPr lvl="1">
              <a:spcBef>
                <a:spcPts val="0"/>
              </a:spcBef>
              <a:spcAft>
                <a:spcPts val="0"/>
              </a:spcAft>
            </a:pPr>
            <a:r>
              <a:rPr lang="en-US" sz="2000" dirty="0">
                <a:latin typeface="Times New Roman" panose="02020603050405020304" pitchFamily="18" charset="0"/>
                <a:cs typeface="Times New Roman" panose="02020603050405020304" pitchFamily="18" charset="0"/>
              </a:rPr>
              <a:t>Throughout the book of Isaiah, God often refers to Jacob/Israel (the Jews) as “my servant”.</a:t>
            </a:r>
          </a:p>
          <a:p>
            <a:pPr lvl="2">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“But you, </a:t>
            </a:r>
            <a:r>
              <a:rPr lang="en-US" sz="2000" dirty="0">
                <a:solidFill>
                  <a:srgbClr val="0070C0"/>
                </a:solidFill>
                <a:latin typeface="Times New Roman" panose="02020603050405020304" pitchFamily="18" charset="0"/>
                <a:cs typeface="Times New Roman" panose="02020603050405020304" pitchFamily="18" charset="0"/>
              </a:rPr>
              <a:t>Israel</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0070C0"/>
                </a:solidFill>
                <a:latin typeface="Times New Roman" panose="02020603050405020304" pitchFamily="18" charset="0"/>
                <a:cs typeface="Times New Roman" panose="02020603050405020304" pitchFamily="18" charset="0"/>
              </a:rPr>
              <a:t>Jacob</a:t>
            </a:r>
            <a:r>
              <a:rPr lang="en-US" sz="2000" dirty="0">
                <a:solidFill>
                  <a:srgbClr val="7030A0"/>
                </a:solidFill>
                <a:latin typeface="Times New Roman" panose="02020603050405020304" pitchFamily="18" charset="0"/>
                <a:cs typeface="Times New Roman" panose="02020603050405020304" pitchFamily="18" charset="0"/>
              </a:rPr>
              <a:t>, whom I have chosen, you </a:t>
            </a:r>
            <a:r>
              <a:rPr lang="en-US" sz="2000" dirty="0">
                <a:solidFill>
                  <a:schemeClr val="accent3">
                    <a:lumMod val="75000"/>
                  </a:schemeClr>
                </a:solidFill>
                <a:latin typeface="Times New Roman" panose="02020603050405020304" pitchFamily="18" charset="0"/>
                <a:cs typeface="Times New Roman" panose="02020603050405020304" pitchFamily="18" charset="0"/>
              </a:rPr>
              <a:t>descendants</a:t>
            </a:r>
            <a:r>
              <a:rPr lang="en-US" sz="2000" dirty="0">
                <a:solidFill>
                  <a:srgbClr val="7030A0"/>
                </a:solidFill>
                <a:latin typeface="Times New Roman" panose="02020603050405020304" pitchFamily="18" charset="0"/>
                <a:cs typeface="Times New Roman" panose="02020603050405020304" pitchFamily="18" charset="0"/>
              </a:rPr>
              <a:t> of Abraham my friend, I took you from the ends of the earth, from its farthest corners I called you. I said, ‘You are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I have chosen you and have not rejected you.” [Isaiah 41:8-9, NIV]</a:t>
            </a:r>
            <a:endParaRPr lang="en-US" sz="2000" dirty="0">
              <a:latin typeface="Times New Roman" panose="02020603050405020304" pitchFamily="18" charset="0"/>
              <a:cs typeface="Times New Roman" panose="02020603050405020304" pitchFamily="18" charset="0"/>
            </a:endParaRPr>
          </a:p>
          <a:p>
            <a:pPr lvl="2">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“But now listen, </a:t>
            </a:r>
            <a:r>
              <a:rPr lang="en-US" sz="2000" dirty="0">
                <a:solidFill>
                  <a:srgbClr val="0070C0"/>
                </a:solidFill>
                <a:latin typeface="Times New Roman" panose="02020603050405020304" pitchFamily="18" charset="0"/>
                <a:cs typeface="Times New Roman" panose="02020603050405020304" pitchFamily="18" charset="0"/>
              </a:rPr>
              <a:t>Jacob</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0070C0"/>
                </a:solidFill>
                <a:latin typeface="Times New Roman" panose="02020603050405020304" pitchFamily="18" charset="0"/>
                <a:cs typeface="Times New Roman" panose="02020603050405020304" pitchFamily="18" charset="0"/>
              </a:rPr>
              <a:t>Israel</a:t>
            </a:r>
            <a:r>
              <a:rPr lang="en-US" sz="2000" dirty="0">
                <a:solidFill>
                  <a:srgbClr val="7030A0"/>
                </a:solidFill>
                <a:latin typeface="Times New Roman" panose="02020603050405020304" pitchFamily="18" charset="0"/>
                <a:cs typeface="Times New Roman" panose="02020603050405020304" pitchFamily="18" charset="0"/>
              </a:rPr>
              <a:t>, whom I have chosen...” [Isaiah 44:1, NIV]</a:t>
            </a:r>
          </a:p>
          <a:p>
            <a:pPr lvl="2">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“Do not be afraid, </a:t>
            </a:r>
            <a:r>
              <a:rPr lang="en-US" sz="2000" dirty="0">
                <a:solidFill>
                  <a:srgbClr val="0070C0"/>
                </a:solidFill>
                <a:latin typeface="Times New Roman" panose="02020603050405020304" pitchFamily="18" charset="0"/>
                <a:cs typeface="Times New Roman" panose="02020603050405020304" pitchFamily="18" charset="0"/>
              </a:rPr>
              <a:t>Jacob</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Jeshurun [upright one] whom I have chosen.” [Isaiah 44:2b, NIV]</a:t>
            </a:r>
          </a:p>
          <a:p>
            <a:pPr lvl="2">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“Remember these things, </a:t>
            </a:r>
            <a:r>
              <a:rPr lang="en-US" sz="2000" dirty="0">
                <a:solidFill>
                  <a:srgbClr val="0070C0"/>
                </a:solidFill>
                <a:latin typeface="Times New Roman" panose="02020603050405020304" pitchFamily="18" charset="0"/>
                <a:cs typeface="Times New Roman" panose="02020603050405020304" pitchFamily="18" charset="0"/>
              </a:rPr>
              <a:t>Jacob</a:t>
            </a:r>
            <a:r>
              <a:rPr lang="en-US" sz="2000" dirty="0">
                <a:solidFill>
                  <a:srgbClr val="7030A0"/>
                </a:solidFill>
                <a:latin typeface="Times New Roman" panose="02020603050405020304" pitchFamily="18" charset="0"/>
                <a:cs typeface="Times New Roman" panose="02020603050405020304" pitchFamily="18" charset="0"/>
              </a:rPr>
              <a:t>, for you, </a:t>
            </a:r>
            <a:r>
              <a:rPr lang="en-US" sz="2000" dirty="0">
                <a:solidFill>
                  <a:srgbClr val="0070C0"/>
                </a:solidFill>
                <a:latin typeface="Times New Roman" panose="02020603050405020304" pitchFamily="18" charset="0"/>
                <a:cs typeface="Times New Roman" panose="02020603050405020304" pitchFamily="18" charset="0"/>
              </a:rPr>
              <a:t>Israel</a:t>
            </a:r>
            <a:r>
              <a:rPr lang="en-US" sz="2000" dirty="0">
                <a:solidFill>
                  <a:srgbClr val="7030A0"/>
                </a:solidFill>
                <a:latin typeface="Times New Roman" panose="02020603050405020304" pitchFamily="18" charset="0"/>
                <a:cs typeface="Times New Roman" panose="02020603050405020304" pitchFamily="18" charset="0"/>
              </a:rPr>
              <a:t>, are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I have made you, you are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[Isaiah 44:21, NIV]</a:t>
            </a:r>
          </a:p>
        </p:txBody>
      </p:sp>
      <p:sp>
        <p:nvSpPr>
          <p:cNvPr id="11" name="Content Placeholder 2"/>
          <p:cNvSpPr txBox="1">
            <a:spLocks/>
          </p:cNvSpPr>
          <p:nvPr/>
        </p:nvSpPr>
        <p:spPr bwMode="auto">
          <a:xfrm>
            <a:off x="0" y="761162"/>
            <a:ext cx="9144000" cy="493625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0"/>
              </a:spcAft>
            </a:pPr>
            <a:r>
              <a:rPr lang="en-US" sz="2000" dirty="0">
                <a:latin typeface="Times New Roman" panose="02020603050405020304" pitchFamily="18" charset="0"/>
                <a:cs typeface="Times New Roman" panose="02020603050405020304" pitchFamily="18" charset="0"/>
              </a:rPr>
              <a:t>The nation of Israel is God’s servant.</a:t>
            </a:r>
          </a:p>
          <a:p>
            <a:pPr lvl="1">
              <a:spcBef>
                <a:spcPts val="0"/>
              </a:spcBef>
              <a:spcAft>
                <a:spcPts val="0"/>
              </a:spcAft>
            </a:pPr>
            <a:r>
              <a:rPr lang="en-US" sz="2000" dirty="0">
                <a:latin typeface="Times New Roman" panose="02020603050405020304" pitchFamily="18" charset="0"/>
                <a:cs typeface="Times New Roman" panose="02020603050405020304" pitchFamily="18" charset="0"/>
              </a:rPr>
              <a:t>Throughout the book of Isaiah, God often refers to Jacob/Israel (the Jews) as “my servant”.</a:t>
            </a:r>
          </a:p>
          <a:p>
            <a:pPr lvl="2">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“But you, </a:t>
            </a:r>
            <a:r>
              <a:rPr lang="en-US" sz="2000" dirty="0">
                <a:solidFill>
                  <a:srgbClr val="0070C0"/>
                </a:solidFill>
                <a:latin typeface="Times New Roman" panose="02020603050405020304" pitchFamily="18" charset="0"/>
                <a:cs typeface="Times New Roman" panose="02020603050405020304" pitchFamily="18" charset="0"/>
              </a:rPr>
              <a:t>Israel</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0070C0"/>
                </a:solidFill>
                <a:latin typeface="Times New Roman" panose="02020603050405020304" pitchFamily="18" charset="0"/>
                <a:cs typeface="Times New Roman" panose="02020603050405020304" pitchFamily="18" charset="0"/>
              </a:rPr>
              <a:t>Jacob</a:t>
            </a:r>
            <a:r>
              <a:rPr lang="en-US" sz="2000" dirty="0">
                <a:solidFill>
                  <a:srgbClr val="7030A0"/>
                </a:solidFill>
                <a:latin typeface="Times New Roman" panose="02020603050405020304" pitchFamily="18" charset="0"/>
                <a:cs typeface="Times New Roman" panose="02020603050405020304" pitchFamily="18" charset="0"/>
              </a:rPr>
              <a:t>, whom I have chosen, you </a:t>
            </a:r>
            <a:r>
              <a:rPr lang="en-US" sz="2000" dirty="0">
                <a:solidFill>
                  <a:schemeClr val="accent3">
                    <a:lumMod val="75000"/>
                  </a:schemeClr>
                </a:solidFill>
                <a:latin typeface="Times New Roman" panose="02020603050405020304" pitchFamily="18" charset="0"/>
                <a:cs typeface="Times New Roman" panose="02020603050405020304" pitchFamily="18" charset="0"/>
              </a:rPr>
              <a:t>descendants</a:t>
            </a:r>
            <a:r>
              <a:rPr lang="en-US" sz="2000" dirty="0">
                <a:solidFill>
                  <a:srgbClr val="7030A0"/>
                </a:solidFill>
                <a:latin typeface="Times New Roman" panose="02020603050405020304" pitchFamily="18" charset="0"/>
                <a:cs typeface="Times New Roman" panose="02020603050405020304" pitchFamily="18" charset="0"/>
              </a:rPr>
              <a:t> of Abraham my friend, I took you from the ends of the earth, from its farthest corners I called you. I said, ‘You are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I have chosen you and have not rejected you.” [Isaiah 41:8-9, NIV]</a:t>
            </a:r>
            <a:endParaRPr lang="en-US" sz="2000" dirty="0">
              <a:latin typeface="Times New Roman" panose="02020603050405020304" pitchFamily="18" charset="0"/>
              <a:cs typeface="Times New Roman" panose="02020603050405020304" pitchFamily="18" charset="0"/>
            </a:endParaRPr>
          </a:p>
          <a:p>
            <a:pPr lvl="2">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“But now listen, </a:t>
            </a:r>
            <a:r>
              <a:rPr lang="en-US" sz="2000" dirty="0">
                <a:solidFill>
                  <a:srgbClr val="0070C0"/>
                </a:solidFill>
                <a:latin typeface="Times New Roman" panose="02020603050405020304" pitchFamily="18" charset="0"/>
                <a:cs typeface="Times New Roman" panose="02020603050405020304" pitchFamily="18" charset="0"/>
              </a:rPr>
              <a:t>Jacob</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0070C0"/>
                </a:solidFill>
                <a:latin typeface="Times New Roman" panose="02020603050405020304" pitchFamily="18" charset="0"/>
                <a:cs typeface="Times New Roman" panose="02020603050405020304" pitchFamily="18" charset="0"/>
              </a:rPr>
              <a:t>Israel</a:t>
            </a:r>
            <a:r>
              <a:rPr lang="en-US" sz="2000" dirty="0">
                <a:solidFill>
                  <a:srgbClr val="7030A0"/>
                </a:solidFill>
                <a:latin typeface="Times New Roman" panose="02020603050405020304" pitchFamily="18" charset="0"/>
                <a:cs typeface="Times New Roman" panose="02020603050405020304" pitchFamily="18" charset="0"/>
              </a:rPr>
              <a:t>, whom I have chosen...” [Isaiah 44:1, NIV]</a:t>
            </a:r>
          </a:p>
          <a:p>
            <a:pPr lvl="2">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“Do not be afraid, </a:t>
            </a:r>
            <a:r>
              <a:rPr lang="en-US" sz="2000" dirty="0">
                <a:solidFill>
                  <a:srgbClr val="0070C0"/>
                </a:solidFill>
                <a:latin typeface="Times New Roman" panose="02020603050405020304" pitchFamily="18" charset="0"/>
                <a:cs typeface="Times New Roman" panose="02020603050405020304" pitchFamily="18" charset="0"/>
              </a:rPr>
              <a:t>Jacob</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Jeshurun [upright one] whom I have chosen.” [Isaiah 44:2b, NIV]</a:t>
            </a:r>
          </a:p>
          <a:p>
            <a:pPr lvl="2">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“Remember these things, </a:t>
            </a:r>
            <a:r>
              <a:rPr lang="en-US" sz="2000" dirty="0">
                <a:solidFill>
                  <a:srgbClr val="0070C0"/>
                </a:solidFill>
                <a:latin typeface="Times New Roman" panose="02020603050405020304" pitchFamily="18" charset="0"/>
                <a:cs typeface="Times New Roman" panose="02020603050405020304" pitchFamily="18" charset="0"/>
              </a:rPr>
              <a:t>Jacob</a:t>
            </a:r>
            <a:r>
              <a:rPr lang="en-US" sz="2000" dirty="0">
                <a:solidFill>
                  <a:srgbClr val="7030A0"/>
                </a:solidFill>
                <a:latin typeface="Times New Roman" panose="02020603050405020304" pitchFamily="18" charset="0"/>
                <a:cs typeface="Times New Roman" panose="02020603050405020304" pitchFamily="18" charset="0"/>
              </a:rPr>
              <a:t>, for you, </a:t>
            </a:r>
            <a:r>
              <a:rPr lang="en-US" sz="2000" dirty="0">
                <a:solidFill>
                  <a:srgbClr val="0070C0"/>
                </a:solidFill>
                <a:latin typeface="Times New Roman" panose="02020603050405020304" pitchFamily="18" charset="0"/>
                <a:cs typeface="Times New Roman" panose="02020603050405020304" pitchFamily="18" charset="0"/>
              </a:rPr>
              <a:t>Israel</a:t>
            </a:r>
            <a:r>
              <a:rPr lang="en-US" sz="2000" dirty="0">
                <a:solidFill>
                  <a:srgbClr val="7030A0"/>
                </a:solidFill>
                <a:latin typeface="Times New Roman" panose="02020603050405020304" pitchFamily="18" charset="0"/>
                <a:cs typeface="Times New Roman" panose="02020603050405020304" pitchFamily="18" charset="0"/>
              </a:rPr>
              <a:t>, are my servant. I have made you, you are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[Isaiah 44:21, NIV]</a:t>
            </a:r>
          </a:p>
          <a:p>
            <a:pPr lvl="2">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“For the sake of </a:t>
            </a:r>
            <a:r>
              <a:rPr lang="en-US" sz="2000" dirty="0">
                <a:solidFill>
                  <a:srgbClr val="0070C0"/>
                </a:solidFill>
                <a:latin typeface="Times New Roman" panose="02020603050405020304" pitchFamily="18" charset="0"/>
                <a:cs typeface="Times New Roman" panose="02020603050405020304" pitchFamily="18" charset="0"/>
              </a:rPr>
              <a:t>Jacob</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of </a:t>
            </a:r>
            <a:r>
              <a:rPr lang="en-US" sz="2000" dirty="0">
                <a:solidFill>
                  <a:srgbClr val="0070C0"/>
                </a:solidFill>
                <a:latin typeface="Times New Roman" panose="02020603050405020304" pitchFamily="18" charset="0"/>
                <a:cs typeface="Times New Roman" panose="02020603050405020304" pitchFamily="18" charset="0"/>
              </a:rPr>
              <a:t>Israel</a:t>
            </a:r>
            <a:r>
              <a:rPr lang="en-US" sz="2000" dirty="0">
                <a:solidFill>
                  <a:srgbClr val="7030A0"/>
                </a:solidFill>
                <a:latin typeface="Times New Roman" panose="02020603050405020304" pitchFamily="18" charset="0"/>
                <a:cs typeface="Times New Roman" panose="02020603050405020304" pitchFamily="18" charset="0"/>
              </a:rPr>
              <a:t> my chosen...” [Isaiah 45:4a, NIV]</a:t>
            </a:r>
          </a:p>
        </p:txBody>
      </p:sp>
      <p:sp>
        <p:nvSpPr>
          <p:cNvPr id="12" name="Content Placeholder 2"/>
          <p:cNvSpPr txBox="1">
            <a:spLocks/>
          </p:cNvSpPr>
          <p:nvPr/>
        </p:nvSpPr>
        <p:spPr bwMode="auto">
          <a:xfrm>
            <a:off x="0" y="761162"/>
            <a:ext cx="9144000" cy="493625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0"/>
              </a:spcAft>
            </a:pPr>
            <a:r>
              <a:rPr lang="en-US" sz="2000" dirty="0">
                <a:latin typeface="Times New Roman" panose="02020603050405020304" pitchFamily="18" charset="0"/>
                <a:cs typeface="Times New Roman" panose="02020603050405020304" pitchFamily="18" charset="0"/>
              </a:rPr>
              <a:t>The nation of Israel is God’s servant.</a:t>
            </a:r>
          </a:p>
          <a:p>
            <a:pPr lvl="1">
              <a:spcBef>
                <a:spcPts val="0"/>
              </a:spcBef>
              <a:spcAft>
                <a:spcPts val="0"/>
              </a:spcAft>
            </a:pPr>
            <a:r>
              <a:rPr lang="en-US" sz="2000" dirty="0">
                <a:latin typeface="Times New Roman" panose="02020603050405020304" pitchFamily="18" charset="0"/>
                <a:cs typeface="Times New Roman" panose="02020603050405020304" pitchFamily="18" charset="0"/>
              </a:rPr>
              <a:t>Throughout the book of Isaiah, God often refers to Jacob/Israel (the Jews) as “my servant”.</a:t>
            </a:r>
          </a:p>
          <a:p>
            <a:pPr lvl="2">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“But you, </a:t>
            </a:r>
            <a:r>
              <a:rPr lang="en-US" sz="2000" dirty="0">
                <a:solidFill>
                  <a:srgbClr val="0070C0"/>
                </a:solidFill>
                <a:latin typeface="Times New Roman" panose="02020603050405020304" pitchFamily="18" charset="0"/>
                <a:cs typeface="Times New Roman" panose="02020603050405020304" pitchFamily="18" charset="0"/>
              </a:rPr>
              <a:t>Israel</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0070C0"/>
                </a:solidFill>
                <a:latin typeface="Times New Roman" panose="02020603050405020304" pitchFamily="18" charset="0"/>
                <a:cs typeface="Times New Roman" panose="02020603050405020304" pitchFamily="18" charset="0"/>
              </a:rPr>
              <a:t>Jacob</a:t>
            </a:r>
            <a:r>
              <a:rPr lang="en-US" sz="2000" dirty="0">
                <a:solidFill>
                  <a:srgbClr val="7030A0"/>
                </a:solidFill>
                <a:latin typeface="Times New Roman" panose="02020603050405020304" pitchFamily="18" charset="0"/>
                <a:cs typeface="Times New Roman" panose="02020603050405020304" pitchFamily="18" charset="0"/>
              </a:rPr>
              <a:t>, whom I have chosen, you </a:t>
            </a:r>
            <a:r>
              <a:rPr lang="en-US" sz="2000" dirty="0">
                <a:solidFill>
                  <a:schemeClr val="accent3">
                    <a:lumMod val="75000"/>
                  </a:schemeClr>
                </a:solidFill>
                <a:latin typeface="Times New Roman" panose="02020603050405020304" pitchFamily="18" charset="0"/>
                <a:cs typeface="Times New Roman" panose="02020603050405020304" pitchFamily="18" charset="0"/>
              </a:rPr>
              <a:t>descendants</a:t>
            </a:r>
            <a:r>
              <a:rPr lang="en-US" sz="2000" dirty="0">
                <a:solidFill>
                  <a:srgbClr val="7030A0"/>
                </a:solidFill>
                <a:latin typeface="Times New Roman" panose="02020603050405020304" pitchFamily="18" charset="0"/>
                <a:cs typeface="Times New Roman" panose="02020603050405020304" pitchFamily="18" charset="0"/>
              </a:rPr>
              <a:t> of Abraham my friend, I took you from the ends of the earth, from its farthest corners I called you. I said, ‘You are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I have chosen you and have not rejected you.” [Isaiah 41:8-9, NIV]</a:t>
            </a:r>
            <a:endParaRPr lang="en-US" sz="2000" dirty="0">
              <a:latin typeface="Times New Roman" panose="02020603050405020304" pitchFamily="18" charset="0"/>
              <a:cs typeface="Times New Roman" panose="02020603050405020304" pitchFamily="18" charset="0"/>
            </a:endParaRPr>
          </a:p>
          <a:p>
            <a:pPr lvl="2">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“But now listen, </a:t>
            </a:r>
            <a:r>
              <a:rPr lang="en-US" sz="2000" dirty="0">
                <a:solidFill>
                  <a:srgbClr val="0070C0"/>
                </a:solidFill>
                <a:latin typeface="Times New Roman" panose="02020603050405020304" pitchFamily="18" charset="0"/>
                <a:cs typeface="Times New Roman" panose="02020603050405020304" pitchFamily="18" charset="0"/>
              </a:rPr>
              <a:t>Jacob</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0070C0"/>
                </a:solidFill>
                <a:latin typeface="Times New Roman" panose="02020603050405020304" pitchFamily="18" charset="0"/>
                <a:cs typeface="Times New Roman" panose="02020603050405020304" pitchFamily="18" charset="0"/>
              </a:rPr>
              <a:t>Israel</a:t>
            </a:r>
            <a:r>
              <a:rPr lang="en-US" sz="2000" dirty="0">
                <a:solidFill>
                  <a:srgbClr val="7030A0"/>
                </a:solidFill>
                <a:latin typeface="Times New Roman" panose="02020603050405020304" pitchFamily="18" charset="0"/>
                <a:cs typeface="Times New Roman" panose="02020603050405020304" pitchFamily="18" charset="0"/>
              </a:rPr>
              <a:t>, whom I have chosen...” [Isaiah 44:1, NIV]</a:t>
            </a:r>
          </a:p>
          <a:p>
            <a:pPr lvl="2">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“Do not be afraid, </a:t>
            </a:r>
            <a:r>
              <a:rPr lang="en-US" sz="2000" dirty="0">
                <a:solidFill>
                  <a:srgbClr val="0070C0"/>
                </a:solidFill>
                <a:latin typeface="Times New Roman" panose="02020603050405020304" pitchFamily="18" charset="0"/>
                <a:cs typeface="Times New Roman" panose="02020603050405020304" pitchFamily="18" charset="0"/>
              </a:rPr>
              <a:t>Jacob</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Jeshurun [upright one] whom I have chosen.” [Isaiah 44:2b, NIV]</a:t>
            </a:r>
          </a:p>
          <a:p>
            <a:pPr lvl="2">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“Remember these things, </a:t>
            </a:r>
            <a:r>
              <a:rPr lang="en-US" sz="2000" dirty="0">
                <a:solidFill>
                  <a:srgbClr val="0070C0"/>
                </a:solidFill>
                <a:latin typeface="Times New Roman" panose="02020603050405020304" pitchFamily="18" charset="0"/>
                <a:cs typeface="Times New Roman" panose="02020603050405020304" pitchFamily="18" charset="0"/>
              </a:rPr>
              <a:t>Jacob</a:t>
            </a:r>
            <a:r>
              <a:rPr lang="en-US" sz="2000" dirty="0">
                <a:solidFill>
                  <a:srgbClr val="7030A0"/>
                </a:solidFill>
                <a:latin typeface="Times New Roman" panose="02020603050405020304" pitchFamily="18" charset="0"/>
                <a:cs typeface="Times New Roman" panose="02020603050405020304" pitchFamily="18" charset="0"/>
              </a:rPr>
              <a:t>, for you, </a:t>
            </a:r>
            <a:r>
              <a:rPr lang="en-US" sz="2000" dirty="0">
                <a:solidFill>
                  <a:srgbClr val="0070C0"/>
                </a:solidFill>
                <a:latin typeface="Times New Roman" panose="02020603050405020304" pitchFamily="18" charset="0"/>
                <a:cs typeface="Times New Roman" panose="02020603050405020304" pitchFamily="18" charset="0"/>
              </a:rPr>
              <a:t>Israel</a:t>
            </a:r>
            <a:r>
              <a:rPr lang="en-US" sz="2000" dirty="0">
                <a:solidFill>
                  <a:srgbClr val="7030A0"/>
                </a:solidFill>
                <a:latin typeface="Times New Roman" panose="02020603050405020304" pitchFamily="18" charset="0"/>
                <a:cs typeface="Times New Roman" panose="02020603050405020304" pitchFamily="18" charset="0"/>
              </a:rPr>
              <a:t>, are my servant. I have made you, you are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[Isaiah 44:21, NIV]</a:t>
            </a:r>
          </a:p>
          <a:p>
            <a:pPr lvl="2">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“For the sake of </a:t>
            </a:r>
            <a:r>
              <a:rPr lang="en-US" sz="2000" dirty="0">
                <a:solidFill>
                  <a:srgbClr val="0070C0"/>
                </a:solidFill>
                <a:latin typeface="Times New Roman" panose="02020603050405020304" pitchFamily="18" charset="0"/>
                <a:cs typeface="Times New Roman" panose="02020603050405020304" pitchFamily="18" charset="0"/>
              </a:rPr>
              <a:t>Jacob</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of </a:t>
            </a:r>
            <a:r>
              <a:rPr lang="en-US" sz="2000" dirty="0">
                <a:solidFill>
                  <a:srgbClr val="0070C0"/>
                </a:solidFill>
                <a:latin typeface="Times New Roman" panose="02020603050405020304" pitchFamily="18" charset="0"/>
                <a:cs typeface="Times New Roman" panose="02020603050405020304" pitchFamily="18" charset="0"/>
              </a:rPr>
              <a:t>Israel</a:t>
            </a:r>
            <a:r>
              <a:rPr lang="en-US" sz="2000" dirty="0">
                <a:solidFill>
                  <a:srgbClr val="7030A0"/>
                </a:solidFill>
                <a:latin typeface="Times New Roman" panose="02020603050405020304" pitchFamily="18" charset="0"/>
                <a:cs typeface="Times New Roman" panose="02020603050405020304" pitchFamily="18" charset="0"/>
              </a:rPr>
              <a:t> my chosen...” [Isaiah 45:4a, NIV]</a:t>
            </a:r>
          </a:p>
          <a:p>
            <a:pPr lvl="2">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“The Lord has redeemed </a:t>
            </a:r>
            <a:r>
              <a:rPr lang="en-US" sz="2000" dirty="0">
                <a:solidFill>
                  <a:srgbClr val="C00000"/>
                </a:solidFill>
                <a:latin typeface="Times New Roman" panose="02020603050405020304" pitchFamily="18" charset="0"/>
                <a:cs typeface="Times New Roman" panose="02020603050405020304" pitchFamily="18" charset="0"/>
              </a:rPr>
              <a:t>his servant </a:t>
            </a:r>
            <a:r>
              <a:rPr lang="en-US" sz="2000" dirty="0">
                <a:solidFill>
                  <a:srgbClr val="0070C0"/>
                </a:solidFill>
                <a:latin typeface="Times New Roman" panose="02020603050405020304" pitchFamily="18" charset="0"/>
                <a:cs typeface="Times New Roman" panose="02020603050405020304" pitchFamily="18" charset="0"/>
              </a:rPr>
              <a:t>Jacob</a:t>
            </a:r>
            <a:r>
              <a:rPr lang="en-US" sz="2000" dirty="0">
                <a:solidFill>
                  <a:srgbClr val="7030A0"/>
                </a:solidFill>
                <a:latin typeface="Times New Roman" panose="02020603050405020304" pitchFamily="18" charset="0"/>
                <a:cs typeface="Times New Roman" panose="02020603050405020304" pitchFamily="18" charset="0"/>
              </a:rPr>
              <a:t>.” [Isaiah 48:20b, NIV]</a:t>
            </a:r>
          </a:p>
        </p:txBody>
      </p:sp>
      <p:sp>
        <p:nvSpPr>
          <p:cNvPr id="5" name="Title 1">
            <a:extLst>
              <a:ext uri="{FF2B5EF4-FFF2-40B4-BE49-F238E27FC236}">
                <a16:creationId xmlns:a16="http://schemas.microsoft.com/office/drawing/2014/main" id="{CC98C11C-B0E7-7BD5-97CC-4FCD1FD84E22}"/>
              </a:ext>
            </a:extLst>
          </p:cNvPr>
          <p:cNvSpPr txBox="1">
            <a:spLocks/>
          </p:cNvSpPr>
          <p:nvPr/>
        </p:nvSpPr>
        <p:spPr bwMode="auto">
          <a:xfrm>
            <a:off x="2931" y="-10049"/>
            <a:ext cx="9141069" cy="5334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t>The Anti-Missionaries’ Arguments</a:t>
            </a:r>
          </a:p>
        </p:txBody>
      </p:sp>
    </p:spTree>
    <p:custDataLst>
      <p:tags r:id="rId1"/>
    </p:custDataLst>
    <p:extLst>
      <p:ext uri="{BB962C8B-B14F-4D97-AF65-F5344CB8AC3E}">
        <p14:creationId xmlns:p14="http://schemas.microsoft.com/office/powerpoint/2010/main" val="4120715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xEl>
                                              <p:pRg st="1" end="1"/>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txEl>
                                              <p:pRg st="2" end="2"/>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3">
                                            <p:txEl>
                                              <p:pRg st="0" end="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3">
                                            <p:txEl>
                                              <p:pRg st="1" end="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3">
                                            <p:txEl>
                                              <p:pRg st="2" end="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3">
                                            <p:txEl>
                                              <p:pRg st="3" end="3"/>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0">
                                            <p:txEl>
                                              <p:pRg st="0" end="0"/>
                                            </p:tx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0">
                                            <p:txEl>
                                              <p:pRg st="1" end="1"/>
                                            </p:txEl>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0">
                                            <p:txEl>
                                              <p:pRg st="2" end="2"/>
                                            </p:tx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0">
                                            <p:txEl>
                                              <p:pRg st="3" end="3"/>
                                            </p:txEl>
                                          </p:spTgt>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0">
                                            <p:txEl>
                                              <p:pRg st="4" end="4"/>
                                            </p:txEl>
                                          </p:spTgt>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1">
                                            <p:txEl>
                                              <p:pRg st="0" end="0"/>
                                            </p:txEl>
                                          </p:spTgt>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1">
                                            <p:txEl>
                                              <p:pRg st="1" end="1"/>
                                            </p:txEl>
                                          </p:spTgt>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1">
                                            <p:txEl>
                                              <p:pRg st="2" end="2"/>
                                            </p:txEl>
                                          </p:spTgt>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1">
                                            <p:txEl>
                                              <p:pRg st="3" end="3"/>
                                            </p:txEl>
                                          </p:spTgt>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1">
                                            <p:txEl>
                                              <p:pRg st="4" end="4"/>
                                            </p:txEl>
                                          </p:spTgt>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11">
                                            <p:txEl>
                                              <p:pRg st="5" end="5"/>
                                            </p:txEl>
                                          </p:spTgt>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12">
                                            <p:txEl>
                                              <p:pRg st="0" end="0"/>
                                            </p:txEl>
                                          </p:spTgt>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2">
                                            <p:txEl>
                                              <p:pRg st="1" end="1"/>
                                            </p:txEl>
                                          </p:spTgt>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12">
                                            <p:txEl>
                                              <p:pRg st="2" end="2"/>
                                            </p:txEl>
                                          </p:spTgt>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12">
                                            <p:txEl>
                                              <p:pRg st="3" end="3"/>
                                            </p:txEl>
                                          </p:spTgt>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12">
                                            <p:txEl>
                                              <p:pRg st="4" end="4"/>
                                            </p:txEl>
                                          </p:spTgt>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12">
                                            <p:txEl>
                                              <p:pRg st="5" end="5"/>
                                            </p:txEl>
                                          </p:spTgt>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12">
                                            <p:txEl>
                                              <p:pRg st="6" end="6"/>
                                            </p:txEl>
                                          </p:spTgt>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12">
                                            <p:txEl>
                                              <p:pRg st="7" end="7"/>
                                            </p:txEl>
                                          </p:spTgt>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nodeType="clickEffect">
                                  <p:stCondLst>
                                    <p:cond delay="0"/>
                                  </p:stCondLst>
                                  <p:childTnLst>
                                    <p:set>
                                      <p:cBhvr>
                                        <p:cTn id="10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nodeType="clickEffect">
                                  <p:stCondLst>
                                    <p:cond delay="0"/>
                                  </p:stCondLst>
                                  <p:childTnLst>
                                    <p:set>
                                      <p:cBhvr>
                                        <p:cTn id="11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8" grpId="0" build="p"/>
      <p:bldP spid="9" grpId="0" build="p"/>
      <p:bldP spid="10" grpId="0" build="p"/>
      <p:bldP spid="11" grpId="0" build="p"/>
      <p:bldP spid="1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EFE865-B09A-2751-F3B2-F811EAA0CB11}"/>
              </a:ext>
            </a:extLst>
          </p:cNvPr>
          <p:cNvSpPr>
            <a:spLocks noGrp="1"/>
          </p:cNvSpPr>
          <p:nvPr>
            <p:ph idx="1"/>
          </p:nvPr>
        </p:nvSpPr>
        <p:spPr>
          <a:xfrm>
            <a:off x="0" y="1661747"/>
            <a:ext cx="9144000" cy="3534507"/>
          </a:xfrm>
        </p:spPr>
        <p:txBody>
          <a:bodyPr/>
          <a:lstStyle/>
          <a:p>
            <a:pPr>
              <a:spcBef>
                <a:spcPts val="0"/>
              </a:spcBef>
            </a:pPr>
            <a:r>
              <a:rPr lang="en-US" sz="2000" b="0" i="0" dirty="0">
                <a:effectLst/>
                <a:latin typeface="Times New Roman" panose="02020603050405020304" pitchFamily="18" charset="0"/>
                <a:cs typeface="Times New Roman" panose="02020603050405020304" pitchFamily="18" charset="0"/>
              </a:rPr>
              <a:t>Jesus didn’t fulfill all of the prophesy in Isaiah 53</a:t>
            </a:r>
          </a:p>
          <a:p>
            <a:pPr lvl="1">
              <a:spcBef>
                <a:spcPts val="0"/>
              </a:spcBef>
            </a:pPr>
            <a:r>
              <a:rPr lang="en-US" sz="2000" b="0" i="0" dirty="0">
                <a:solidFill>
                  <a:srgbClr val="7030A0"/>
                </a:solidFill>
                <a:effectLst/>
                <a:latin typeface="Times New Roman" panose="02020603050405020304" pitchFamily="18" charset="0"/>
                <a:cs typeface="Times New Roman" panose="02020603050405020304" pitchFamily="18" charset="0"/>
              </a:rPr>
              <a:t>He was oppressed and afflicted, yet he did not open his mouth; he was led like a lamb to the slaughter, and as a sheep before its shearers is silent, so he did not open his mouth. [Isaiah 53:7]</a:t>
            </a:r>
          </a:p>
          <a:p>
            <a:pPr lvl="2">
              <a:spcBef>
                <a:spcPts val="0"/>
              </a:spcBef>
            </a:pPr>
            <a:r>
              <a:rPr lang="en-US" sz="2000" dirty="0">
                <a:latin typeface="Times New Roman" panose="02020603050405020304" pitchFamily="18" charset="0"/>
                <a:cs typeface="Times New Roman" panose="02020603050405020304" pitchFamily="18" charset="0"/>
              </a:rPr>
              <a:t>Jesus was not silent on the cross.</a:t>
            </a:r>
          </a:p>
          <a:p>
            <a:pPr lvl="1">
              <a:spcBef>
                <a:spcPts val="0"/>
              </a:spcBef>
            </a:pPr>
            <a:r>
              <a:rPr lang="en-US" sz="2000" b="0" i="0" dirty="0">
                <a:solidFill>
                  <a:srgbClr val="7030A0"/>
                </a:solidFill>
                <a:effectLst/>
                <a:latin typeface="Times New Roman" panose="02020603050405020304" pitchFamily="18" charset="0"/>
                <a:cs typeface="Times New Roman" panose="02020603050405020304" pitchFamily="18" charset="0"/>
              </a:rPr>
              <a:t>He was assigned a grave with the wicked, and with the rich in his death... [Isaiah 53:9a]</a:t>
            </a:r>
          </a:p>
          <a:p>
            <a:pPr lvl="2">
              <a:spcBef>
                <a:spcPts val="0"/>
              </a:spcBef>
            </a:pPr>
            <a:r>
              <a:rPr lang="en-US" sz="2000" dirty="0">
                <a:latin typeface="Times New Roman" panose="02020603050405020304" pitchFamily="18" charset="0"/>
                <a:cs typeface="Times New Roman" panose="02020603050405020304" pitchFamily="18" charset="0"/>
              </a:rPr>
              <a:t>Jesus was assigned a grave with the rich, and he died with the wicked.</a:t>
            </a:r>
          </a:p>
          <a:p>
            <a:pPr lvl="1">
              <a:spcBef>
                <a:spcPts val="0"/>
              </a:spcBef>
            </a:pPr>
            <a:r>
              <a:rPr lang="en-US" sz="2000" b="0" i="0" dirty="0">
                <a:solidFill>
                  <a:srgbClr val="7030A0"/>
                </a:solidFill>
                <a:effectLst/>
                <a:latin typeface="Times New Roman" panose="02020603050405020304" pitchFamily="18" charset="0"/>
                <a:cs typeface="Times New Roman" panose="02020603050405020304" pitchFamily="18" charset="0"/>
              </a:rPr>
              <a:t>... he will see his offspring and prolong his days, and the will of the </a:t>
            </a:r>
            <a:r>
              <a:rPr lang="en-US" sz="2000" b="0" i="0" cap="small" dirty="0">
                <a:solidFill>
                  <a:srgbClr val="7030A0"/>
                </a:solidFill>
                <a:effectLst/>
                <a:latin typeface="Times New Roman" panose="02020603050405020304" pitchFamily="18" charset="0"/>
                <a:cs typeface="Times New Roman" panose="02020603050405020304" pitchFamily="18" charset="0"/>
              </a:rPr>
              <a:t>Lord</a:t>
            </a:r>
            <a:r>
              <a:rPr lang="en-US" sz="2000" b="0" i="0" dirty="0">
                <a:solidFill>
                  <a:srgbClr val="7030A0"/>
                </a:solidFill>
                <a:effectLst/>
                <a:latin typeface="Times New Roman" panose="02020603050405020304" pitchFamily="18" charset="0"/>
                <a:cs typeface="Times New Roman" panose="02020603050405020304" pitchFamily="18" charset="0"/>
              </a:rPr>
              <a:t> will prosper in his hand. [Isaiah 53:10b]</a:t>
            </a:r>
          </a:p>
          <a:p>
            <a:pPr lvl="2">
              <a:spcBef>
                <a:spcPts val="0"/>
              </a:spcBef>
            </a:pPr>
            <a:r>
              <a:rPr lang="en-US" sz="2000" dirty="0">
                <a:latin typeface="Times New Roman" panose="02020603050405020304" pitchFamily="18" charset="0"/>
                <a:cs typeface="Times New Roman" panose="02020603050405020304" pitchFamily="18" charset="0"/>
              </a:rPr>
              <a:t>Jesus never had children.</a:t>
            </a:r>
          </a:p>
        </p:txBody>
      </p:sp>
      <p:sp>
        <p:nvSpPr>
          <p:cNvPr id="4" name="Title 1">
            <a:extLst>
              <a:ext uri="{FF2B5EF4-FFF2-40B4-BE49-F238E27FC236}">
                <a16:creationId xmlns:a16="http://schemas.microsoft.com/office/drawing/2014/main" id="{F264D7FA-50D2-F688-ACB9-4B5B61D1E57E}"/>
              </a:ext>
            </a:extLst>
          </p:cNvPr>
          <p:cNvSpPr txBox="1">
            <a:spLocks/>
          </p:cNvSpPr>
          <p:nvPr/>
        </p:nvSpPr>
        <p:spPr bwMode="auto">
          <a:xfrm>
            <a:off x="2931" y="-10049"/>
            <a:ext cx="9141069" cy="5334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t>The Anti-Missionaries’ Arguments</a:t>
            </a:r>
          </a:p>
        </p:txBody>
      </p:sp>
    </p:spTree>
    <p:custDataLst>
      <p:tags r:id="rId1"/>
    </p:custDataLst>
    <p:extLst>
      <p:ext uri="{BB962C8B-B14F-4D97-AF65-F5344CB8AC3E}">
        <p14:creationId xmlns:p14="http://schemas.microsoft.com/office/powerpoint/2010/main" val="3592809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EFE865-B09A-2751-F3B2-F811EAA0CB11}"/>
              </a:ext>
            </a:extLst>
          </p:cNvPr>
          <p:cNvSpPr>
            <a:spLocks noGrp="1"/>
          </p:cNvSpPr>
          <p:nvPr>
            <p:ph idx="1"/>
          </p:nvPr>
        </p:nvSpPr>
        <p:spPr>
          <a:xfrm>
            <a:off x="0" y="2416437"/>
            <a:ext cx="9144000" cy="2025126"/>
          </a:xfrm>
        </p:spPr>
        <p:txBody>
          <a:bodyPr/>
          <a:lstStyle/>
          <a:p>
            <a:pPr>
              <a:spcBef>
                <a:spcPts val="0"/>
              </a:spcBef>
            </a:pPr>
            <a:r>
              <a:rPr lang="en-US" sz="2000" b="0" i="0" dirty="0">
                <a:effectLst/>
                <a:latin typeface="Times New Roman" panose="02020603050405020304" pitchFamily="18" charset="0"/>
                <a:cs typeface="Times New Roman" panose="02020603050405020304" pitchFamily="18" charset="0"/>
              </a:rPr>
              <a:t>The Christians mistranslated the Bible:</a:t>
            </a:r>
          </a:p>
          <a:p>
            <a:pPr lvl="1">
              <a:spcBef>
                <a:spcPts val="0"/>
              </a:spcBef>
            </a:pPr>
            <a:r>
              <a:rPr lang="en-US" sz="2000" dirty="0">
                <a:solidFill>
                  <a:srgbClr val="7030A0"/>
                </a:solidFill>
                <a:latin typeface="Times New Roman" panose="02020603050405020304" pitchFamily="18" charset="0"/>
                <a:cs typeface="Times New Roman" panose="02020603050405020304" pitchFamily="18" charset="0"/>
              </a:rPr>
              <a:t>... and the Lord has laid on him the iniquity of us all. [Isaiah 53:6b, NIV]</a:t>
            </a:r>
          </a:p>
          <a:p>
            <a:pPr lvl="1">
              <a:spcBef>
                <a:spcPts val="0"/>
              </a:spcBef>
            </a:pPr>
            <a:r>
              <a:rPr lang="en-US" sz="2000" dirty="0">
                <a:solidFill>
                  <a:srgbClr val="7030A0"/>
                </a:solidFill>
                <a:latin typeface="Times New Roman" panose="02020603050405020304" pitchFamily="18" charset="0"/>
                <a:cs typeface="Times New Roman" panose="02020603050405020304" pitchFamily="18" charset="0"/>
              </a:rPr>
              <a:t>... and the Lord accepted his prayer for our iniquities. [Moshe Shulman]</a:t>
            </a:r>
          </a:p>
          <a:p>
            <a:pPr lvl="2">
              <a:spcBef>
                <a:spcPts val="0"/>
              </a:spcBef>
            </a:pPr>
            <a:r>
              <a:rPr lang="en-US" sz="2000" dirty="0">
                <a:latin typeface="Times New Roman" panose="02020603050405020304" pitchFamily="18" charset="0"/>
                <a:cs typeface="Times New Roman" panose="02020603050405020304" pitchFamily="18" charset="0"/>
              </a:rPr>
              <a:t>In fact. there is a prayer said in many synagogues, TO THIS DAY, for the well being of the government. [Moshe Shulman]</a:t>
            </a:r>
          </a:p>
          <a:p>
            <a:pPr lvl="2">
              <a:spcBef>
                <a:spcPts val="0"/>
              </a:spcBef>
            </a:pPr>
            <a:r>
              <a:rPr lang="en-US" sz="2000" dirty="0">
                <a:latin typeface="Times New Roman" panose="02020603050405020304" pitchFamily="18" charset="0"/>
                <a:cs typeface="Times New Roman" panose="02020603050405020304" pitchFamily="18" charset="0"/>
              </a:rPr>
              <a:t>This says God accepted their prayers and forgave the Gentiles.</a:t>
            </a:r>
          </a:p>
        </p:txBody>
      </p:sp>
      <p:sp>
        <p:nvSpPr>
          <p:cNvPr id="4" name="Title 1">
            <a:extLst>
              <a:ext uri="{FF2B5EF4-FFF2-40B4-BE49-F238E27FC236}">
                <a16:creationId xmlns:a16="http://schemas.microsoft.com/office/drawing/2014/main" id="{F264D7FA-50D2-F688-ACB9-4B5B61D1E57E}"/>
              </a:ext>
            </a:extLst>
          </p:cNvPr>
          <p:cNvSpPr txBox="1">
            <a:spLocks/>
          </p:cNvSpPr>
          <p:nvPr/>
        </p:nvSpPr>
        <p:spPr bwMode="auto">
          <a:xfrm>
            <a:off x="2931" y="-10049"/>
            <a:ext cx="9141069" cy="5334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t>The Anti-Missionaries’ Arguments</a:t>
            </a:r>
          </a:p>
        </p:txBody>
      </p:sp>
    </p:spTree>
    <p:custDataLst>
      <p:tags r:id="rId1"/>
    </p:custDataLst>
    <p:extLst>
      <p:ext uri="{BB962C8B-B14F-4D97-AF65-F5344CB8AC3E}">
        <p14:creationId xmlns:p14="http://schemas.microsoft.com/office/powerpoint/2010/main" val="2179821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264D7FA-50D2-F688-ACB9-4B5B61D1E57E}"/>
              </a:ext>
            </a:extLst>
          </p:cNvPr>
          <p:cNvSpPr txBox="1">
            <a:spLocks/>
          </p:cNvSpPr>
          <p:nvPr/>
        </p:nvSpPr>
        <p:spPr bwMode="auto">
          <a:xfrm>
            <a:off x="2931" y="-10049"/>
            <a:ext cx="9141069" cy="5334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t>The Anti-Missionaries’ Arguments</a:t>
            </a:r>
          </a:p>
        </p:txBody>
      </p:sp>
      <p:sp>
        <p:nvSpPr>
          <p:cNvPr id="7" name="Content Placeholder 2">
            <a:extLst>
              <a:ext uri="{FF2B5EF4-FFF2-40B4-BE49-F238E27FC236}">
                <a16:creationId xmlns:a16="http://schemas.microsoft.com/office/drawing/2014/main" id="{A73D33C7-E132-8694-298C-AAA488C007A6}"/>
              </a:ext>
            </a:extLst>
          </p:cNvPr>
          <p:cNvSpPr txBox="1">
            <a:spLocks/>
          </p:cNvSpPr>
          <p:nvPr/>
        </p:nvSpPr>
        <p:spPr bwMode="auto">
          <a:xfrm>
            <a:off x="0" y="2028512"/>
            <a:ext cx="9144000" cy="280097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pPr>
            <a:r>
              <a:rPr lang="en-US" sz="2000" dirty="0">
                <a:latin typeface="Times New Roman" panose="02020603050405020304" pitchFamily="18" charset="0"/>
                <a:cs typeface="Times New Roman" panose="02020603050405020304" pitchFamily="18" charset="0"/>
              </a:rPr>
              <a:t>The Christians mistranslated the Bible:</a:t>
            </a:r>
          </a:p>
          <a:p>
            <a:pPr lvl="1"/>
            <a:r>
              <a:rPr lang="en-US" sz="2000" dirty="0">
                <a:solidFill>
                  <a:srgbClr val="7030A0"/>
                </a:solidFill>
                <a:latin typeface="Times New Roman" panose="02020603050405020304" pitchFamily="18" charset="0"/>
                <a:cs typeface="Times New Roman" panose="02020603050405020304" pitchFamily="18" charset="0"/>
              </a:rPr>
              <a:t>But he was pierced </a:t>
            </a:r>
            <a:r>
              <a:rPr lang="en-US" sz="2000" u="sng" dirty="0">
                <a:solidFill>
                  <a:srgbClr val="7030A0"/>
                </a:solidFill>
                <a:latin typeface="Times New Roman" panose="02020603050405020304" pitchFamily="18" charset="0"/>
                <a:cs typeface="Times New Roman" panose="02020603050405020304" pitchFamily="18" charset="0"/>
              </a:rPr>
              <a:t>for</a:t>
            </a:r>
            <a:r>
              <a:rPr lang="en-US" sz="2000" dirty="0">
                <a:solidFill>
                  <a:srgbClr val="7030A0"/>
                </a:solidFill>
                <a:latin typeface="Times New Roman" panose="02020603050405020304" pitchFamily="18" charset="0"/>
                <a:cs typeface="Times New Roman" panose="02020603050405020304" pitchFamily="18" charset="0"/>
              </a:rPr>
              <a:t> our transgressions, he was crushed </a:t>
            </a:r>
            <a:r>
              <a:rPr lang="en-US" sz="2000" u="sng" dirty="0">
                <a:solidFill>
                  <a:srgbClr val="7030A0"/>
                </a:solidFill>
                <a:latin typeface="Times New Roman" panose="02020603050405020304" pitchFamily="18" charset="0"/>
                <a:cs typeface="Times New Roman" panose="02020603050405020304" pitchFamily="18" charset="0"/>
              </a:rPr>
              <a:t>for</a:t>
            </a:r>
            <a:r>
              <a:rPr lang="en-US" sz="2000" dirty="0">
                <a:solidFill>
                  <a:srgbClr val="7030A0"/>
                </a:solidFill>
                <a:latin typeface="Times New Roman" panose="02020603050405020304" pitchFamily="18" charset="0"/>
                <a:cs typeface="Times New Roman" panose="02020603050405020304" pitchFamily="18" charset="0"/>
              </a:rPr>
              <a:t> our iniquities... [Isaiah 53:5a, NIV]</a:t>
            </a:r>
          </a:p>
          <a:p>
            <a:pPr lvl="1"/>
            <a:r>
              <a:rPr lang="en-US" sz="2000" dirty="0">
                <a:solidFill>
                  <a:srgbClr val="7030A0"/>
                </a:solidFill>
                <a:latin typeface="Times New Roman" panose="02020603050405020304" pitchFamily="18" charset="0"/>
                <a:cs typeface="Times New Roman" panose="02020603050405020304" pitchFamily="18" charset="0"/>
              </a:rPr>
              <a:t>But he was wounded </a:t>
            </a:r>
            <a:r>
              <a:rPr lang="en-US" sz="2000" u="sng" dirty="0">
                <a:solidFill>
                  <a:srgbClr val="7030A0"/>
                </a:solidFill>
                <a:latin typeface="Times New Roman" panose="02020603050405020304" pitchFamily="18" charset="0"/>
                <a:cs typeface="Times New Roman" panose="02020603050405020304" pitchFamily="18" charset="0"/>
              </a:rPr>
              <a:t>because of</a:t>
            </a:r>
            <a:r>
              <a:rPr lang="en-US" sz="2000" dirty="0">
                <a:solidFill>
                  <a:srgbClr val="7030A0"/>
                </a:solidFill>
                <a:latin typeface="Times New Roman" panose="02020603050405020304" pitchFamily="18" charset="0"/>
                <a:cs typeface="Times New Roman" panose="02020603050405020304" pitchFamily="18" charset="0"/>
              </a:rPr>
              <a:t> our transgressions, he was crushed </a:t>
            </a:r>
            <a:r>
              <a:rPr lang="en-US" sz="2000" u="sng" dirty="0">
                <a:solidFill>
                  <a:srgbClr val="7030A0"/>
                </a:solidFill>
                <a:latin typeface="Times New Roman" panose="02020603050405020304" pitchFamily="18" charset="0"/>
                <a:cs typeface="Times New Roman" panose="02020603050405020304" pitchFamily="18" charset="0"/>
              </a:rPr>
              <a:t>because of</a:t>
            </a:r>
            <a:r>
              <a:rPr lang="en-US" sz="2000" dirty="0">
                <a:solidFill>
                  <a:srgbClr val="7030A0"/>
                </a:solidFill>
                <a:latin typeface="Times New Roman" panose="02020603050405020304" pitchFamily="18" charset="0"/>
                <a:cs typeface="Times New Roman" panose="02020603050405020304" pitchFamily="18" charset="0"/>
              </a:rPr>
              <a:t> our iniquities... [JPS]</a:t>
            </a:r>
          </a:p>
          <a:p>
            <a:pPr lvl="2"/>
            <a:r>
              <a:rPr lang="en-US" sz="2000" dirty="0">
                <a:latin typeface="Times New Roman" panose="02020603050405020304" pitchFamily="18" charset="0"/>
                <a:cs typeface="Times New Roman" panose="02020603050405020304" pitchFamily="18" charset="0"/>
              </a:rPr>
              <a:t>We committed sins against him, and that’s why he suffered.</a:t>
            </a:r>
          </a:p>
          <a:p>
            <a:pPr lvl="2"/>
            <a:r>
              <a:rPr lang="en-US" sz="2000" dirty="0">
                <a:latin typeface="Times New Roman" panose="02020603050405020304" pitchFamily="18" charset="0"/>
                <a:cs typeface="Times New Roman" panose="02020603050405020304" pitchFamily="18" charset="0"/>
              </a:rPr>
              <a:t>The Gentiles committed sins against the Jews, and that’s why the Jews suffered.</a:t>
            </a:r>
          </a:p>
        </p:txBody>
      </p:sp>
    </p:spTree>
    <p:custDataLst>
      <p:tags r:id="rId1"/>
    </p:custDataLst>
    <p:extLst>
      <p:ext uri="{BB962C8B-B14F-4D97-AF65-F5344CB8AC3E}">
        <p14:creationId xmlns:p14="http://schemas.microsoft.com/office/powerpoint/2010/main" val="2347577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264D7FA-50D2-F688-ACB9-4B5B61D1E57E}"/>
              </a:ext>
            </a:extLst>
          </p:cNvPr>
          <p:cNvSpPr txBox="1">
            <a:spLocks/>
          </p:cNvSpPr>
          <p:nvPr/>
        </p:nvSpPr>
        <p:spPr bwMode="auto">
          <a:xfrm>
            <a:off x="2931" y="-10049"/>
            <a:ext cx="9141069" cy="5334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t>The Anti-Missionaries’ Arguments</a:t>
            </a:r>
          </a:p>
        </p:txBody>
      </p:sp>
      <p:sp>
        <p:nvSpPr>
          <p:cNvPr id="9" name="Content Placeholder 2">
            <a:extLst>
              <a:ext uri="{FF2B5EF4-FFF2-40B4-BE49-F238E27FC236}">
                <a16:creationId xmlns:a16="http://schemas.microsoft.com/office/drawing/2014/main" id="{A73D33C7-E132-8694-298C-AAA488C007A6}"/>
              </a:ext>
            </a:extLst>
          </p:cNvPr>
          <p:cNvSpPr txBox="1">
            <a:spLocks/>
          </p:cNvSpPr>
          <p:nvPr/>
        </p:nvSpPr>
        <p:spPr bwMode="auto">
          <a:xfrm>
            <a:off x="0" y="1467192"/>
            <a:ext cx="9144000" cy="392361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pPr>
            <a:r>
              <a:rPr lang="en-US" sz="2000" dirty="0">
                <a:latin typeface="Times New Roman" panose="02020603050405020304" pitchFamily="18" charset="0"/>
                <a:cs typeface="Times New Roman" panose="02020603050405020304" pitchFamily="18" charset="0"/>
              </a:rPr>
              <a:t>The Christians mistranslated the Bible:</a:t>
            </a:r>
          </a:p>
          <a:p>
            <a:pPr lvl="1"/>
            <a:r>
              <a:rPr lang="en-US" sz="2000" dirty="0">
                <a:solidFill>
                  <a:srgbClr val="7030A0"/>
                </a:solidFill>
                <a:latin typeface="Times New Roman" panose="02020603050405020304" pitchFamily="18" charset="0"/>
                <a:cs typeface="Times New Roman" panose="02020603050405020304" pitchFamily="18" charset="0"/>
              </a:rPr>
              <a:t>For he was cut off from the land of the living; for the transgression of my people </a:t>
            </a:r>
            <a:r>
              <a:rPr lang="en-US" sz="2000" u="sng" dirty="0">
                <a:solidFill>
                  <a:srgbClr val="7030A0"/>
                </a:solidFill>
                <a:latin typeface="Times New Roman" panose="02020603050405020304" pitchFamily="18" charset="0"/>
                <a:cs typeface="Times New Roman" panose="02020603050405020304" pitchFamily="18" charset="0"/>
              </a:rPr>
              <a:t>he was</a:t>
            </a:r>
            <a:r>
              <a:rPr lang="en-US" sz="2000" dirty="0">
                <a:solidFill>
                  <a:srgbClr val="7030A0"/>
                </a:solidFill>
                <a:latin typeface="Times New Roman" panose="02020603050405020304" pitchFamily="18" charset="0"/>
                <a:cs typeface="Times New Roman" panose="02020603050405020304" pitchFamily="18" charset="0"/>
              </a:rPr>
              <a:t> punished. [Isaiah 53:8b, NIV]</a:t>
            </a:r>
          </a:p>
          <a:p>
            <a:pPr lvl="1"/>
            <a:r>
              <a:rPr lang="en-US" sz="2000" dirty="0">
                <a:solidFill>
                  <a:srgbClr val="7030A0"/>
                </a:solidFill>
                <a:latin typeface="Times New Roman" panose="02020603050405020304" pitchFamily="18" charset="0"/>
                <a:cs typeface="Times New Roman" panose="02020603050405020304" pitchFamily="18" charset="0"/>
              </a:rPr>
              <a:t>For he was cut off from the land of the living; for the transgression of my people </a:t>
            </a:r>
            <a:r>
              <a:rPr lang="en-US" sz="2000" u="sng" dirty="0">
                <a:solidFill>
                  <a:srgbClr val="7030A0"/>
                </a:solidFill>
                <a:latin typeface="Times New Roman" panose="02020603050405020304" pitchFamily="18" charset="0"/>
                <a:cs typeface="Times New Roman" panose="02020603050405020304" pitchFamily="18" charset="0"/>
              </a:rPr>
              <a:t>they were</a:t>
            </a:r>
            <a:r>
              <a:rPr lang="en-US" sz="2000" dirty="0">
                <a:solidFill>
                  <a:srgbClr val="7030A0"/>
                </a:solidFill>
                <a:latin typeface="Times New Roman" panose="02020603050405020304" pitchFamily="18" charset="0"/>
                <a:cs typeface="Times New Roman" panose="02020603050405020304" pitchFamily="18" charset="0"/>
              </a:rPr>
              <a:t> punished.</a:t>
            </a:r>
          </a:p>
          <a:p>
            <a:pPr lvl="2"/>
            <a:r>
              <a:rPr lang="en-US" sz="2000" dirty="0">
                <a:latin typeface="Times New Roman" panose="02020603050405020304" pitchFamily="18" charset="0"/>
                <a:cs typeface="Times New Roman" panose="02020603050405020304" pitchFamily="18" charset="0"/>
              </a:rPr>
              <a:t>Israel can be plural (many people of Israel) or singular (one nation of Israel).</a:t>
            </a:r>
          </a:p>
          <a:p>
            <a:pPr lvl="3"/>
            <a:r>
              <a:rPr lang="en-US" dirty="0">
                <a:solidFill>
                  <a:srgbClr val="7030A0"/>
                </a:solidFill>
                <a:latin typeface="Times New Roman" panose="02020603050405020304" pitchFamily="18" charset="0"/>
                <a:cs typeface="Times New Roman" panose="02020603050405020304" pitchFamily="18" charset="0"/>
              </a:rPr>
              <a:t>“You are my witnesses,” declares the Lord, “and my servant whom I have chosen...” [Isaiah 43:10a, NIV]</a:t>
            </a:r>
          </a:p>
          <a:p>
            <a:pPr lvl="3"/>
            <a:r>
              <a:rPr lang="en-US" dirty="0">
                <a:latin typeface="Times New Roman" panose="02020603050405020304" pitchFamily="18" charset="0"/>
                <a:cs typeface="Times New Roman" panose="02020603050405020304" pitchFamily="18" charset="0"/>
              </a:rPr>
              <a:t>Israel is referred to as “witnesses” (plural) and “servant” (singular) in the </a:t>
            </a:r>
            <a:r>
              <a:rPr lang="en-US" i="1" dirty="0">
                <a:latin typeface="Times New Roman" panose="02020603050405020304" pitchFamily="18" charset="0"/>
                <a:cs typeface="Times New Roman" panose="02020603050405020304" pitchFamily="18" charset="0"/>
              </a:rPr>
              <a:t>same</a:t>
            </a:r>
            <a:r>
              <a:rPr lang="en-US" dirty="0">
                <a:latin typeface="Times New Roman" panose="02020603050405020304" pitchFamily="18" charset="0"/>
                <a:cs typeface="Times New Roman" panose="02020603050405020304" pitchFamily="18" charset="0"/>
              </a:rPr>
              <a:t> verse!</a:t>
            </a:r>
          </a:p>
          <a:p>
            <a:pPr lvl="2"/>
            <a:r>
              <a:rPr lang="en-US" sz="2000" dirty="0">
                <a:latin typeface="Times New Roman" panose="02020603050405020304" pitchFamily="18" charset="0"/>
                <a:cs typeface="Times New Roman" panose="02020603050405020304" pitchFamily="18" charset="0"/>
              </a:rPr>
              <a:t>Jesus can only be singular (one man).</a:t>
            </a:r>
          </a:p>
        </p:txBody>
      </p:sp>
    </p:spTree>
    <p:custDataLst>
      <p:tags r:id="rId1"/>
    </p:custDataLst>
    <p:extLst>
      <p:ext uri="{BB962C8B-B14F-4D97-AF65-F5344CB8AC3E}">
        <p14:creationId xmlns:p14="http://schemas.microsoft.com/office/powerpoint/2010/main" val="4099748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EFE865-B09A-2751-F3B2-F811EAA0CB11}"/>
              </a:ext>
            </a:extLst>
          </p:cNvPr>
          <p:cNvSpPr>
            <a:spLocks noGrp="1"/>
          </p:cNvSpPr>
          <p:nvPr>
            <p:ph idx="1"/>
          </p:nvPr>
        </p:nvSpPr>
        <p:spPr>
          <a:xfrm>
            <a:off x="0" y="1724586"/>
            <a:ext cx="9144000" cy="3408828"/>
          </a:xfrm>
        </p:spPr>
        <p:txBody>
          <a:bodyPr/>
          <a:lstStyle/>
          <a:p>
            <a:pPr>
              <a:spcBef>
                <a:spcPts val="0"/>
              </a:spcBef>
            </a:pPr>
            <a:r>
              <a:rPr lang="en-US" sz="2000" b="0" i="0" dirty="0">
                <a:effectLst/>
                <a:latin typeface="Times New Roman" panose="02020603050405020304" pitchFamily="18" charset="0"/>
                <a:cs typeface="Times New Roman" panose="02020603050405020304" pitchFamily="18" charset="0"/>
              </a:rPr>
              <a:t>The Christians mistranslated the Bible:</a:t>
            </a:r>
          </a:p>
          <a:p>
            <a:pPr lvl="1">
              <a:spcBef>
                <a:spcPts val="0"/>
              </a:spcBef>
            </a:pPr>
            <a:r>
              <a:rPr lang="en-US" sz="2000" dirty="0">
                <a:solidFill>
                  <a:srgbClr val="7030A0"/>
                </a:solidFill>
                <a:latin typeface="Times New Roman" panose="02020603050405020304" pitchFamily="18" charset="0"/>
                <a:cs typeface="Times New Roman" panose="02020603050405020304" pitchFamily="18" charset="0"/>
              </a:rPr>
              <a:t>… by his knowledge my righteous servant will </a:t>
            </a:r>
            <a:r>
              <a:rPr lang="en-US" sz="2000" u="sng" dirty="0">
                <a:solidFill>
                  <a:srgbClr val="7030A0"/>
                </a:solidFill>
                <a:latin typeface="Times New Roman" panose="02020603050405020304" pitchFamily="18" charset="0"/>
                <a:cs typeface="Times New Roman" panose="02020603050405020304" pitchFamily="18" charset="0"/>
              </a:rPr>
              <a:t>justify many</a:t>
            </a:r>
            <a:r>
              <a:rPr lang="en-US" sz="2000" dirty="0">
                <a:solidFill>
                  <a:srgbClr val="7030A0"/>
                </a:solidFill>
                <a:latin typeface="Times New Roman" panose="02020603050405020304" pitchFamily="18" charset="0"/>
                <a:cs typeface="Times New Roman" panose="02020603050405020304" pitchFamily="18" charset="0"/>
              </a:rPr>
              <a:t>, and he will bear their iniquities. [Isaiah 53:11b, NIV]</a:t>
            </a:r>
          </a:p>
          <a:p>
            <a:pPr lvl="1">
              <a:spcBef>
                <a:spcPts val="0"/>
              </a:spcBef>
            </a:pPr>
            <a:r>
              <a:rPr lang="en-US" sz="2000" dirty="0">
                <a:solidFill>
                  <a:srgbClr val="7030A0"/>
                </a:solidFill>
                <a:latin typeface="Times New Roman" panose="02020603050405020304" pitchFamily="18" charset="0"/>
                <a:cs typeface="Times New Roman" panose="02020603050405020304" pitchFamily="18" charset="0"/>
              </a:rPr>
              <a:t> ... by his knowledge shall my righteous servant </a:t>
            </a:r>
            <a:r>
              <a:rPr lang="en-US" sz="2000" u="sng" dirty="0">
                <a:solidFill>
                  <a:srgbClr val="7030A0"/>
                </a:solidFill>
                <a:latin typeface="Times New Roman" panose="02020603050405020304" pitchFamily="18" charset="0"/>
                <a:cs typeface="Times New Roman" panose="02020603050405020304" pitchFamily="18" charset="0"/>
              </a:rPr>
              <a:t>instruct many in righteousness</a:t>
            </a:r>
            <a:r>
              <a:rPr lang="en-US" sz="2000" dirty="0">
                <a:solidFill>
                  <a:srgbClr val="7030A0"/>
                </a:solidFill>
                <a:latin typeface="Times New Roman" panose="02020603050405020304" pitchFamily="18" charset="0"/>
                <a:cs typeface="Times New Roman" panose="02020603050405020304" pitchFamily="18" charset="0"/>
              </a:rPr>
              <a:t>; and *he* shall bear their iniquities. [Darby]</a:t>
            </a:r>
          </a:p>
          <a:p>
            <a:pPr lvl="2">
              <a:spcBef>
                <a:spcPts val="0"/>
              </a:spcBef>
            </a:pPr>
            <a:r>
              <a:rPr lang="en-US" sz="2000" dirty="0">
                <a:latin typeface="Times New Roman" panose="02020603050405020304" pitchFamily="18" charset="0"/>
                <a:cs typeface="Times New Roman" panose="02020603050405020304" pitchFamily="18" charset="0"/>
              </a:rPr>
              <a:t>The Darby Bible is a fairly literal, word-for-word translation, which adheres closely to the Hebrew and Greek in tense and structure. [Bible.com]</a:t>
            </a:r>
          </a:p>
          <a:p>
            <a:pPr lvl="2">
              <a:spcBef>
                <a:spcPts val="0"/>
              </a:spcBef>
            </a:pPr>
            <a:r>
              <a:rPr lang="en-US" sz="2000" dirty="0">
                <a:latin typeface="Times New Roman" panose="02020603050405020304" pitchFamily="18" charset="0"/>
                <a:cs typeface="Times New Roman" panose="02020603050405020304" pitchFamily="18" charset="0"/>
              </a:rPr>
              <a:t>The Jews shall teach the Gentiles about God.</a:t>
            </a:r>
          </a:p>
          <a:p>
            <a:pPr lvl="2">
              <a:spcBef>
                <a:spcPts val="0"/>
              </a:spcBef>
            </a:pPr>
            <a:r>
              <a:rPr lang="en-US" sz="2000" dirty="0">
                <a:solidFill>
                  <a:srgbClr val="7030A0"/>
                </a:solidFill>
                <a:latin typeface="Times New Roman" panose="02020603050405020304" pitchFamily="18" charset="0"/>
                <a:cs typeface="Times New Roman" panose="02020603050405020304" pitchFamily="18" charset="0"/>
              </a:rPr>
              <a:t>“I will also make you a light for the Gentiles, that my salvation may reach to the ends of the earth.” [Isaiah 49:6b, NIV]</a:t>
            </a:r>
          </a:p>
        </p:txBody>
      </p:sp>
      <p:sp>
        <p:nvSpPr>
          <p:cNvPr id="4" name="Title 1">
            <a:extLst>
              <a:ext uri="{FF2B5EF4-FFF2-40B4-BE49-F238E27FC236}">
                <a16:creationId xmlns:a16="http://schemas.microsoft.com/office/drawing/2014/main" id="{F264D7FA-50D2-F688-ACB9-4B5B61D1E57E}"/>
              </a:ext>
            </a:extLst>
          </p:cNvPr>
          <p:cNvSpPr txBox="1">
            <a:spLocks/>
          </p:cNvSpPr>
          <p:nvPr/>
        </p:nvSpPr>
        <p:spPr bwMode="auto">
          <a:xfrm>
            <a:off x="2931" y="-10049"/>
            <a:ext cx="9141069" cy="5334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t>The Anti-Missionaries’ Arguments</a:t>
            </a:r>
          </a:p>
        </p:txBody>
      </p:sp>
    </p:spTree>
    <p:custDataLst>
      <p:tags r:id="rId1"/>
    </p:custDataLst>
    <p:extLst>
      <p:ext uri="{BB962C8B-B14F-4D97-AF65-F5344CB8AC3E}">
        <p14:creationId xmlns:p14="http://schemas.microsoft.com/office/powerpoint/2010/main" val="2459467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EFE865-B09A-2751-F3B2-F811EAA0CB11}"/>
              </a:ext>
            </a:extLst>
          </p:cNvPr>
          <p:cNvSpPr>
            <a:spLocks noGrp="1"/>
          </p:cNvSpPr>
          <p:nvPr>
            <p:ph idx="1"/>
          </p:nvPr>
        </p:nvSpPr>
        <p:spPr>
          <a:xfrm>
            <a:off x="0" y="1792375"/>
            <a:ext cx="9144000" cy="3273250"/>
          </a:xfrm>
        </p:spPr>
        <p:txBody>
          <a:bodyPr/>
          <a:lstStyle/>
          <a:p>
            <a:pPr>
              <a:spcBef>
                <a:spcPts val="0"/>
              </a:spcBef>
            </a:pPr>
            <a:r>
              <a:rPr lang="en-US" sz="2000" b="0" i="0" dirty="0">
                <a:effectLst/>
                <a:latin typeface="Times New Roman" panose="02020603050405020304" pitchFamily="18" charset="0"/>
                <a:cs typeface="Times New Roman" panose="02020603050405020304" pitchFamily="18" charset="0"/>
              </a:rPr>
              <a:t>The Christians mistranslated the Bible:</a:t>
            </a:r>
          </a:p>
          <a:p>
            <a:pPr lvl="1">
              <a:spcBef>
                <a:spcPts val="0"/>
              </a:spcBef>
            </a:pPr>
            <a:r>
              <a:rPr lang="en-US" sz="2000" dirty="0">
                <a:solidFill>
                  <a:srgbClr val="7030A0"/>
                </a:solidFill>
                <a:latin typeface="Times New Roman" panose="02020603050405020304" pitchFamily="18" charset="0"/>
                <a:cs typeface="Times New Roman" panose="02020603050405020304" pitchFamily="18" charset="0"/>
              </a:rPr>
              <a:t>Yet it was the Lord’s will to crush him and cause him to suffer, and though the Lord makes his life an offering for sin... [Isaiah 53:10a ,NIV]</a:t>
            </a:r>
          </a:p>
          <a:p>
            <a:pPr lvl="2">
              <a:spcBef>
                <a:spcPts val="0"/>
              </a:spcBef>
            </a:pPr>
            <a:r>
              <a:rPr lang="en-US" sz="2000" dirty="0">
                <a:solidFill>
                  <a:srgbClr val="7030A0"/>
                </a:solidFill>
                <a:latin typeface="Times New Roman" panose="02020603050405020304" pitchFamily="18" charset="0"/>
                <a:cs typeface="Times New Roman" panose="02020603050405020304" pitchFamily="18" charset="0"/>
              </a:rPr>
              <a:t>... the Lord makes his life an offering for sin... [NIV]</a:t>
            </a:r>
          </a:p>
          <a:p>
            <a:pPr lvl="3">
              <a:spcBef>
                <a:spcPts val="0"/>
              </a:spcBef>
            </a:pPr>
            <a:r>
              <a:rPr lang="en-US" dirty="0">
                <a:latin typeface="Times New Roman" panose="02020603050405020304" pitchFamily="18" charset="0"/>
                <a:cs typeface="Times New Roman" panose="02020603050405020304" pitchFamily="18" charset="0"/>
              </a:rPr>
              <a:t>This certainly makes it sound like the servant is the sin sacrifice (the offering for sin).</a:t>
            </a:r>
          </a:p>
          <a:p>
            <a:pPr lvl="2">
              <a:spcBef>
                <a:spcPts val="0"/>
              </a:spcBef>
            </a:pPr>
            <a:r>
              <a:rPr lang="en-US" sz="2000" dirty="0">
                <a:solidFill>
                  <a:srgbClr val="7030A0"/>
                </a:solidFill>
                <a:latin typeface="Times New Roman" panose="02020603050405020304" pitchFamily="18" charset="0"/>
                <a:cs typeface="Times New Roman" panose="02020603050405020304" pitchFamily="18" charset="0"/>
              </a:rPr>
              <a:t>... he made himself an offering for guilt... [JPS] </a:t>
            </a:r>
          </a:p>
          <a:p>
            <a:pPr lvl="3"/>
            <a:r>
              <a:rPr lang="en-US" dirty="0">
                <a:latin typeface="Times New Roman" panose="02020603050405020304" pitchFamily="18" charset="0"/>
                <a:cs typeface="Times New Roman" panose="02020603050405020304" pitchFamily="18" charset="0"/>
              </a:rPr>
              <a:t>This makes another interpretation possible: The servant is making an offering for his own sin.</a:t>
            </a:r>
          </a:p>
          <a:p>
            <a:pPr lvl="3"/>
            <a:r>
              <a:rPr lang="en-US" dirty="0">
                <a:latin typeface="Times New Roman" panose="02020603050405020304" pitchFamily="18" charset="0"/>
                <a:cs typeface="Times New Roman" panose="02020603050405020304" pitchFamily="18" charset="0"/>
              </a:rPr>
              <a:t>Like: He made himself a sandwich.</a:t>
            </a:r>
          </a:p>
        </p:txBody>
      </p:sp>
      <p:sp>
        <p:nvSpPr>
          <p:cNvPr id="4" name="Title 1">
            <a:extLst>
              <a:ext uri="{FF2B5EF4-FFF2-40B4-BE49-F238E27FC236}">
                <a16:creationId xmlns:a16="http://schemas.microsoft.com/office/drawing/2014/main" id="{F264D7FA-50D2-F688-ACB9-4B5B61D1E57E}"/>
              </a:ext>
            </a:extLst>
          </p:cNvPr>
          <p:cNvSpPr txBox="1">
            <a:spLocks/>
          </p:cNvSpPr>
          <p:nvPr/>
        </p:nvSpPr>
        <p:spPr bwMode="auto">
          <a:xfrm>
            <a:off x="2931" y="-10049"/>
            <a:ext cx="9141069" cy="5334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t>The Anti-Missionaries’ Arguments</a:t>
            </a:r>
          </a:p>
        </p:txBody>
      </p:sp>
    </p:spTree>
    <p:custDataLst>
      <p:tags r:id="rId1"/>
    </p:custDataLst>
    <p:extLst>
      <p:ext uri="{BB962C8B-B14F-4D97-AF65-F5344CB8AC3E}">
        <p14:creationId xmlns:p14="http://schemas.microsoft.com/office/powerpoint/2010/main" val="1487166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a:extLst>
              <a:ext uri="{FF2B5EF4-FFF2-40B4-BE49-F238E27FC236}">
                <a16:creationId xmlns:a16="http://schemas.microsoft.com/office/drawing/2014/main" id="{8E2D1EB2-98BE-466B-8530-086986920FE1}"/>
              </a:ext>
            </a:extLst>
          </p:cNvPr>
          <p:cNvSpPr txBox="1">
            <a:spLocks/>
          </p:cNvSpPr>
          <p:nvPr/>
        </p:nvSpPr>
        <p:spPr bwMode="auto">
          <a:xfrm>
            <a:off x="0" y="761161"/>
            <a:ext cx="9144000" cy="59611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0"/>
              </a:spcAft>
            </a:pPr>
            <a:r>
              <a:rPr lang="en-US" sz="2000" dirty="0">
                <a:latin typeface="Times New Roman" panose="02020603050405020304" pitchFamily="18" charset="0"/>
                <a:cs typeface="Times New Roman" panose="02020603050405020304" pitchFamily="18" charset="0"/>
              </a:rPr>
              <a:t>The nation of Israel is God’s servant.</a:t>
            </a:r>
          </a:p>
          <a:p>
            <a:pPr lvl="1">
              <a:spcBef>
                <a:spcPts val="0"/>
              </a:spcBef>
              <a:spcAft>
                <a:spcPts val="0"/>
              </a:spcAft>
            </a:pPr>
            <a:r>
              <a:rPr lang="en-US" sz="2000" dirty="0">
                <a:latin typeface="Times New Roman" panose="02020603050405020304" pitchFamily="18" charset="0"/>
                <a:cs typeface="Times New Roman" panose="02020603050405020304" pitchFamily="18" charset="0"/>
              </a:rPr>
              <a:t>Throughout the book of Isaiah, God often refers to Jacob/Israel (the Jews) as “my servant”.</a:t>
            </a:r>
          </a:p>
          <a:p>
            <a:pPr>
              <a:spcBef>
                <a:spcPts val="0"/>
              </a:spcBef>
              <a:spcAft>
                <a:spcPts val="0"/>
              </a:spcAft>
            </a:pPr>
            <a:r>
              <a:rPr lang="en-US" sz="2000" dirty="0">
                <a:latin typeface="Times New Roman" panose="02020603050405020304" pitchFamily="18" charset="0"/>
                <a:cs typeface="Times New Roman" panose="02020603050405020304" pitchFamily="18" charset="0"/>
              </a:rPr>
              <a:t>Isaiah also refers to other people as “my servant.”</a:t>
            </a:r>
          </a:p>
          <a:p>
            <a:pPr lvl="1">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Then the Lord said, “Just as my servant Isaiah...” [Isaiah 20:3a, NIV]</a:t>
            </a:r>
          </a:p>
          <a:p>
            <a:pPr lvl="1">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“In that day I will summon my servant, Eliakim son of Hilkiah.” [Isaiah 22:20, NIV]</a:t>
            </a:r>
          </a:p>
          <a:p>
            <a:pPr lvl="1">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 “... for the sake of David my servant!” [Isaiah 37:35b, NIV]</a:t>
            </a:r>
          </a:p>
          <a:p>
            <a:pPr lvl="1">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And foreigners who bind themselves to the Lord to minister to him, to love the name of the Lord, and to be his servants... [Isaiah 56:6a, NIV]</a:t>
            </a:r>
          </a:p>
          <a:p>
            <a:pPr>
              <a:spcBef>
                <a:spcPts val="0"/>
              </a:spcBef>
              <a:spcAft>
                <a:spcPts val="0"/>
              </a:spcAft>
            </a:pPr>
            <a:r>
              <a:rPr lang="en-US" sz="2000" dirty="0">
                <a:latin typeface="Times New Roman" panose="02020603050405020304" pitchFamily="18" charset="0"/>
                <a:cs typeface="Times New Roman" panose="02020603050405020304" pitchFamily="18" charset="0"/>
              </a:rPr>
              <a:t>Sometimes the Bible doesn’t specify who the servant is.</a:t>
            </a:r>
          </a:p>
          <a:p>
            <a:pPr lvl="1">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“Here is my servant, whom I uphold, my chosen one in whom I delight...” [Isaiah 42:1a, NIV]</a:t>
            </a:r>
          </a:p>
          <a:p>
            <a:pPr lvl="1">
              <a:spcBef>
                <a:spcPts val="0"/>
              </a:spcBef>
              <a:spcAft>
                <a:spcPts val="0"/>
              </a:spcAft>
            </a:pPr>
            <a:r>
              <a:rPr lang="en-US" sz="2000" dirty="0">
                <a:latin typeface="Times New Roman" panose="02020603050405020304" pitchFamily="18" charset="0"/>
                <a:cs typeface="Times New Roman" panose="02020603050405020304" pitchFamily="18" charset="0"/>
              </a:rPr>
              <a:t>See also Isaiah 42:19, 43:10, 44:26, 50:10, 54:17, 56:6, 63:17, and 66:14.</a:t>
            </a:r>
          </a:p>
          <a:p>
            <a:pPr>
              <a:spcBef>
                <a:spcPts val="0"/>
              </a:spcBef>
              <a:spcAft>
                <a:spcPts val="0"/>
              </a:spcAft>
            </a:pPr>
            <a:r>
              <a:rPr lang="en-US" sz="2000" dirty="0">
                <a:latin typeface="Times New Roman" panose="02020603050405020304" pitchFamily="18" charset="0"/>
                <a:cs typeface="Times New Roman" panose="02020603050405020304" pitchFamily="18" charset="0"/>
              </a:rPr>
              <a:t>So, the analysis of Isaiah’s use of “my servant” doesn’t tell us who the servant in Isaiah 53 is.</a:t>
            </a:r>
          </a:p>
          <a:p>
            <a:pPr>
              <a:spcBef>
                <a:spcPts val="0"/>
              </a:spcBef>
              <a:spcAft>
                <a:spcPts val="0"/>
              </a:spcAft>
            </a:pPr>
            <a:r>
              <a:rPr lang="en-US" sz="2000" dirty="0">
                <a:latin typeface="Times New Roman" panose="02020603050405020304" pitchFamily="18" charset="0"/>
                <a:cs typeface="Times New Roman" panose="02020603050405020304" pitchFamily="18" charset="0"/>
              </a:rPr>
              <a:t>Besides, the servant can’t be Israel, because Israel is not a man.</a:t>
            </a:r>
          </a:p>
          <a:p>
            <a:pPr lvl="1">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He was despised and rejected by mankind, a </a:t>
            </a:r>
            <a:r>
              <a:rPr lang="en-US" sz="2000" u="sng" dirty="0">
                <a:solidFill>
                  <a:srgbClr val="7030A0"/>
                </a:solidFill>
                <a:latin typeface="Times New Roman" panose="02020603050405020304" pitchFamily="18" charset="0"/>
                <a:cs typeface="Times New Roman" panose="02020603050405020304" pitchFamily="18" charset="0"/>
              </a:rPr>
              <a:t>man</a:t>
            </a:r>
            <a:r>
              <a:rPr lang="en-US" sz="2000" dirty="0">
                <a:solidFill>
                  <a:srgbClr val="7030A0"/>
                </a:solidFill>
                <a:latin typeface="Times New Roman" panose="02020603050405020304" pitchFamily="18" charset="0"/>
                <a:cs typeface="Times New Roman" panose="02020603050405020304" pitchFamily="18" charset="0"/>
              </a:rPr>
              <a:t> of suffering, and familiar with pain. [Isaiah 53:3a]</a:t>
            </a:r>
          </a:p>
        </p:txBody>
      </p:sp>
      <p:sp>
        <p:nvSpPr>
          <p:cNvPr id="6" name="Content Placeholder 2">
            <a:extLst>
              <a:ext uri="{FF2B5EF4-FFF2-40B4-BE49-F238E27FC236}">
                <a16:creationId xmlns:a16="http://schemas.microsoft.com/office/drawing/2014/main" id="{8E2D1EB2-98BE-466B-8530-086986920FE1}"/>
              </a:ext>
            </a:extLst>
          </p:cNvPr>
          <p:cNvSpPr txBox="1">
            <a:spLocks/>
          </p:cNvSpPr>
          <p:nvPr/>
        </p:nvSpPr>
        <p:spPr bwMode="auto">
          <a:xfrm>
            <a:off x="0" y="761161"/>
            <a:ext cx="9144000" cy="406204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0"/>
              </a:spcAft>
            </a:pPr>
            <a:r>
              <a:rPr lang="en-US" sz="2000" dirty="0">
                <a:latin typeface="Times New Roman" panose="02020603050405020304" pitchFamily="18" charset="0"/>
                <a:cs typeface="Times New Roman" panose="02020603050405020304" pitchFamily="18" charset="0"/>
              </a:rPr>
              <a:t>The nation of Israel is God’s servant.</a:t>
            </a:r>
          </a:p>
          <a:p>
            <a:pPr lvl="1">
              <a:spcBef>
                <a:spcPts val="0"/>
              </a:spcBef>
              <a:spcAft>
                <a:spcPts val="0"/>
              </a:spcAft>
            </a:pPr>
            <a:r>
              <a:rPr lang="en-US" sz="2000" dirty="0">
                <a:latin typeface="Times New Roman" panose="02020603050405020304" pitchFamily="18" charset="0"/>
                <a:cs typeface="Times New Roman" panose="02020603050405020304" pitchFamily="18" charset="0"/>
              </a:rPr>
              <a:t>Throughout the book of Isaiah, God often refers to Jacob/Israel (the Jews) as “my servant”.</a:t>
            </a:r>
          </a:p>
          <a:p>
            <a:pPr>
              <a:spcBef>
                <a:spcPts val="0"/>
              </a:spcBef>
              <a:spcAft>
                <a:spcPts val="0"/>
              </a:spcAft>
            </a:pPr>
            <a:r>
              <a:rPr lang="en-US" sz="2000" dirty="0">
                <a:latin typeface="Times New Roman" panose="02020603050405020304" pitchFamily="18" charset="0"/>
                <a:cs typeface="Times New Roman" panose="02020603050405020304" pitchFamily="18" charset="0"/>
              </a:rPr>
              <a:t>Isaiah also refers to other people as “my servant.”</a:t>
            </a:r>
          </a:p>
          <a:p>
            <a:pPr lvl="1">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Then the Lord said, “Just as </a:t>
            </a:r>
            <a:r>
              <a:rPr lang="en-US" sz="2000" dirty="0">
                <a:solidFill>
                  <a:srgbClr val="C00000"/>
                </a:solidFill>
                <a:latin typeface="Times New Roman" panose="02020603050405020304" pitchFamily="18" charset="0"/>
                <a:cs typeface="Times New Roman" panose="02020603050405020304" pitchFamily="18" charset="0"/>
              </a:rPr>
              <a:t>my servant </a:t>
            </a:r>
            <a:r>
              <a:rPr lang="en-US" sz="2000" dirty="0">
                <a:solidFill>
                  <a:srgbClr val="0070C0"/>
                </a:solidFill>
                <a:latin typeface="Times New Roman" panose="02020603050405020304" pitchFamily="18" charset="0"/>
                <a:cs typeface="Times New Roman" panose="02020603050405020304" pitchFamily="18" charset="0"/>
              </a:rPr>
              <a:t>Isaiah</a:t>
            </a:r>
            <a:r>
              <a:rPr lang="en-US" sz="2000" dirty="0">
                <a:solidFill>
                  <a:srgbClr val="7030A0"/>
                </a:solidFill>
                <a:latin typeface="Times New Roman" panose="02020603050405020304" pitchFamily="18" charset="0"/>
                <a:cs typeface="Times New Roman" panose="02020603050405020304" pitchFamily="18" charset="0"/>
              </a:rPr>
              <a:t>...” [Isaiah 20:3a, NIV]</a:t>
            </a:r>
          </a:p>
        </p:txBody>
      </p:sp>
      <p:sp>
        <p:nvSpPr>
          <p:cNvPr id="7" name="Content Placeholder 2">
            <a:extLst>
              <a:ext uri="{FF2B5EF4-FFF2-40B4-BE49-F238E27FC236}">
                <a16:creationId xmlns:a16="http://schemas.microsoft.com/office/drawing/2014/main" id="{8E2D1EB2-98BE-466B-8530-086986920FE1}"/>
              </a:ext>
            </a:extLst>
          </p:cNvPr>
          <p:cNvSpPr txBox="1">
            <a:spLocks/>
          </p:cNvSpPr>
          <p:nvPr/>
        </p:nvSpPr>
        <p:spPr bwMode="auto">
          <a:xfrm>
            <a:off x="0" y="761161"/>
            <a:ext cx="9144000" cy="406204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0"/>
              </a:spcAft>
            </a:pPr>
            <a:r>
              <a:rPr lang="en-US" sz="2000" dirty="0">
                <a:latin typeface="Times New Roman" panose="02020603050405020304" pitchFamily="18" charset="0"/>
                <a:cs typeface="Times New Roman" panose="02020603050405020304" pitchFamily="18" charset="0"/>
              </a:rPr>
              <a:t>The nation of Israel is God’s servant.</a:t>
            </a:r>
          </a:p>
          <a:p>
            <a:pPr lvl="1">
              <a:spcBef>
                <a:spcPts val="0"/>
              </a:spcBef>
              <a:spcAft>
                <a:spcPts val="0"/>
              </a:spcAft>
            </a:pPr>
            <a:r>
              <a:rPr lang="en-US" sz="2000" dirty="0">
                <a:latin typeface="Times New Roman" panose="02020603050405020304" pitchFamily="18" charset="0"/>
                <a:cs typeface="Times New Roman" panose="02020603050405020304" pitchFamily="18" charset="0"/>
              </a:rPr>
              <a:t>Throughout the book of Isaiah, God often refers to Jacob/Israel (the Jews) as “my servant”.</a:t>
            </a:r>
          </a:p>
          <a:p>
            <a:pPr>
              <a:spcBef>
                <a:spcPts val="0"/>
              </a:spcBef>
              <a:spcAft>
                <a:spcPts val="0"/>
              </a:spcAft>
            </a:pPr>
            <a:r>
              <a:rPr lang="en-US" sz="2000" dirty="0">
                <a:latin typeface="Times New Roman" panose="02020603050405020304" pitchFamily="18" charset="0"/>
                <a:cs typeface="Times New Roman" panose="02020603050405020304" pitchFamily="18" charset="0"/>
              </a:rPr>
              <a:t>Isaiah also refers to other people as “my servant.”</a:t>
            </a:r>
          </a:p>
          <a:p>
            <a:pPr lvl="1">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Then the Lord said, “Just as </a:t>
            </a:r>
            <a:r>
              <a:rPr lang="en-US" sz="2000" dirty="0">
                <a:solidFill>
                  <a:srgbClr val="C00000"/>
                </a:solidFill>
                <a:latin typeface="Times New Roman" panose="02020603050405020304" pitchFamily="18" charset="0"/>
                <a:cs typeface="Times New Roman" panose="02020603050405020304" pitchFamily="18" charset="0"/>
              </a:rPr>
              <a:t>my servant </a:t>
            </a:r>
            <a:r>
              <a:rPr lang="en-US" sz="2000" dirty="0">
                <a:solidFill>
                  <a:srgbClr val="0070C0"/>
                </a:solidFill>
                <a:latin typeface="Times New Roman" panose="02020603050405020304" pitchFamily="18" charset="0"/>
                <a:cs typeface="Times New Roman" panose="02020603050405020304" pitchFamily="18" charset="0"/>
              </a:rPr>
              <a:t>Isaiah</a:t>
            </a:r>
            <a:r>
              <a:rPr lang="en-US" sz="2000" dirty="0">
                <a:solidFill>
                  <a:srgbClr val="7030A0"/>
                </a:solidFill>
                <a:latin typeface="Times New Roman" panose="02020603050405020304" pitchFamily="18" charset="0"/>
                <a:cs typeface="Times New Roman" panose="02020603050405020304" pitchFamily="18" charset="0"/>
              </a:rPr>
              <a:t>...” [Isaiah 20:3a, NIV]</a:t>
            </a:r>
          </a:p>
          <a:p>
            <a:pPr lvl="1">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“In that day I will summon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0070C0"/>
                </a:solidFill>
                <a:latin typeface="Times New Roman" panose="02020603050405020304" pitchFamily="18" charset="0"/>
                <a:cs typeface="Times New Roman" panose="02020603050405020304" pitchFamily="18" charset="0"/>
              </a:rPr>
              <a:t>Eliakim</a:t>
            </a:r>
            <a:r>
              <a:rPr lang="en-US" sz="2000" dirty="0">
                <a:solidFill>
                  <a:srgbClr val="7030A0"/>
                </a:solidFill>
                <a:latin typeface="Times New Roman" panose="02020603050405020304" pitchFamily="18" charset="0"/>
                <a:cs typeface="Times New Roman" panose="02020603050405020304" pitchFamily="18" charset="0"/>
              </a:rPr>
              <a:t> son of Hilkiah.” [Isaiah 22:20, NIV]</a:t>
            </a:r>
          </a:p>
        </p:txBody>
      </p:sp>
      <p:sp>
        <p:nvSpPr>
          <p:cNvPr id="14" name="Content Placeholder 2">
            <a:extLst>
              <a:ext uri="{FF2B5EF4-FFF2-40B4-BE49-F238E27FC236}">
                <a16:creationId xmlns:a16="http://schemas.microsoft.com/office/drawing/2014/main" id="{8E2D1EB2-98BE-466B-8530-086986920FE1}"/>
              </a:ext>
            </a:extLst>
          </p:cNvPr>
          <p:cNvSpPr txBox="1">
            <a:spLocks/>
          </p:cNvSpPr>
          <p:nvPr/>
        </p:nvSpPr>
        <p:spPr bwMode="auto">
          <a:xfrm>
            <a:off x="0" y="761161"/>
            <a:ext cx="9144000" cy="406204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0"/>
              </a:spcAft>
            </a:pPr>
            <a:r>
              <a:rPr lang="en-US" sz="2000" dirty="0">
                <a:latin typeface="Times New Roman" panose="02020603050405020304" pitchFamily="18" charset="0"/>
                <a:cs typeface="Times New Roman" panose="02020603050405020304" pitchFamily="18" charset="0"/>
              </a:rPr>
              <a:t>The nation of Israel is God’s servant.</a:t>
            </a:r>
          </a:p>
          <a:p>
            <a:pPr lvl="1">
              <a:spcBef>
                <a:spcPts val="0"/>
              </a:spcBef>
              <a:spcAft>
                <a:spcPts val="0"/>
              </a:spcAft>
            </a:pPr>
            <a:r>
              <a:rPr lang="en-US" sz="2000" dirty="0">
                <a:latin typeface="Times New Roman" panose="02020603050405020304" pitchFamily="18" charset="0"/>
                <a:cs typeface="Times New Roman" panose="02020603050405020304" pitchFamily="18" charset="0"/>
              </a:rPr>
              <a:t>Throughout the book of Isaiah, God often refers to Jacob/Israel (the Jews) as “my servant”.</a:t>
            </a:r>
          </a:p>
          <a:p>
            <a:pPr>
              <a:spcBef>
                <a:spcPts val="0"/>
              </a:spcBef>
              <a:spcAft>
                <a:spcPts val="0"/>
              </a:spcAft>
            </a:pPr>
            <a:r>
              <a:rPr lang="en-US" sz="2000" dirty="0">
                <a:latin typeface="Times New Roman" panose="02020603050405020304" pitchFamily="18" charset="0"/>
                <a:cs typeface="Times New Roman" panose="02020603050405020304" pitchFamily="18" charset="0"/>
              </a:rPr>
              <a:t>Isaiah also refers to other people as “my servant.”</a:t>
            </a:r>
          </a:p>
          <a:p>
            <a:pPr lvl="1">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Then the Lord said, “Just as </a:t>
            </a:r>
            <a:r>
              <a:rPr lang="en-US" sz="2000" dirty="0">
                <a:solidFill>
                  <a:srgbClr val="C00000"/>
                </a:solidFill>
                <a:latin typeface="Times New Roman" panose="02020603050405020304" pitchFamily="18" charset="0"/>
                <a:cs typeface="Times New Roman" panose="02020603050405020304" pitchFamily="18" charset="0"/>
              </a:rPr>
              <a:t>my servant </a:t>
            </a:r>
            <a:r>
              <a:rPr lang="en-US" sz="2000" dirty="0">
                <a:solidFill>
                  <a:srgbClr val="0070C0"/>
                </a:solidFill>
                <a:latin typeface="Times New Roman" panose="02020603050405020304" pitchFamily="18" charset="0"/>
                <a:cs typeface="Times New Roman" panose="02020603050405020304" pitchFamily="18" charset="0"/>
              </a:rPr>
              <a:t>Isaiah</a:t>
            </a:r>
            <a:r>
              <a:rPr lang="en-US" sz="2000" dirty="0">
                <a:solidFill>
                  <a:srgbClr val="7030A0"/>
                </a:solidFill>
                <a:latin typeface="Times New Roman" panose="02020603050405020304" pitchFamily="18" charset="0"/>
                <a:cs typeface="Times New Roman" panose="02020603050405020304" pitchFamily="18" charset="0"/>
              </a:rPr>
              <a:t>...” [Isaiah 20:3a, NIV]</a:t>
            </a:r>
          </a:p>
          <a:p>
            <a:pPr lvl="1">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“In that day I will summon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0070C0"/>
                </a:solidFill>
                <a:latin typeface="Times New Roman" panose="02020603050405020304" pitchFamily="18" charset="0"/>
                <a:cs typeface="Times New Roman" panose="02020603050405020304" pitchFamily="18" charset="0"/>
              </a:rPr>
              <a:t>Eliakim</a:t>
            </a:r>
            <a:r>
              <a:rPr lang="en-US" sz="2000" dirty="0">
                <a:solidFill>
                  <a:srgbClr val="7030A0"/>
                </a:solidFill>
                <a:latin typeface="Times New Roman" panose="02020603050405020304" pitchFamily="18" charset="0"/>
                <a:cs typeface="Times New Roman" panose="02020603050405020304" pitchFamily="18" charset="0"/>
              </a:rPr>
              <a:t> son of Hilkiah.” [Isaiah 22:20, NIV]</a:t>
            </a:r>
          </a:p>
          <a:p>
            <a:pPr lvl="1">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 “... for the sake of </a:t>
            </a:r>
            <a:r>
              <a:rPr lang="en-US" sz="2000" dirty="0">
                <a:solidFill>
                  <a:srgbClr val="0070C0"/>
                </a:solidFill>
                <a:latin typeface="Times New Roman" panose="02020603050405020304" pitchFamily="18" charset="0"/>
                <a:cs typeface="Times New Roman" panose="02020603050405020304" pitchFamily="18" charset="0"/>
              </a:rPr>
              <a:t>David</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[Isaiah 37:35b, NIV]</a:t>
            </a:r>
          </a:p>
        </p:txBody>
      </p:sp>
      <p:sp>
        <p:nvSpPr>
          <p:cNvPr id="15" name="Content Placeholder 2">
            <a:extLst>
              <a:ext uri="{FF2B5EF4-FFF2-40B4-BE49-F238E27FC236}">
                <a16:creationId xmlns:a16="http://schemas.microsoft.com/office/drawing/2014/main" id="{8E2D1EB2-98BE-466B-8530-086986920FE1}"/>
              </a:ext>
            </a:extLst>
          </p:cNvPr>
          <p:cNvSpPr txBox="1">
            <a:spLocks/>
          </p:cNvSpPr>
          <p:nvPr/>
        </p:nvSpPr>
        <p:spPr bwMode="auto">
          <a:xfrm>
            <a:off x="0" y="761161"/>
            <a:ext cx="9144000" cy="406204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0"/>
              </a:spcAft>
            </a:pPr>
            <a:r>
              <a:rPr lang="en-US" sz="2000" dirty="0">
                <a:latin typeface="Times New Roman" panose="02020603050405020304" pitchFamily="18" charset="0"/>
                <a:cs typeface="Times New Roman" panose="02020603050405020304" pitchFamily="18" charset="0"/>
              </a:rPr>
              <a:t>The nation of Israel is God’s servant.</a:t>
            </a:r>
          </a:p>
          <a:p>
            <a:pPr lvl="1">
              <a:spcBef>
                <a:spcPts val="0"/>
              </a:spcBef>
              <a:spcAft>
                <a:spcPts val="0"/>
              </a:spcAft>
            </a:pPr>
            <a:r>
              <a:rPr lang="en-US" sz="2000" dirty="0">
                <a:latin typeface="Times New Roman" panose="02020603050405020304" pitchFamily="18" charset="0"/>
                <a:cs typeface="Times New Roman" panose="02020603050405020304" pitchFamily="18" charset="0"/>
              </a:rPr>
              <a:t>Throughout the book of Isaiah, God often refers to Jacob/Israel (the Jews) as “my servant”.</a:t>
            </a:r>
          </a:p>
          <a:p>
            <a:pPr>
              <a:spcBef>
                <a:spcPts val="0"/>
              </a:spcBef>
              <a:spcAft>
                <a:spcPts val="0"/>
              </a:spcAft>
            </a:pPr>
            <a:r>
              <a:rPr lang="en-US" sz="2000" dirty="0">
                <a:latin typeface="Times New Roman" panose="02020603050405020304" pitchFamily="18" charset="0"/>
                <a:cs typeface="Times New Roman" panose="02020603050405020304" pitchFamily="18" charset="0"/>
              </a:rPr>
              <a:t>Isaiah also refers to other people as “my servant.”</a:t>
            </a:r>
          </a:p>
          <a:p>
            <a:pPr lvl="1">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Then the Lord said, “Just as </a:t>
            </a:r>
            <a:r>
              <a:rPr lang="en-US" sz="2000" dirty="0">
                <a:solidFill>
                  <a:srgbClr val="C00000"/>
                </a:solidFill>
                <a:latin typeface="Times New Roman" panose="02020603050405020304" pitchFamily="18" charset="0"/>
                <a:cs typeface="Times New Roman" panose="02020603050405020304" pitchFamily="18" charset="0"/>
              </a:rPr>
              <a:t>my servant </a:t>
            </a:r>
            <a:r>
              <a:rPr lang="en-US" sz="2000" dirty="0">
                <a:solidFill>
                  <a:srgbClr val="0070C0"/>
                </a:solidFill>
                <a:latin typeface="Times New Roman" panose="02020603050405020304" pitchFamily="18" charset="0"/>
                <a:cs typeface="Times New Roman" panose="02020603050405020304" pitchFamily="18" charset="0"/>
              </a:rPr>
              <a:t>Isaiah</a:t>
            </a:r>
            <a:r>
              <a:rPr lang="en-US" sz="2000" dirty="0">
                <a:solidFill>
                  <a:srgbClr val="7030A0"/>
                </a:solidFill>
                <a:latin typeface="Times New Roman" panose="02020603050405020304" pitchFamily="18" charset="0"/>
                <a:cs typeface="Times New Roman" panose="02020603050405020304" pitchFamily="18" charset="0"/>
              </a:rPr>
              <a:t>...” [Isaiah 20:3a, NIV]</a:t>
            </a:r>
          </a:p>
          <a:p>
            <a:pPr lvl="1">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“In that day I will summon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0070C0"/>
                </a:solidFill>
                <a:latin typeface="Times New Roman" panose="02020603050405020304" pitchFamily="18" charset="0"/>
                <a:cs typeface="Times New Roman" panose="02020603050405020304" pitchFamily="18" charset="0"/>
              </a:rPr>
              <a:t>Eliakim</a:t>
            </a:r>
            <a:r>
              <a:rPr lang="en-US" sz="2000" dirty="0">
                <a:solidFill>
                  <a:srgbClr val="7030A0"/>
                </a:solidFill>
                <a:latin typeface="Times New Roman" panose="02020603050405020304" pitchFamily="18" charset="0"/>
                <a:cs typeface="Times New Roman" panose="02020603050405020304" pitchFamily="18" charset="0"/>
              </a:rPr>
              <a:t> son of Hilkiah.” [Isaiah 22:20, NIV]</a:t>
            </a:r>
          </a:p>
          <a:p>
            <a:pPr lvl="1">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 “... for the sake of </a:t>
            </a:r>
            <a:r>
              <a:rPr lang="en-US" sz="2000" dirty="0">
                <a:solidFill>
                  <a:srgbClr val="0070C0"/>
                </a:solidFill>
                <a:latin typeface="Times New Roman" panose="02020603050405020304" pitchFamily="18" charset="0"/>
                <a:cs typeface="Times New Roman" panose="02020603050405020304" pitchFamily="18" charset="0"/>
              </a:rPr>
              <a:t>David</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[Isaiah 37:35b, NIV]</a:t>
            </a:r>
          </a:p>
          <a:p>
            <a:pPr lvl="1">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And </a:t>
            </a:r>
            <a:r>
              <a:rPr lang="en-US" sz="2000" dirty="0">
                <a:solidFill>
                  <a:srgbClr val="0070C0"/>
                </a:solidFill>
                <a:latin typeface="Times New Roman" panose="02020603050405020304" pitchFamily="18" charset="0"/>
                <a:cs typeface="Times New Roman" panose="02020603050405020304" pitchFamily="18" charset="0"/>
              </a:rPr>
              <a:t>foreigners</a:t>
            </a:r>
            <a:r>
              <a:rPr lang="en-US" sz="2000" dirty="0">
                <a:solidFill>
                  <a:srgbClr val="7030A0"/>
                </a:solidFill>
                <a:latin typeface="Times New Roman" panose="02020603050405020304" pitchFamily="18" charset="0"/>
                <a:cs typeface="Times New Roman" panose="02020603050405020304" pitchFamily="18" charset="0"/>
              </a:rPr>
              <a:t> who bind themselves to the Lord to minister to him, to love the name of the Lord, and to be </a:t>
            </a:r>
            <a:r>
              <a:rPr lang="en-US" sz="2000" dirty="0">
                <a:solidFill>
                  <a:srgbClr val="C00000"/>
                </a:solidFill>
                <a:latin typeface="Times New Roman" panose="02020603050405020304" pitchFamily="18" charset="0"/>
                <a:cs typeface="Times New Roman" panose="02020603050405020304" pitchFamily="18" charset="0"/>
              </a:rPr>
              <a:t>his servants</a:t>
            </a:r>
            <a:r>
              <a:rPr lang="en-US" sz="2000" dirty="0">
                <a:solidFill>
                  <a:srgbClr val="7030A0"/>
                </a:solidFill>
                <a:latin typeface="Times New Roman" panose="02020603050405020304" pitchFamily="18" charset="0"/>
                <a:cs typeface="Times New Roman" panose="02020603050405020304" pitchFamily="18" charset="0"/>
              </a:rPr>
              <a:t>... [Isaiah 56:6a, NIV]</a:t>
            </a:r>
          </a:p>
        </p:txBody>
      </p:sp>
      <p:sp>
        <p:nvSpPr>
          <p:cNvPr id="16" name="Content Placeholder 2">
            <a:extLst>
              <a:ext uri="{FF2B5EF4-FFF2-40B4-BE49-F238E27FC236}">
                <a16:creationId xmlns:a16="http://schemas.microsoft.com/office/drawing/2014/main" id="{8E2D1EB2-98BE-466B-8530-086986920FE1}"/>
              </a:ext>
            </a:extLst>
          </p:cNvPr>
          <p:cNvSpPr txBox="1">
            <a:spLocks/>
          </p:cNvSpPr>
          <p:nvPr/>
        </p:nvSpPr>
        <p:spPr bwMode="auto">
          <a:xfrm>
            <a:off x="0" y="761162"/>
            <a:ext cx="9144000" cy="40620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0"/>
              </a:spcAft>
            </a:pPr>
            <a:r>
              <a:rPr lang="en-US" sz="2000" dirty="0">
                <a:latin typeface="Times New Roman" panose="02020603050405020304" pitchFamily="18" charset="0"/>
                <a:cs typeface="Times New Roman" panose="02020603050405020304" pitchFamily="18" charset="0"/>
              </a:rPr>
              <a:t>The nation of Israel is God’s servant.</a:t>
            </a:r>
          </a:p>
          <a:p>
            <a:pPr lvl="1">
              <a:spcBef>
                <a:spcPts val="0"/>
              </a:spcBef>
              <a:spcAft>
                <a:spcPts val="0"/>
              </a:spcAft>
            </a:pPr>
            <a:r>
              <a:rPr lang="en-US" sz="2000" dirty="0">
                <a:latin typeface="Times New Roman" panose="02020603050405020304" pitchFamily="18" charset="0"/>
                <a:cs typeface="Times New Roman" panose="02020603050405020304" pitchFamily="18" charset="0"/>
              </a:rPr>
              <a:t>Throughout the book of Isaiah, God often refers to Jacob/Israel (the Jews) as “my servant”.</a:t>
            </a:r>
          </a:p>
          <a:p>
            <a:pPr>
              <a:spcBef>
                <a:spcPts val="0"/>
              </a:spcBef>
              <a:spcAft>
                <a:spcPts val="0"/>
              </a:spcAft>
            </a:pPr>
            <a:r>
              <a:rPr lang="en-US" sz="2000" dirty="0">
                <a:latin typeface="Times New Roman" panose="02020603050405020304" pitchFamily="18" charset="0"/>
                <a:cs typeface="Times New Roman" panose="02020603050405020304" pitchFamily="18" charset="0"/>
              </a:rPr>
              <a:t>Isaiah also refers to other people as “my servant.”</a:t>
            </a:r>
          </a:p>
          <a:p>
            <a:pPr lvl="1">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Then the Lord said, “Just as </a:t>
            </a:r>
            <a:r>
              <a:rPr lang="en-US" sz="2000" dirty="0">
                <a:solidFill>
                  <a:srgbClr val="C00000"/>
                </a:solidFill>
                <a:latin typeface="Times New Roman" panose="02020603050405020304" pitchFamily="18" charset="0"/>
                <a:cs typeface="Times New Roman" panose="02020603050405020304" pitchFamily="18" charset="0"/>
              </a:rPr>
              <a:t>my servant </a:t>
            </a:r>
            <a:r>
              <a:rPr lang="en-US" sz="2000" dirty="0">
                <a:solidFill>
                  <a:srgbClr val="0070C0"/>
                </a:solidFill>
                <a:latin typeface="Times New Roman" panose="02020603050405020304" pitchFamily="18" charset="0"/>
                <a:cs typeface="Times New Roman" panose="02020603050405020304" pitchFamily="18" charset="0"/>
              </a:rPr>
              <a:t>Isaiah</a:t>
            </a:r>
            <a:r>
              <a:rPr lang="en-US" sz="2000" dirty="0">
                <a:solidFill>
                  <a:srgbClr val="7030A0"/>
                </a:solidFill>
                <a:latin typeface="Times New Roman" panose="02020603050405020304" pitchFamily="18" charset="0"/>
                <a:cs typeface="Times New Roman" panose="02020603050405020304" pitchFamily="18" charset="0"/>
              </a:rPr>
              <a:t>...” [Isaiah 20:3a, NIV]</a:t>
            </a:r>
          </a:p>
          <a:p>
            <a:pPr lvl="1">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“In that day I will summon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0070C0"/>
                </a:solidFill>
                <a:latin typeface="Times New Roman" panose="02020603050405020304" pitchFamily="18" charset="0"/>
                <a:cs typeface="Times New Roman" panose="02020603050405020304" pitchFamily="18" charset="0"/>
              </a:rPr>
              <a:t>Eliakim</a:t>
            </a:r>
            <a:r>
              <a:rPr lang="en-US" sz="2000" dirty="0">
                <a:solidFill>
                  <a:srgbClr val="7030A0"/>
                </a:solidFill>
                <a:latin typeface="Times New Roman" panose="02020603050405020304" pitchFamily="18" charset="0"/>
                <a:cs typeface="Times New Roman" panose="02020603050405020304" pitchFamily="18" charset="0"/>
              </a:rPr>
              <a:t> son of Hilkiah.” [Isaiah 22:20, NIV]</a:t>
            </a:r>
          </a:p>
          <a:p>
            <a:pPr lvl="1">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 “... for the sake of </a:t>
            </a:r>
            <a:r>
              <a:rPr lang="en-US" sz="2000" dirty="0">
                <a:solidFill>
                  <a:srgbClr val="0070C0"/>
                </a:solidFill>
                <a:latin typeface="Times New Roman" panose="02020603050405020304" pitchFamily="18" charset="0"/>
                <a:cs typeface="Times New Roman" panose="02020603050405020304" pitchFamily="18" charset="0"/>
              </a:rPr>
              <a:t>David</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[Isaiah 37:35b, NIV]</a:t>
            </a:r>
          </a:p>
          <a:p>
            <a:pPr lvl="1">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And </a:t>
            </a:r>
            <a:r>
              <a:rPr lang="en-US" sz="2000" dirty="0">
                <a:solidFill>
                  <a:srgbClr val="0070C0"/>
                </a:solidFill>
                <a:latin typeface="Times New Roman" panose="02020603050405020304" pitchFamily="18" charset="0"/>
                <a:cs typeface="Times New Roman" panose="02020603050405020304" pitchFamily="18" charset="0"/>
              </a:rPr>
              <a:t>foreigners</a:t>
            </a:r>
            <a:r>
              <a:rPr lang="en-US" sz="2000" dirty="0">
                <a:solidFill>
                  <a:srgbClr val="7030A0"/>
                </a:solidFill>
                <a:latin typeface="Times New Roman" panose="02020603050405020304" pitchFamily="18" charset="0"/>
                <a:cs typeface="Times New Roman" panose="02020603050405020304" pitchFamily="18" charset="0"/>
              </a:rPr>
              <a:t> who bind themselves to the Lord to minister to him, to love the name of the Lord, and to be </a:t>
            </a:r>
            <a:r>
              <a:rPr lang="en-US" sz="2000" dirty="0">
                <a:solidFill>
                  <a:srgbClr val="C00000"/>
                </a:solidFill>
                <a:latin typeface="Times New Roman" panose="02020603050405020304" pitchFamily="18" charset="0"/>
                <a:cs typeface="Times New Roman" panose="02020603050405020304" pitchFamily="18" charset="0"/>
              </a:rPr>
              <a:t>his servants</a:t>
            </a:r>
            <a:r>
              <a:rPr lang="en-US" sz="2000" dirty="0">
                <a:solidFill>
                  <a:srgbClr val="7030A0"/>
                </a:solidFill>
                <a:latin typeface="Times New Roman" panose="02020603050405020304" pitchFamily="18" charset="0"/>
                <a:cs typeface="Times New Roman" panose="02020603050405020304" pitchFamily="18" charset="0"/>
              </a:rPr>
              <a:t>... [Isaiah 56:6a, NIV]</a:t>
            </a:r>
          </a:p>
          <a:p>
            <a:pPr>
              <a:spcBef>
                <a:spcPts val="0"/>
              </a:spcBef>
              <a:spcAft>
                <a:spcPts val="0"/>
              </a:spcAft>
            </a:pPr>
            <a:r>
              <a:rPr lang="en-US" sz="2000" dirty="0">
                <a:latin typeface="Times New Roman" panose="02020603050405020304" pitchFamily="18" charset="0"/>
                <a:cs typeface="Times New Roman" panose="02020603050405020304" pitchFamily="18" charset="0"/>
              </a:rPr>
              <a:t>Sometimes the Bible doesn’t specify who the servant is.</a:t>
            </a:r>
          </a:p>
          <a:p>
            <a:pPr lvl="1">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“Here is </a:t>
            </a:r>
            <a:r>
              <a:rPr lang="en-US" sz="2000" dirty="0">
                <a:solidFill>
                  <a:srgbClr val="C00000"/>
                </a:solidFill>
                <a:latin typeface="Times New Roman" panose="02020603050405020304" pitchFamily="18" charset="0"/>
                <a:cs typeface="Times New Roman" panose="02020603050405020304" pitchFamily="18" charset="0"/>
              </a:rPr>
              <a:t>my servant</a:t>
            </a:r>
            <a:r>
              <a:rPr lang="en-US" sz="2000" dirty="0">
                <a:solidFill>
                  <a:srgbClr val="7030A0"/>
                </a:solidFill>
                <a:latin typeface="Times New Roman" panose="02020603050405020304" pitchFamily="18" charset="0"/>
                <a:cs typeface="Times New Roman" panose="02020603050405020304" pitchFamily="18" charset="0"/>
              </a:rPr>
              <a:t>, whom I uphold, my chosen one in whom I delight...” [Isaiah 42:1a, NIV]</a:t>
            </a:r>
          </a:p>
        </p:txBody>
      </p:sp>
      <p:sp>
        <p:nvSpPr>
          <p:cNvPr id="5" name="Title 1">
            <a:extLst>
              <a:ext uri="{FF2B5EF4-FFF2-40B4-BE49-F238E27FC236}">
                <a16:creationId xmlns:a16="http://schemas.microsoft.com/office/drawing/2014/main" id="{CC98C11C-B0E7-7BD5-97CC-4FCD1FD84E22}"/>
              </a:ext>
            </a:extLst>
          </p:cNvPr>
          <p:cNvSpPr txBox="1">
            <a:spLocks/>
          </p:cNvSpPr>
          <p:nvPr/>
        </p:nvSpPr>
        <p:spPr bwMode="auto">
          <a:xfrm>
            <a:off x="2931" y="-10049"/>
            <a:ext cx="9141069" cy="5334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t>The Missionaries’ Rebuttal</a:t>
            </a:r>
          </a:p>
        </p:txBody>
      </p:sp>
    </p:spTree>
    <p:custDataLst>
      <p:tags r:id="rId1"/>
    </p:custDataLst>
    <p:extLst>
      <p:ext uri="{BB962C8B-B14F-4D97-AF65-F5344CB8AC3E}">
        <p14:creationId xmlns:p14="http://schemas.microsoft.com/office/powerpoint/2010/main" val="2034368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xEl>
                                              <p:pRg st="7" end="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3">
                                            <p:txEl>
                                              <p:pRg st="8" end="8"/>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3">
                                            <p:txEl>
                                              <p:pRg st="9" end="9"/>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3">
                                            <p:txEl>
                                              <p:pRg st="10" end="10"/>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3">
                                            <p:txEl>
                                              <p:pRg st="11" end="11"/>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4" grpId="0"/>
      <p:bldP spid="15" grpId="0"/>
      <p:bldP spid="1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EFE865-B09A-2751-F3B2-F811EAA0CB11}"/>
              </a:ext>
            </a:extLst>
          </p:cNvPr>
          <p:cNvSpPr>
            <a:spLocks noGrp="1"/>
          </p:cNvSpPr>
          <p:nvPr>
            <p:ph idx="1"/>
          </p:nvPr>
        </p:nvSpPr>
        <p:spPr>
          <a:xfrm>
            <a:off x="0" y="1661747"/>
            <a:ext cx="9144000" cy="3534507"/>
          </a:xfrm>
        </p:spPr>
        <p:txBody>
          <a:bodyPr/>
          <a:lstStyle/>
          <a:p>
            <a:pPr>
              <a:spcBef>
                <a:spcPts val="0"/>
              </a:spcBef>
            </a:pPr>
            <a:r>
              <a:rPr lang="en-US" sz="2000" b="0" i="0" dirty="0">
                <a:effectLst/>
                <a:latin typeface="Times New Roman" panose="02020603050405020304" pitchFamily="18" charset="0"/>
                <a:cs typeface="Times New Roman" panose="02020603050405020304" pitchFamily="18" charset="0"/>
              </a:rPr>
              <a:t>Jesus didn’t fulfill all of the prophesy in Isaiah 53.</a:t>
            </a:r>
          </a:p>
          <a:p>
            <a:pPr lvl="1">
              <a:spcBef>
                <a:spcPts val="0"/>
              </a:spcBef>
            </a:pPr>
            <a:r>
              <a:rPr lang="en-US" sz="2000" dirty="0">
                <a:latin typeface="Times New Roman" panose="02020603050405020304" pitchFamily="18" charset="0"/>
                <a:cs typeface="Times New Roman" panose="02020603050405020304" pitchFamily="18" charset="0"/>
              </a:rPr>
              <a:t>Jesus was not silent on the cross.</a:t>
            </a:r>
          </a:p>
          <a:p>
            <a:pPr lvl="2">
              <a:spcBef>
                <a:spcPts val="0"/>
              </a:spcBef>
            </a:pPr>
            <a:r>
              <a:rPr lang="en-US" sz="2000" dirty="0">
                <a:latin typeface="Times New Roman" panose="02020603050405020304" pitchFamily="18" charset="0"/>
                <a:cs typeface="Times New Roman" panose="02020603050405020304" pitchFamily="18" charset="0"/>
              </a:rPr>
              <a:t>He was silent during his trial.</a:t>
            </a:r>
          </a:p>
          <a:p>
            <a:pPr lvl="1">
              <a:spcBef>
                <a:spcPts val="0"/>
              </a:spcBef>
            </a:pPr>
            <a:r>
              <a:rPr lang="en-US" sz="2000" dirty="0">
                <a:latin typeface="Times New Roman" panose="02020603050405020304" pitchFamily="18" charset="0"/>
                <a:cs typeface="Times New Roman" panose="02020603050405020304" pitchFamily="18" charset="0"/>
              </a:rPr>
              <a:t>Jesus was assigned a grave with the rich, and he died with the wicked.</a:t>
            </a:r>
          </a:p>
          <a:p>
            <a:pPr lvl="2">
              <a:spcBef>
                <a:spcPts val="0"/>
              </a:spcBef>
            </a:pPr>
            <a:r>
              <a:rPr lang="en-US" sz="2000" b="0" i="0" dirty="0">
                <a:solidFill>
                  <a:srgbClr val="7030A0"/>
                </a:solidFill>
                <a:effectLst/>
                <a:latin typeface="Times New Roman" panose="02020603050405020304" pitchFamily="18" charset="0"/>
                <a:cs typeface="Times New Roman" panose="02020603050405020304" pitchFamily="18" charset="0"/>
              </a:rPr>
              <a:t>He was assigned a grave with the wicked, and with the rich in his death... [Isaiah 53:9a]</a:t>
            </a:r>
          </a:p>
          <a:p>
            <a:pPr lvl="2">
              <a:spcBef>
                <a:spcPts val="0"/>
              </a:spcBef>
            </a:pPr>
            <a:r>
              <a:rPr lang="en-US" sz="2000" dirty="0">
                <a:latin typeface="Times New Roman" panose="02020603050405020304" pitchFamily="18" charset="0"/>
                <a:cs typeface="Times New Roman" panose="02020603050405020304" pitchFamily="18" charset="0"/>
              </a:rPr>
              <a:t>Initially, the soldiers planned to bury Jesus along with the wicked men.</a:t>
            </a:r>
          </a:p>
          <a:p>
            <a:pPr lvl="2">
              <a:spcBef>
                <a:spcPts val="0"/>
              </a:spcBef>
            </a:pPr>
            <a:r>
              <a:rPr lang="en-US" sz="2000" b="0" i="0" dirty="0">
                <a:effectLst/>
                <a:latin typeface="Times New Roman" panose="02020603050405020304" pitchFamily="18" charset="0"/>
                <a:cs typeface="Times New Roman" panose="02020603050405020304" pitchFamily="18" charset="0"/>
              </a:rPr>
              <a:t>But then, when he died, his grave assignment was changed to the rich man’s tomb.</a:t>
            </a:r>
          </a:p>
          <a:p>
            <a:pPr lvl="1">
              <a:spcBef>
                <a:spcPts val="0"/>
              </a:spcBef>
            </a:pPr>
            <a:r>
              <a:rPr lang="en-US" sz="2000" dirty="0">
                <a:latin typeface="Times New Roman" panose="02020603050405020304" pitchFamily="18" charset="0"/>
                <a:cs typeface="Times New Roman" panose="02020603050405020304" pitchFamily="18" charset="0"/>
              </a:rPr>
              <a:t>Jesus never had children.</a:t>
            </a:r>
          </a:p>
          <a:p>
            <a:pPr lvl="2">
              <a:spcBef>
                <a:spcPts val="0"/>
              </a:spcBef>
            </a:pPr>
            <a:r>
              <a:rPr lang="en-US" sz="2000" dirty="0">
                <a:latin typeface="Times New Roman" panose="02020603050405020304" pitchFamily="18" charset="0"/>
                <a:cs typeface="Times New Roman" panose="02020603050405020304" pitchFamily="18" charset="0"/>
              </a:rPr>
              <a:t>The church is his </a:t>
            </a:r>
            <a:r>
              <a:rPr lang="en-US" sz="2000" i="1" dirty="0">
                <a:latin typeface="Times New Roman" panose="02020603050405020304" pitchFamily="18" charset="0"/>
                <a:cs typeface="Times New Roman" panose="02020603050405020304" pitchFamily="18" charset="0"/>
              </a:rPr>
              <a:t>spiritual </a:t>
            </a:r>
            <a:r>
              <a:rPr lang="en-US" sz="2000" dirty="0">
                <a:latin typeface="Times New Roman" panose="02020603050405020304" pitchFamily="18" charset="0"/>
                <a:cs typeface="Times New Roman" panose="02020603050405020304" pitchFamily="18" charset="0"/>
              </a:rPr>
              <a:t>offspring.</a:t>
            </a:r>
          </a:p>
        </p:txBody>
      </p:sp>
      <p:sp>
        <p:nvSpPr>
          <p:cNvPr id="4" name="Title 1">
            <a:extLst>
              <a:ext uri="{FF2B5EF4-FFF2-40B4-BE49-F238E27FC236}">
                <a16:creationId xmlns:a16="http://schemas.microsoft.com/office/drawing/2014/main" id="{F264D7FA-50D2-F688-ACB9-4B5B61D1E57E}"/>
              </a:ext>
            </a:extLst>
          </p:cNvPr>
          <p:cNvSpPr txBox="1">
            <a:spLocks/>
          </p:cNvSpPr>
          <p:nvPr/>
        </p:nvSpPr>
        <p:spPr bwMode="auto">
          <a:xfrm>
            <a:off x="2931" y="-10049"/>
            <a:ext cx="9141069" cy="5334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t>The Missionaries’ Rebuttal</a:t>
            </a:r>
          </a:p>
        </p:txBody>
      </p:sp>
    </p:spTree>
    <p:custDataLst>
      <p:tags r:id="rId1"/>
    </p:custDataLst>
    <p:extLst>
      <p:ext uri="{BB962C8B-B14F-4D97-AF65-F5344CB8AC3E}">
        <p14:creationId xmlns:p14="http://schemas.microsoft.com/office/powerpoint/2010/main" val="226710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text&#10;&#10;Description automatically generated">
            <a:extLst>
              <a:ext uri="{FF2B5EF4-FFF2-40B4-BE49-F238E27FC236}">
                <a16:creationId xmlns:a16="http://schemas.microsoft.com/office/drawing/2014/main" id="{7FEC15B5-FC91-1ECD-83AB-F578F46553C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301879" y="1479868"/>
            <a:ext cx="4540242" cy="5073332"/>
          </a:xfrm>
          <a:prstGeom prst="rect">
            <a:avLst/>
          </a:prstGeom>
          <a:noFill/>
          <a:ln>
            <a:noFill/>
          </a:ln>
        </p:spPr>
      </p:pic>
      <p:grpSp>
        <p:nvGrpSpPr>
          <p:cNvPr id="9" name="Group 8">
            <a:extLst>
              <a:ext uri="{FF2B5EF4-FFF2-40B4-BE49-F238E27FC236}">
                <a16:creationId xmlns:a16="http://schemas.microsoft.com/office/drawing/2014/main" id="{E1DCAF05-DA06-F2C7-A11F-BF38EE0D0B29}"/>
              </a:ext>
            </a:extLst>
          </p:cNvPr>
          <p:cNvGrpSpPr/>
          <p:nvPr/>
        </p:nvGrpSpPr>
        <p:grpSpPr>
          <a:xfrm>
            <a:off x="1371600" y="1295400"/>
            <a:ext cx="6884895" cy="859971"/>
            <a:chOff x="1371600" y="1295400"/>
            <a:chExt cx="6884895" cy="859971"/>
          </a:xfrm>
        </p:grpSpPr>
        <p:sp>
          <p:nvSpPr>
            <p:cNvPr id="5" name="TextBox 4">
              <a:extLst>
                <a:ext uri="{FF2B5EF4-FFF2-40B4-BE49-F238E27FC236}">
                  <a16:creationId xmlns:a16="http://schemas.microsoft.com/office/drawing/2014/main" id="{A2DEA5B2-0F61-FAAC-AA07-50C23B5AE33D}"/>
                </a:ext>
              </a:extLst>
            </p:cNvPr>
            <p:cNvSpPr txBox="1"/>
            <p:nvPr/>
          </p:nvSpPr>
          <p:spPr>
            <a:xfrm>
              <a:off x="6808695" y="1346325"/>
              <a:ext cx="1447800" cy="369332"/>
            </a:xfrm>
            <a:prstGeom prst="rect">
              <a:avLst/>
            </a:prstGeom>
            <a:noFill/>
          </p:spPr>
          <p:txBody>
            <a:bodyPr wrap="square" rtlCol="0">
              <a:spAutoFit/>
            </a:bodyPr>
            <a:lstStyle/>
            <a:p>
              <a:r>
                <a:rPr lang="en-US" dirty="0">
                  <a:solidFill>
                    <a:schemeClr val="accent6">
                      <a:lumMod val="50000"/>
                    </a:schemeClr>
                  </a:solidFill>
                </a:rPr>
                <a:t>Isaiah 52:13</a:t>
              </a:r>
            </a:p>
          </p:txBody>
        </p:sp>
        <p:sp>
          <p:nvSpPr>
            <p:cNvPr id="7" name="Arc 6">
              <a:extLst>
                <a:ext uri="{FF2B5EF4-FFF2-40B4-BE49-F238E27FC236}">
                  <a16:creationId xmlns:a16="http://schemas.microsoft.com/office/drawing/2014/main" id="{DD37CEB4-B720-21B9-F1B7-5B2DB22337DC}"/>
                </a:ext>
              </a:extLst>
            </p:cNvPr>
            <p:cNvSpPr/>
            <p:nvPr/>
          </p:nvSpPr>
          <p:spPr>
            <a:xfrm flipV="1">
              <a:off x="1371600" y="1295400"/>
              <a:ext cx="6019800" cy="859971"/>
            </a:xfrm>
            <a:prstGeom prst="arc">
              <a:avLst/>
            </a:prstGeom>
            <a:ln w="31750">
              <a:solidFill>
                <a:schemeClr val="accent6">
                  <a:lumMod val="50000"/>
                </a:schemeClr>
              </a:solidFill>
              <a:head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grpSp>
        <p:nvGrpSpPr>
          <p:cNvPr id="10" name="Group 9">
            <a:extLst>
              <a:ext uri="{FF2B5EF4-FFF2-40B4-BE49-F238E27FC236}">
                <a16:creationId xmlns:a16="http://schemas.microsoft.com/office/drawing/2014/main" id="{23DCD0D7-D373-12BB-3793-AA227E00CC0C}"/>
              </a:ext>
            </a:extLst>
          </p:cNvPr>
          <p:cNvGrpSpPr/>
          <p:nvPr/>
        </p:nvGrpSpPr>
        <p:grpSpPr>
          <a:xfrm>
            <a:off x="1828800" y="5236029"/>
            <a:ext cx="6743700" cy="859971"/>
            <a:chOff x="1828800" y="5236029"/>
            <a:chExt cx="6743700" cy="859971"/>
          </a:xfrm>
        </p:grpSpPr>
        <p:sp>
          <p:nvSpPr>
            <p:cNvPr id="6" name="TextBox 5">
              <a:extLst>
                <a:ext uri="{FF2B5EF4-FFF2-40B4-BE49-F238E27FC236}">
                  <a16:creationId xmlns:a16="http://schemas.microsoft.com/office/drawing/2014/main" id="{9D9F9E5F-0EA1-BC65-98A8-FEED8A155AFB}"/>
                </a:ext>
              </a:extLst>
            </p:cNvPr>
            <p:cNvSpPr txBox="1"/>
            <p:nvPr/>
          </p:nvSpPr>
          <p:spPr>
            <a:xfrm>
              <a:off x="7124700" y="5327009"/>
              <a:ext cx="1447800" cy="369332"/>
            </a:xfrm>
            <a:prstGeom prst="rect">
              <a:avLst/>
            </a:prstGeom>
            <a:noFill/>
          </p:spPr>
          <p:txBody>
            <a:bodyPr wrap="square" rtlCol="0">
              <a:spAutoFit/>
            </a:bodyPr>
            <a:lstStyle/>
            <a:p>
              <a:r>
                <a:rPr lang="en-US" dirty="0">
                  <a:solidFill>
                    <a:schemeClr val="accent6">
                      <a:lumMod val="50000"/>
                    </a:schemeClr>
                  </a:solidFill>
                </a:rPr>
                <a:t>Isaiah 54:1</a:t>
              </a:r>
            </a:p>
          </p:txBody>
        </p:sp>
        <p:sp>
          <p:nvSpPr>
            <p:cNvPr id="8" name="Arc 7">
              <a:extLst>
                <a:ext uri="{FF2B5EF4-FFF2-40B4-BE49-F238E27FC236}">
                  <a16:creationId xmlns:a16="http://schemas.microsoft.com/office/drawing/2014/main" id="{30343A89-EFE3-2A3E-718B-69C93F270A93}"/>
                </a:ext>
              </a:extLst>
            </p:cNvPr>
            <p:cNvSpPr/>
            <p:nvPr/>
          </p:nvSpPr>
          <p:spPr>
            <a:xfrm flipV="1">
              <a:off x="1828800" y="5236029"/>
              <a:ext cx="6019800" cy="859971"/>
            </a:xfrm>
            <a:prstGeom prst="arc">
              <a:avLst/>
            </a:prstGeom>
            <a:ln w="31750">
              <a:solidFill>
                <a:schemeClr val="accent6">
                  <a:lumMod val="50000"/>
                </a:schemeClr>
              </a:solidFill>
              <a:head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sp>
        <p:nvSpPr>
          <p:cNvPr id="3" name="Title 1">
            <a:extLst>
              <a:ext uri="{FF2B5EF4-FFF2-40B4-BE49-F238E27FC236}">
                <a16:creationId xmlns:a16="http://schemas.microsoft.com/office/drawing/2014/main" id="{CD6EC4F8-5072-5980-89E9-415ECB9DBD10}"/>
              </a:ext>
            </a:extLst>
          </p:cNvPr>
          <p:cNvSpPr>
            <a:spLocks noGrp="1"/>
          </p:cNvSpPr>
          <p:nvPr>
            <p:ph type="title"/>
          </p:nvPr>
        </p:nvSpPr>
        <p:spPr>
          <a:xfrm>
            <a:off x="2931" y="-1"/>
            <a:ext cx="9141069" cy="533401"/>
          </a:xfrm>
        </p:spPr>
        <p:txBody>
          <a:bodyPr/>
          <a:lstStyle/>
          <a:p>
            <a:r>
              <a:rPr lang="en-US" b="1" dirty="0"/>
              <a:t>Isaiah 52:13 - 53:12</a:t>
            </a:r>
          </a:p>
        </p:txBody>
      </p:sp>
    </p:spTree>
    <p:custDataLst>
      <p:tags r:id="rId1"/>
    </p:custDataLst>
    <p:extLst>
      <p:ext uri="{BB962C8B-B14F-4D97-AF65-F5344CB8AC3E}">
        <p14:creationId xmlns:p14="http://schemas.microsoft.com/office/powerpoint/2010/main" val="3349745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EFE865-B09A-2751-F3B2-F811EAA0CB11}"/>
              </a:ext>
            </a:extLst>
          </p:cNvPr>
          <p:cNvSpPr>
            <a:spLocks noGrp="1"/>
          </p:cNvSpPr>
          <p:nvPr>
            <p:ph idx="1"/>
          </p:nvPr>
        </p:nvSpPr>
        <p:spPr>
          <a:xfrm>
            <a:off x="0" y="2370045"/>
            <a:ext cx="9144000" cy="2117911"/>
          </a:xfrm>
        </p:spPr>
        <p:txBody>
          <a:bodyPr/>
          <a:lstStyle/>
          <a:p>
            <a:pPr>
              <a:spcBef>
                <a:spcPts val="0"/>
              </a:spcBef>
            </a:pPr>
            <a:r>
              <a:rPr lang="en-US" sz="2000" b="0" i="0" dirty="0">
                <a:effectLst/>
                <a:latin typeface="Times New Roman" panose="02020603050405020304" pitchFamily="18" charset="0"/>
                <a:cs typeface="Times New Roman" panose="02020603050405020304" pitchFamily="18" charset="0"/>
              </a:rPr>
              <a:t>The Christians mistranslated the Bible:</a:t>
            </a:r>
          </a:p>
          <a:p>
            <a:pPr lvl="1">
              <a:spcBef>
                <a:spcPts val="0"/>
              </a:spcBef>
            </a:pPr>
            <a:r>
              <a:rPr lang="en-US" sz="2000" dirty="0">
                <a:solidFill>
                  <a:srgbClr val="7030A0"/>
                </a:solidFill>
                <a:latin typeface="Times New Roman" panose="02020603050405020304" pitchFamily="18" charset="0"/>
                <a:cs typeface="Times New Roman" panose="02020603050405020304" pitchFamily="18" charset="0"/>
              </a:rPr>
              <a:t>... and the Lord has laid on him the iniquity of us all. [Isaiah 53:6b, NIV]</a:t>
            </a:r>
          </a:p>
          <a:p>
            <a:pPr lvl="1">
              <a:spcBef>
                <a:spcPts val="0"/>
              </a:spcBef>
            </a:pPr>
            <a:r>
              <a:rPr lang="en-US" sz="2000" dirty="0">
                <a:solidFill>
                  <a:srgbClr val="7030A0"/>
                </a:solidFill>
                <a:latin typeface="Times New Roman" panose="02020603050405020304" pitchFamily="18" charset="0"/>
                <a:cs typeface="Times New Roman" panose="02020603050405020304" pitchFamily="18" charset="0"/>
              </a:rPr>
              <a:t>... and the Lord accepted his </a:t>
            </a:r>
            <a:r>
              <a:rPr lang="en-US" sz="2000" u="sng" dirty="0">
                <a:solidFill>
                  <a:srgbClr val="7030A0"/>
                </a:solidFill>
                <a:latin typeface="Times New Roman" panose="02020603050405020304" pitchFamily="18" charset="0"/>
                <a:cs typeface="Times New Roman" panose="02020603050405020304" pitchFamily="18" charset="0"/>
              </a:rPr>
              <a:t>prayer</a:t>
            </a:r>
            <a:r>
              <a:rPr lang="en-US" sz="2000" dirty="0">
                <a:solidFill>
                  <a:srgbClr val="7030A0"/>
                </a:solidFill>
                <a:latin typeface="Times New Roman" panose="02020603050405020304" pitchFamily="18" charset="0"/>
                <a:cs typeface="Times New Roman" panose="02020603050405020304" pitchFamily="18" charset="0"/>
              </a:rPr>
              <a:t> for our iniquities. [Moshe Shulman]</a:t>
            </a:r>
          </a:p>
          <a:p>
            <a:pPr lvl="2">
              <a:spcBef>
                <a:spcPts val="0"/>
              </a:spcBef>
            </a:pPr>
            <a:r>
              <a:rPr lang="en-US" sz="2000" dirty="0">
                <a:solidFill>
                  <a:srgbClr val="7030A0"/>
                </a:solidFill>
                <a:latin typeface="Times New Roman" panose="02020603050405020304" pitchFamily="18" charset="0"/>
                <a:cs typeface="Times New Roman" panose="02020603050405020304" pitchFamily="18" charset="0"/>
              </a:rPr>
              <a:t>... </a:t>
            </a:r>
            <a:r>
              <a:rPr lang="he-IL">
                <a:solidFill>
                  <a:srgbClr val="7030A0"/>
                </a:solidFill>
                <a:latin typeface="Times New Roman" panose="02020603050405020304" pitchFamily="18" charset="0"/>
                <a:cs typeface="Times New Roman" panose="02020603050405020304" pitchFamily="18" charset="0"/>
              </a:rPr>
              <a:t>וַיהוָה</a:t>
            </a:r>
            <a:r>
              <a:rPr lang="en-US" sz="2000" dirty="0">
                <a:solidFill>
                  <a:srgbClr val="7030A0"/>
                </a:solidFill>
                <a:latin typeface="Times New Roman" panose="02020603050405020304" pitchFamily="18" charset="0"/>
                <a:cs typeface="Times New Roman" panose="02020603050405020304" pitchFamily="18" charset="0"/>
              </a:rPr>
              <a:t> (and the Lord) </a:t>
            </a:r>
            <a:r>
              <a:rPr lang="he-IL">
                <a:solidFill>
                  <a:srgbClr val="7030A0"/>
                </a:solidFill>
                <a:latin typeface="Times New Roman" panose="02020603050405020304" pitchFamily="18" charset="0"/>
                <a:cs typeface="Times New Roman" panose="02020603050405020304" pitchFamily="18" charset="0"/>
              </a:rPr>
              <a:t>הִפְגִּיעַ</a:t>
            </a:r>
            <a:r>
              <a:rPr lang="en-US" sz="2000" dirty="0">
                <a:solidFill>
                  <a:srgbClr val="7030A0"/>
                </a:solidFill>
                <a:latin typeface="Times New Roman" panose="02020603050405020304" pitchFamily="18" charset="0"/>
                <a:cs typeface="Times New Roman" panose="02020603050405020304" pitchFamily="18" charset="0"/>
              </a:rPr>
              <a:t> (he intercedes) </a:t>
            </a:r>
            <a:r>
              <a:rPr lang="he-IL">
                <a:solidFill>
                  <a:srgbClr val="7030A0"/>
                </a:solidFill>
                <a:latin typeface="Times New Roman" panose="02020603050405020304" pitchFamily="18" charset="0"/>
                <a:cs typeface="Times New Roman" panose="02020603050405020304" pitchFamily="18" charset="0"/>
              </a:rPr>
              <a:t>בֹּו</a:t>
            </a:r>
            <a:r>
              <a:rPr lang="en-US" sz="2000" dirty="0">
                <a:solidFill>
                  <a:srgbClr val="7030A0"/>
                </a:solidFill>
                <a:latin typeface="Times New Roman" panose="02020603050405020304" pitchFamily="18" charset="0"/>
                <a:cs typeface="Times New Roman" panose="02020603050405020304" pitchFamily="18" charset="0"/>
              </a:rPr>
              <a:t> (in him) </a:t>
            </a:r>
            <a:r>
              <a:rPr lang="he-IL">
                <a:solidFill>
                  <a:srgbClr val="7030A0"/>
                </a:solidFill>
                <a:latin typeface="Times New Roman" panose="02020603050405020304" pitchFamily="18" charset="0"/>
                <a:cs typeface="Times New Roman" panose="02020603050405020304" pitchFamily="18" charset="0"/>
              </a:rPr>
              <a:t>אֵת</a:t>
            </a:r>
            <a:r>
              <a:rPr lang="en-US" dirty="0">
                <a:solidFill>
                  <a:srgbClr val="7030A0"/>
                </a:solidFill>
                <a:latin typeface="Times New Roman" panose="02020603050405020304" pitchFamily="18" charset="0"/>
                <a:cs typeface="Times New Roman" panose="02020603050405020304" pitchFamily="18" charset="0"/>
              </a:rPr>
              <a:t> </a:t>
            </a:r>
            <a:r>
              <a:rPr lang="he-IL">
                <a:solidFill>
                  <a:srgbClr val="7030A0"/>
                </a:solidFill>
                <a:latin typeface="Times New Roman" panose="02020603050405020304" pitchFamily="18" charset="0"/>
                <a:cs typeface="Times New Roman" panose="02020603050405020304" pitchFamily="18" charset="0"/>
              </a:rPr>
              <a:t>עֲוֹן</a:t>
            </a:r>
            <a:r>
              <a:rPr lang="en-US" dirty="0">
                <a:solidFill>
                  <a:srgbClr val="7030A0"/>
                </a:solidFill>
                <a:latin typeface="Times New Roman" panose="02020603050405020304" pitchFamily="18" charset="0"/>
                <a:cs typeface="Times New Roman" panose="02020603050405020304" pitchFamily="18" charset="0"/>
              </a:rPr>
              <a:t> </a:t>
            </a:r>
            <a:r>
              <a:rPr lang="en-US" sz="2000" dirty="0">
                <a:solidFill>
                  <a:srgbClr val="7030A0"/>
                </a:solidFill>
                <a:latin typeface="Times New Roman" panose="02020603050405020304" pitchFamily="18" charset="0"/>
                <a:cs typeface="Times New Roman" panose="02020603050405020304" pitchFamily="18" charset="0"/>
              </a:rPr>
              <a:t>(depravity of) </a:t>
            </a:r>
            <a:r>
              <a:rPr lang="he-IL">
                <a:solidFill>
                  <a:srgbClr val="7030A0"/>
                </a:solidFill>
                <a:latin typeface="Times New Roman" panose="02020603050405020304" pitchFamily="18" charset="0"/>
                <a:cs typeface="Times New Roman" panose="02020603050405020304" pitchFamily="18" charset="0"/>
              </a:rPr>
              <a:t>כֻּלָּנוּ</a:t>
            </a:r>
            <a:r>
              <a:rPr lang="en-US" sz="2000" dirty="0">
                <a:solidFill>
                  <a:srgbClr val="7030A0"/>
                </a:solidFill>
                <a:latin typeface="Times New Roman" panose="02020603050405020304" pitchFamily="18" charset="0"/>
                <a:cs typeface="Times New Roman" panose="02020603050405020304" pitchFamily="18" charset="0"/>
              </a:rPr>
              <a:t> (all of us) [literal translation]</a:t>
            </a:r>
          </a:p>
          <a:p>
            <a:pPr lvl="2">
              <a:spcBef>
                <a:spcPts val="0"/>
              </a:spcBef>
            </a:pPr>
            <a:r>
              <a:rPr lang="en-US" sz="2000" dirty="0">
                <a:solidFill>
                  <a:srgbClr val="7030A0"/>
                </a:solidFill>
                <a:latin typeface="Times New Roman" panose="02020603050405020304" pitchFamily="18" charset="0"/>
                <a:cs typeface="Times New Roman" panose="02020603050405020304" pitchFamily="18" charset="0"/>
              </a:rPr>
              <a:t>... and HaShem hath made to light on him the iniquity of us all. [JPS]</a:t>
            </a:r>
          </a:p>
        </p:txBody>
      </p:sp>
      <p:sp>
        <p:nvSpPr>
          <p:cNvPr id="4" name="Title 1">
            <a:extLst>
              <a:ext uri="{FF2B5EF4-FFF2-40B4-BE49-F238E27FC236}">
                <a16:creationId xmlns:a16="http://schemas.microsoft.com/office/drawing/2014/main" id="{F264D7FA-50D2-F688-ACB9-4B5B61D1E57E}"/>
              </a:ext>
            </a:extLst>
          </p:cNvPr>
          <p:cNvSpPr txBox="1">
            <a:spLocks/>
          </p:cNvSpPr>
          <p:nvPr/>
        </p:nvSpPr>
        <p:spPr bwMode="auto">
          <a:xfrm>
            <a:off x="2931" y="-10049"/>
            <a:ext cx="9141069" cy="5334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t>The Missionaries’ Rebuttal</a:t>
            </a:r>
          </a:p>
        </p:txBody>
      </p:sp>
    </p:spTree>
    <p:custDataLst>
      <p:tags r:id="rId1"/>
    </p:custDataLst>
    <p:extLst>
      <p:ext uri="{BB962C8B-B14F-4D97-AF65-F5344CB8AC3E}">
        <p14:creationId xmlns:p14="http://schemas.microsoft.com/office/powerpoint/2010/main" val="2843179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73D33C7-E132-8694-298C-AAA488C007A6}"/>
              </a:ext>
            </a:extLst>
          </p:cNvPr>
          <p:cNvSpPr txBox="1">
            <a:spLocks/>
          </p:cNvSpPr>
          <p:nvPr/>
        </p:nvSpPr>
        <p:spPr bwMode="auto">
          <a:xfrm>
            <a:off x="0" y="2328719"/>
            <a:ext cx="9144000" cy="2200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pPr>
            <a:r>
              <a:rPr lang="en-US" sz="2000" dirty="0">
                <a:latin typeface="Times New Roman" panose="02020603050405020304" pitchFamily="18" charset="0"/>
                <a:cs typeface="Times New Roman" panose="02020603050405020304" pitchFamily="18" charset="0"/>
              </a:rPr>
              <a:t>The Christians mistranslated the Bible:</a:t>
            </a:r>
          </a:p>
          <a:p>
            <a:pPr lvl="1"/>
            <a:r>
              <a:rPr lang="en-US" sz="2000" dirty="0">
                <a:solidFill>
                  <a:srgbClr val="7030A0"/>
                </a:solidFill>
                <a:latin typeface="Times New Roman" panose="02020603050405020304" pitchFamily="18" charset="0"/>
                <a:cs typeface="Times New Roman" panose="02020603050405020304" pitchFamily="18" charset="0"/>
              </a:rPr>
              <a:t>But he was pierced </a:t>
            </a:r>
            <a:r>
              <a:rPr lang="en-US" sz="2000" u="sng" dirty="0">
                <a:solidFill>
                  <a:srgbClr val="7030A0"/>
                </a:solidFill>
                <a:latin typeface="Times New Roman" panose="02020603050405020304" pitchFamily="18" charset="0"/>
                <a:cs typeface="Times New Roman" panose="02020603050405020304" pitchFamily="18" charset="0"/>
              </a:rPr>
              <a:t>for</a:t>
            </a:r>
            <a:r>
              <a:rPr lang="en-US" sz="2000" dirty="0">
                <a:solidFill>
                  <a:srgbClr val="7030A0"/>
                </a:solidFill>
                <a:latin typeface="Times New Roman" panose="02020603050405020304" pitchFamily="18" charset="0"/>
                <a:cs typeface="Times New Roman" panose="02020603050405020304" pitchFamily="18" charset="0"/>
              </a:rPr>
              <a:t> our transgressions, he was crushed </a:t>
            </a:r>
            <a:r>
              <a:rPr lang="en-US" sz="2000" u="sng" dirty="0">
                <a:solidFill>
                  <a:srgbClr val="7030A0"/>
                </a:solidFill>
                <a:latin typeface="Times New Roman" panose="02020603050405020304" pitchFamily="18" charset="0"/>
                <a:cs typeface="Times New Roman" panose="02020603050405020304" pitchFamily="18" charset="0"/>
              </a:rPr>
              <a:t>for</a:t>
            </a:r>
            <a:r>
              <a:rPr lang="en-US" sz="2000" dirty="0">
                <a:solidFill>
                  <a:srgbClr val="7030A0"/>
                </a:solidFill>
                <a:latin typeface="Times New Roman" panose="02020603050405020304" pitchFamily="18" charset="0"/>
                <a:cs typeface="Times New Roman" panose="02020603050405020304" pitchFamily="18" charset="0"/>
              </a:rPr>
              <a:t> our iniquities... [Isaiah 53:5a, NIV]</a:t>
            </a:r>
          </a:p>
          <a:p>
            <a:pPr lvl="1"/>
            <a:r>
              <a:rPr lang="en-US" sz="2000" dirty="0">
                <a:solidFill>
                  <a:srgbClr val="7030A0"/>
                </a:solidFill>
                <a:latin typeface="Times New Roman" panose="02020603050405020304" pitchFamily="18" charset="0"/>
                <a:cs typeface="Times New Roman" panose="02020603050405020304" pitchFamily="18" charset="0"/>
              </a:rPr>
              <a:t>But he was wounded </a:t>
            </a:r>
            <a:r>
              <a:rPr lang="en-US" sz="2000" u="sng" dirty="0">
                <a:solidFill>
                  <a:srgbClr val="7030A0"/>
                </a:solidFill>
                <a:latin typeface="Times New Roman" panose="02020603050405020304" pitchFamily="18" charset="0"/>
                <a:cs typeface="Times New Roman" panose="02020603050405020304" pitchFamily="18" charset="0"/>
              </a:rPr>
              <a:t>because of</a:t>
            </a:r>
            <a:r>
              <a:rPr lang="en-US" sz="2000" dirty="0">
                <a:solidFill>
                  <a:srgbClr val="7030A0"/>
                </a:solidFill>
                <a:latin typeface="Times New Roman" panose="02020603050405020304" pitchFamily="18" charset="0"/>
                <a:cs typeface="Times New Roman" panose="02020603050405020304" pitchFamily="18" charset="0"/>
              </a:rPr>
              <a:t> our transgressions, he was crushed </a:t>
            </a:r>
            <a:r>
              <a:rPr lang="en-US" sz="2000" u="sng" dirty="0">
                <a:solidFill>
                  <a:srgbClr val="7030A0"/>
                </a:solidFill>
                <a:latin typeface="Times New Roman" panose="02020603050405020304" pitchFamily="18" charset="0"/>
                <a:cs typeface="Times New Roman" panose="02020603050405020304" pitchFamily="18" charset="0"/>
              </a:rPr>
              <a:t>because of</a:t>
            </a:r>
            <a:r>
              <a:rPr lang="en-US" sz="2000" dirty="0">
                <a:solidFill>
                  <a:srgbClr val="7030A0"/>
                </a:solidFill>
                <a:latin typeface="Times New Roman" panose="02020603050405020304" pitchFamily="18" charset="0"/>
                <a:cs typeface="Times New Roman" panose="02020603050405020304" pitchFamily="18" charset="0"/>
              </a:rPr>
              <a:t> our iniquities... [JPS]</a:t>
            </a:r>
          </a:p>
          <a:p>
            <a:pPr lvl="2"/>
            <a:r>
              <a:rPr lang="en-US" sz="2000" dirty="0">
                <a:latin typeface="Times New Roman" panose="02020603050405020304" pitchFamily="18" charset="0"/>
                <a:cs typeface="Times New Roman" panose="02020603050405020304" pitchFamily="18" charset="0"/>
              </a:rPr>
              <a:t>This translation still allows for the missionaries’ interpretation.</a:t>
            </a:r>
          </a:p>
        </p:txBody>
      </p:sp>
      <p:sp>
        <p:nvSpPr>
          <p:cNvPr id="4" name="Title 1">
            <a:extLst>
              <a:ext uri="{FF2B5EF4-FFF2-40B4-BE49-F238E27FC236}">
                <a16:creationId xmlns:a16="http://schemas.microsoft.com/office/drawing/2014/main" id="{F264D7FA-50D2-F688-ACB9-4B5B61D1E57E}"/>
              </a:ext>
            </a:extLst>
          </p:cNvPr>
          <p:cNvSpPr txBox="1">
            <a:spLocks/>
          </p:cNvSpPr>
          <p:nvPr/>
        </p:nvSpPr>
        <p:spPr bwMode="auto">
          <a:xfrm>
            <a:off x="2931" y="-10049"/>
            <a:ext cx="9141069" cy="5334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t>The Missionaries’ Rebuttal</a:t>
            </a:r>
          </a:p>
        </p:txBody>
      </p:sp>
    </p:spTree>
    <p:custDataLst>
      <p:tags r:id="rId1"/>
    </p:custDataLst>
    <p:extLst>
      <p:ext uri="{BB962C8B-B14F-4D97-AF65-F5344CB8AC3E}">
        <p14:creationId xmlns:p14="http://schemas.microsoft.com/office/powerpoint/2010/main" val="1563398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73D33C7-E132-8694-298C-AAA488C007A6}"/>
              </a:ext>
            </a:extLst>
          </p:cNvPr>
          <p:cNvSpPr txBox="1">
            <a:spLocks/>
          </p:cNvSpPr>
          <p:nvPr/>
        </p:nvSpPr>
        <p:spPr bwMode="auto">
          <a:xfrm>
            <a:off x="0" y="2172733"/>
            <a:ext cx="9144000" cy="251253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pPr>
            <a:r>
              <a:rPr lang="en-US" sz="2000" dirty="0">
                <a:latin typeface="Times New Roman" panose="02020603050405020304" pitchFamily="18" charset="0"/>
                <a:cs typeface="Times New Roman" panose="02020603050405020304" pitchFamily="18" charset="0"/>
              </a:rPr>
              <a:t>The Christians mistranslated the Bible:</a:t>
            </a:r>
          </a:p>
          <a:p>
            <a:pPr lvl="1"/>
            <a:r>
              <a:rPr lang="en-US" sz="2000" dirty="0">
                <a:solidFill>
                  <a:srgbClr val="7030A0"/>
                </a:solidFill>
                <a:latin typeface="Times New Roman" panose="02020603050405020304" pitchFamily="18" charset="0"/>
                <a:cs typeface="Times New Roman" panose="02020603050405020304" pitchFamily="18" charset="0"/>
              </a:rPr>
              <a:t>For he was cut off from the land of the living; for the transgression of my people </a:t>
            </a:r>
            <a:r>
              <a:rPr lang="en-US" sz="2000" u="sng" dirty="0">
                <a:solidFill>
                  <a:srgbClr val="7030A0"/>
                </a:solidFill>
                <a:latin typeface="Times New Roman" panose="02020603050405020304" pitchFamily="18" charset="0"/>
                <a:cs typeface="Times New Roman" panose="02020603050405020304" pitchFamily="18" charset="0"/>
              </a:rPr>
              <a:t>he was</a:t>
            </a:r>
            <a:r>
              <a:rPr lang="en-US" sz="2000" dirty="0">
                <a:solidFill>
                  <a:srgbClr val="7030A0"/>
                </a:solidFill>
                <a:latin typeface="Times New Roman" panose="02020603050405020304" pitchFamily="18" charset="0"/>
                <a:cs typeface="Times New Roman" panose="02020603050405020304" pitchFamily="18" charset="0"/>
              </a:rPr>
              <a:t> punished. [Isaiah 53:8b, NIV]</a:t>
            </a:r>
          </a:p>
          <a:p>
            <a:pPr lvl="1"/>
            <a:r>
              <a:rPr lang="en-US" sz="2000" dirty="0">
                <a:solidFill>
                  <a:srgbClr val="7030A0"/>
                </a:solidFill>
                <a:latin typeface="Times New Roman" panose="02020603050405020304" pitchFamily="18" charset="0"/>
                <a:cs typeface="Times New Roman" panose="02020603050405020304" pitchFamily="18" charset="0"/>
              </a:rPr>
              <a:t>For he was cut off from the land of the living; for the transgression of my people </a:t>
            </a:r>
            <a:r>
              <a:rPr lang="en-US" sz="2000" u="sng" dirty="0">
                <a:solidFill>
                  <a:srgbClr val="7030A0"/>
                </a:solidFill>
                <a:latin typeface="Times New Roman" panose="02020603050405020304" pitchFamily="18" charset="0"/>
                <a:cs typeface="Times New Roman" panose="02020603050405020304" pitchFamily="18" charset="0"/>
              </a:rPr>
              <a:t>they were</a:t>
            </a:r>
            <a:r>
              <a:rPr lang="en-US" sz="2000" dirty="0">
                <a:solidFill>
                  <a:srgbClr val="7030A0"/>
                </a:solidFill>
                <a:latin typeface="Times New Roman" panose="02020603050405020304" pitchFamily="18" charset="0"/>
                <a:cs typeface="Times New Roman" panose="02020603050405020304" pitchFamily="18" charset="0"/>
              </a:rPr>
              <a:t> punished.</a:t>
            </a:r>
          </a:p>
          <a:p>
            <a:pPr lvl="2"/>
            <a:r>
              <a:rPr lang="en-US" sz="2000" dirty="0">
                <a:latin typeface="Times New Roman" panose="02020603050405020304" pitchFamily="18" charset="0"/>
                <a:cs typeface="Times New Roman" panose="02020603050405020304" pitchFamily="18" charset="0"/>
              </a:rPr>
              <a:t>Israel can be singular (one nation of Israel) or plural (many people of Israel).</a:t>
            </a:r>
          </a:p>
          <a:p>
            <a:pPr lvl="2"/>
            <a:r>
              <a:rPr lang="en-US" sz="2000" dirty="0">
                <a:latin typeface="Times New Roman" panose="02020603050405020304" pitchFamily="18" charset="0"/>
                <a:cs typeface="Times New Roman" panose="02020603050405020304" pitchFamily="18" charset="0"/>
              </a:rPr>
              <a:t>Jesus can also be singular (one man) or plural (the trinity).</a:t>
            </a:r>
          </a:p>
        </p:txBody>
      </p:sp>
      <p:sp>
        <p:nvSpPr>
          <p:cNvPr id="4" name="Title 1">
            <a:extLst>
              <a:ext uri="{FF2B5EF4-FFF2-40B4-BE49-F238E27FC236}">
                <a16:creationId xmlns:a16="http://schemas.microsoft.com/office/drawing/2014/main" id="{F264D7FA-50D2-F688-ACB9-4B5B61D1E57E}"/>
              </a:ext>
            </a:extLst>
          </p:cNvPr>
          <p:cNvSpPr txBox="1">
            <a:spLocks/>
          </p:cNvSpPr>
          <p:nvPr/>
        </p:nvSpPr>
        <p:spPr bwMode="auto">
          <a:xfrm>
            <a:off x="2931" y="-10049"/>
            <a:ext cx="9141069" cy="5334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t>The Missionaries’ Rebuttal</a:t>
            </a:r>
          </a:p>
        </p:txBody>
      </p:sp>
    </p:spTree>
    <p:custDataLst>
      <p:tags r:id="rId1"/>
    </p:custDataLst>
    <p:extLst>
      <p:ext uri="{BB962C8B-B14F-4D97-AF65-F5344CB8AC3E}">
        <p14:creationId xmlns:p14="http://schemas.microsoft.com/office/powerpoint/2010/main" val="490547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EFE865-B09A-2751-F3B2-F811EAA0CB11}"/>
              </a:ext>
            </a:extLst>
          </p:cNvPr>
          <p:cNvSpPr>
            <a:spLocks noGrp="1"/>
          </p:cNvSpPr>
          <p:nvPr>
            <p:ph idx="1"/>
          </p:nvPr>
        </p:nvSpPr>
        <p:spPr>
          <a:xfrm>
            <a:off x="0" y="2101104"/>
            <a:ext cx="9144000" cy="2655793"/>
          </a:xfrm>
        </p:spPr>
        <p:txBody>
          <a:bodyPr/>
          <a:lstStyle/>
          <a:p>
            <a:pPr>
              <a:spcBef>
                <a:spcPts val="0"/>
              </a:spcBef>
            </a:pPr>
            <a:r>
              <a:rPr lang="en-US" sz="2000" b="0" i="0" dirty="0">
                <a:effectLst/>
                <a:latin typeface="Times New Roman" panose="02020603050405020304" pitchFamily="18" charset="0"/>
                <a:cs typeface="Times New Roman" panose="02020603050405020304" pitchFamily="18" charset="0"/>
              </a:rPr>
              <a:t>The Christians mistranslated the Bible:</a:t>
            </a:r>
          </a:p>
          <a:p>
            <a:pPr lvl="1">
              <a:spcBef>
                <a:spcPts val="0"/>
              </a:spcBef>
            </a:pPr>
            <a:r>
              <a:rPr lang="en-US" sz="2000" dirty="0">
                <a:solidFill>
                  <a:srgbClr val="7030A0"/>
                </a:solidFill>
                <a:latin typeface="Times New Roman" panose="02020603050405020304" pitchFamily="18" charset="0"/>
                <a:cs typeface="Times New Roman" panose="02020603050405020304" pitchFamily="18" charset="0"/>
              </a:rPr>
              <a:t>… by his knowledge my righteous servant will </a:t>
            </a:r>
            <a:r>
              <a:rPr lang="en-US" sz="2000" u="sng" dirty="0">
                <a:solidFill>
                  <a:srgbClr val="7030A0"/>
                </a:solidFill>
                <a:latin typeface="Times New Roman" panose="02020603050405020304" pitchFamily="18" charset="0"/>
                <a:cs typeface="Times New Roman" panose="02020603050405020304" pitchFamily="18" charset="0"/>
              </a:rPr>
              <a:t>justify</a:t>
            </a:r>
            <a:r>
              <a:rPr lang="en-US" sz="2000" dirty="0">
                <a:solidFill>
                  <a:srgbClr val="7030A0"/>
                </a:solidFill>
                <a:latin typeface="Times New Roman" panose="02020603050405020304" pitchFamily="18" charset="0"/>
                <a:cs typeface="Times New Roman" panose="02020603050405020304" pitchFamily="18" charset="0"/>
              </a:rPr>
              <a:t> many, and he will bear their iniquities. [Isaiah 53:11b, NIV]</a:t>
            </a:r>
          </a:p>
          <a:p>
            <a:pPr lvl="1">
              <a:spcBef>
                <a:spcPts val="0"/>
              </a:spcBef>
            </a:pPr>
            <a:r>
              <a:rPr lang="en-US" sz="2000" dirty="0">
                <a:solidFill>
                  <a:srgbClr val="7030A0"/>
                </a:solidFill>
                <a:latin typeface="Times New Roman" panose="02020603050405020304" pitchFamily="18" charset="0"/>
                <a:cs typeface="Times New Roman" panose="02020603050405020304" pitchFamily="18" charset="0"/>
              </a:rPr>
              <a:t> ... by his knowledge shall my righteous servant </a:t>
            </a:r>
            <a:r>
              <a:rPr lang="en-US" sz="2000" u="sng" dirty="0">
                <a:solidFill>
                  <a:srgbClr val="7030A0"/>
                </a:solidFill>
                <a:latin typeface="Times New Roman" panose="02020603050405020304" pitchFamily="18" charset="0"/>
                <a:cs typeface="Times New Roman" panose="02020603050405020304" pitchFamily="18" charset="0"/>
              </a:rPr>
              <a:t>instruct</a:t>
            </a:r>
            <a:r>
              <a:rPr lang="en-US" sz="2000" dirty="0">
                <a:solidFill>
                  <a:srgbClr val="7030A0"/>
                </a:solidFill>
                <a:latin typeface="Times New Roman" panose="02020603050405020304" pitchFamily="18" charset="0"/>
                <a:cs typeface="Times New Roman" panose="02020603050405020304" pitchFamily="18" charset="0"/>
              </a:rPr>
              <a:t> many </a:t>
            </a:r>
            <a:r>
              <a:rPr lang="en-US" sz="2000" u="sng" dirty="0">
                <a:solidFill>
                  <a:srgbClr val="7030A0"/>
                </a:solidFill>
                <a:latin typeface="Times New Roman" panose="02020603050405020304" pitchFamily="18" charset="0"/>
                <a:cs typeface="Times New Roman" panose="02020603050405020304" pitchFamily="18" charset="0"/>
              </a:rPr>
              <a:t>in righteousness</a:t>
            </a:r>
            <a:r>
              <a:rPr lang="en-US" sz="2000" dirty="0">
                <a:solidFill>
                  <a:srgbClr val="7030A0"/>
                </a:solidFill>
                <a:latin typeface="Times New Roman" panose="02020603050405020304" pitchFamily="18" charset="0"/>
                <a:cs typeface="Times New Roman" panose="02020603050405020304" pitchFamily="18" charset="0"/>
              </a:rPr>
              <a:t>; and *he* shall bear their iniquities. [Isaiah 53:11b, Darby]</a:t>
            </a:r>
          </a:p>
          <a:p>
            <a:pPr lvl="1">
              <a:spcBef>
                <a:spcPts val="0"/>
              </a:spcBef>
            </a:pPr>
            <a:r>
              <a:rPr lang="en-US" sz="2000" dirty="0">
                <a:latin typeface="Times New Roman" panose="02020603050405020304" pitchFamily="18" charset="0"/>
                <a:cs typeface="Times New Roman" panose="02020603050405020304" pitchFamily="18" charset="0"/>
              </a:rPr>
              <a:t>Biblegateway.com has 56 English translations, and only one of them includes the word “instruct.”</a:t>
            </a:r>
          </a:p>
          <a:p>
            <a:pPr lvl="1">
              <a:spcBef>
                <a:spcPts val="0"/>
              </a:spcBef>
            </a:pPr>
            <a:r>
              <a:rPr lang="he-IL" sz="2400">
                <a:latin typeface="Times New Roman" panose="02020603050405020304" pitchFamily="18" charset="0"/>
                <a:cs typeface="Times New Roman" panose="02020603050405020304" pitchFamily="18" charset="0"/>
              </a:rPr>
              <a:t>יַצְדִּיק</a:t>
            </a:r>
            <a:r>
              <a:rPr lang="en-US" sz="2000" dirty="0">
                <a:latin typeface="Times New Roman" panose="02020603050405020304" pitchFamily="18" charset="0"/>
                <a:cs typeface="Times New Roman" panose="02020603050405020304" pitchFamily="18" charset="0"/>
              </a:rPr>
              <a:t> means “will be justified” or “would be righteous.”</a:t>
            </a:r>
          </a:p>
        </p:txBody>
      </p:sp>
      <p:sp>
        <p:nvSpPr>
          <p:cNvPr id="4" name="Title 1">
            <a:extLst>
              <a:ext uri="{FF2B5EF4-FFF2-40B4-BE49-F238E27FC236}">
                <a16:creationId xmlns:a16="http://schemas.microsoft.com/office/drawing/2014/main" id="{F264D7FA-50D2-F688-ACB9-4B5B61D1E57E}"/>
              </a:ext>
            </a:extLst>
          </p:cNvPr>
          <p:cNvSpPr txBox="1">
            <a:spLocks/>
          </p:cNvSpPr>
          <p:nvPr/>
        </p:nvSpPr>
        <p:spPr bwMode="auto">
          <a:xfrm>
            <a:off x="2931" y="-10049"/>
            <a:ext cx="9141069" cy="5334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t>The Missionaries’ Rebuttal </a:t>
            </a:r>
          </a:p>
        </p:txBody>
      </p:sp>
    </p:spTree>
    <p:custDataLst>
      <p:tags r:id="rId1"/>
    </p:custDataLst>
    <p:extLst>
      <p:ext uri="{BB962C8B-B14F-4D97-AF65-F5344CB8AC3E}">
        <p14:creationId xmlns:p14="http://schemas.microsoft.com/office/powerpoint/2010/main" val="3814148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EFE865-B09A-2751-F3B2-F811EAA0CB11}"/>
              </a:ext>
            </a:extLst>
          </p:cNvPr>
          <p:cNvSpPr>
            <a:spLocks noGrp="1"/>
          </p:cNvSpPr>
          <p:nvPr>
            <p:ph idx="1"/>
          </p:nvPr>
        </p:nvSpPr>
        <p:spPr>
          <a:xfrm>
            <a:off x="0" y="2298103"/>
            <a:ext cx="9144000" cy="2261794"/>
          </a:xfrm>
        </p:spPr>
        <p:txBody>
          <a:bodyPr/>
          <a:lstStyle/>
          <a:p>
            <a:pPr>
              <a:spcBef>
                <a:spcPts val="0"/>
              </a:spcBef>
            </a:pPr>
            <a:r>
              <a:rPr lang="en-US" sz="2000" b="0" i="0" dirty="0">
                <a:effectLst/>
                <a:latin typeface="Times New Roman" panose="02020603050405020304" pitchFamily="18" charset="0"/>
                <a:cs typeface="Times New Roman" panose="02020603050405020304" pitchFamily="18" charset="0"/>
              </a:rPr>
              <a:t>The Christians mistranslated the Bible:</a:t>
            </a:r>
          </a:p>
          <a:p>
            <a:pPr lvl="1">
              <a:spcBef>
                <a:spcPts val="0"/>
              </a:spcBef>
            </a:pPr>
            <a:r>
              <a:rPr lang="en-US" sz="2000" dirty="0">
                <a:solidFill>
                  <a:srgbClr val="7030A0"/>
                </a:solidFill>
                <a:latin typeface="Times New Roman" panose="02020603050405020304" pitchFamily="18" charset="0"/>
                <a:cs typeface="Times New Roman" panose="02020603050405020304" pitchFamily="18" charset="0"/>
              </a:rPr>
              <a:t>Yet it was the Lord’s will to crush him and cause him to suffer, and though the Lord makes his life an offering for sin... [Isaiah 53:10a, NIV]</a:t>
            </a:r>
          </a:p>
          <a:p>
            <a:pPr lvl="2">
              <a:spcBef>
                <a:spcPts val="0"/>
              </a:spcBef>
            </a:pPr>
            <a:r>
              <a:rPr lang="en-US" sz="2000" dirty="0">
                <a:solidFill>
                  <a:srgbClr val="7030A0"/>
                </a:solidFill>
                <a:latin typeface="Times New Roman" panose="02020603050405020304" pitchFamily="18" charset="0"/>
                <a:cs typeface="Times New Roman" panose="02020603050405020304" pitchFamily="18" charset="0"/>
              </a:rPr>
              <a:t>... the Lord makes his life an offering for sin... [NIV]</a:t>
            </a:r>
          </a:p>
          <a:p>
            <a:pPr lvl="2">
              <a:spcBef>
                <a:spcPts val="0"/>
              </a:spcBef>
            </a:pPr>
            <a:r>
              <a:rPr lang="en-US" sz="2000" dirty="0">
                <a:solidFill>
                  <a:srgbClr val="7030A0"/>
                </a:solidFill>
                <a:latin typeface="Times New Roman" panose="02020603050405020304" pitchFamily="18" charset="0"/>
                <a:cs typeface="Times New Roman" panose="02020603050405020304" pitchFamily="18" charset="0"/>
              </a:rPr>
              <a:t>... he made himself an offering for guilt... [JPS] </a:t>
            </a:r>
          </a:p>
          <a:p>
            <a:pPr lvl="2">
              <a:spcBef>
                <a:spcPts val="0"/>
              </a:spcBef>
            </a:pPr>
            <a:r>
              <a:rPr lang="en-US" sz="2000" dirty="0">
                <a:solidFill>
                  <a:srgbClr val="7030A0"/>
                </a:solidFill>
                <a:latin typeface="Times New Roman" panose="02020603050405020304" pitchFamily="18" charset="0"/>
                <a:cs typeface="Times New Roman" panose="02020603050405020304" pitchFamily="18" charset="0"/>
              </a:rPr>
              <a:t>... </a:t>
            </a:r>
            <a:r>
              <a:rPr lang="he-IL">
                <a:solidFill>
                  <a:srgbClr val="7030A0"/>
                </a:solidFill>
                <a:latin typeface="Times New Roman" panose="02020603050405020304" pitchFamily="18" charset="0"/>
                <a:cs typeface="Times New Roman" panose="02020603050405020304" pitchFamily="18" charset="0"/>
              </a:rPr>
              <a:t>תָּשִׂים</a:t>
            </a:r>
            <a:r>
              <a:rPr lang="en-US" sz="2000" dirty="0">
                <a:solidFill>
                  <a:srgbClr val="7030A0"/>
                </a:solidFill>
                <a:latin typeface="Times New Roman" panose="02020603050405020304" pitchFamily="18" charset="0"/>
                <a:cs typeface="Times New Roman" panose="02020603050405020304" pitchFamily="18" charset="0"/>
              </a:rPr>
              <a:t> (you will put) </a:t>
            </a:r>
            <a:r>
              <a:rPr lang="he-IL">
                <a:solidFill>
                  <a:srgbClr val="7030A0"/>
                </a:solidFill>
                <a:latin typeface="Times New Roman" panose="02020603050405020304" pitchFamily="18" charset="0"/>
                <a:cs typeface="Times New Roman" panose="02020603050405020304" pitchFamily="18" charset="0"/>
              </a:rPr>
              <a:t>אָשָׁם</a:t>
            </a:r>
            <a:r>
              <a:rPr lang="en-US" sz="2000" dirty="0">
                <a:solidFill>
                  <a:srgbClr val="7030A0"/>
                </a:solidFill>
                <a:latin typeface="Times New Roman" panose="02020603050405020304" pitchFamily="18" charset="0"/>
                <a:cs typeface="Times New Roman" panose="02020603050405020304" pitchFamily="18" charset="0"/>
              </a:rPr>
              <a:t> (guilt) </a:t>
            </a:r>
            <a:r>
              <a:rPr lang="he-IL">
                <a:solidFill>
                  <a:srgbClr val="7030A0"/>
                </a:solidFill>
                <a:latin typeface="Times New Roman" panose="02020603050405020304" pitchFamily="18" charset="0"/>
                <a:cs typeface="Times New Roman" panose="02020603050405020304" pitchFamily="18" charset="0"/>
              </a:rPr>
              <a:t>נַפְשֹׁו</a:t>
            </a:r>
            <a:r>
              <a:rPr lang="en-US" sz="2000" dirty="0">
                <a:solidFill>
                  <a:srgbClr val="7030A0"/>
                </a:solidFill>
                <a:latin typeface="Times New Roman" panose="02020603050405020304" pitchFamily="18" charset="0"/>
                <a:cs typeface="Times New Roman" panose="02020603050405020304" pitchFamily="18" charset="0"/>
              </a:rPr>
              <a:t> (his soul)</a:t>
            </a:r>
          </a:p>
          <a:p>
            <a:pPr lvl="2">
              <a:spcBef>
                <a:spcPts val="0"/>
              </a:spcBef>
            </a:pPr>
            <a:r>
              <a:rPr lang="en-US" sz="2000" dirty="0">
                <a:latin typeface="Times New Roman" panose="02020603050405020304" pitchFamily="18" charset="0"/>
                <a:cs typeface="Times New Roman" panose="02020603050405020304" pitchFamily="18" charset="0"/>
              </a:rPr>
              <a:t>I don’t know who is right.</a:t>
            </a:r>
          </a:p>
        </p:txBody>
      </p:sp>
      <p:sp>
        <p:nvSpPr>
          <p:cNvPr id="4" name="Title 1">
            <a:extLst>
              <a:ext uri="{FF2B5EF4-FFF2-40B4-BE49-F238E27FC236}">
                <a16:creationId xmlns:a16="http://schemas.microsoft.com/office/drawing/2014/main" id="{F264D7FA-50D2-F688-ACB9-4B5B61D1E57E}"/>
              </a:ext>
            </a:extLst>
          </p:cNvPr>
          <p:cNvSpPr txBox="1">
            <a:spLocks/>
          </p:cNvSpPr>
          <p:nvPr/>
        </p:nvSpPr>
        <p:spPr bwMode="auto">
          <a:xfrm>
            <a:off x="2931" y="-10049"/>
            <a:ext cx="9141069" cy="5334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t>The Missionaries’ Rebuttal</a:t>
            </a:r>
          </a:p>
        </p:txBody>
      </p:sp>
    </p:spTree>
    <p:custDataLst>
      <p:tags r:id="rId1"/>
    </p:custDataLst>
    <p:extLst>
      <p:ext uri="{BB962C8B-B14F-4D97-AF65-F5344CB8AC3E}">
        <p14:creationId xmlns:p14="http://schemas.microsoft.com/office/powerpoint/2010/main" val="1540854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EFE865-B09A-2751-F3B2-F811EAA0CB11}"/>
              </a:ext>
            </a:extLst>
          </p:cNvPr>
          <p:cNvSpPr>
            <a:spLocks noGrp="1"/>
          </p:cNvSpPr>
          <p:nvPr>
            <p:ph idx="1"/>
          </p:nvPr>
        </p:nvSpPr>
        <p:spPr>
          <a:xfrm>
            <a:off x="0" y="1983778"/>
            <a:ext cx="9144000" cy="2890445"/>
          </a:xfrm>
        </p:spPr>
        <p:txBody>
          <a:bodyPr/>
          <a:lstStyle/>
          <a:p>
            <a:pPr>
              <a:spcBef>
                <a:spcPts val="0"/>
              </a:spcBef>
            </a:pPr>
            <a:r>
              <a:rPr lang="en-US" sz="2000" dirty="0">
                <a:solidFill>
                  <a:srgbClr val="7030A0"/>
                </a:solidFill>
                <a:latin typeface="Times New Roman" panose="02020603050405020304" pitchFamily="18" charset="0"/>
                <a:cs typeface="Times New Roman" panose="02020603050405020304" pitchFamily="18" charset="0"/>
              </a:rPr>
              <a:t>… the punishment that brought us peace was on [the suffering servant], and by his wounds we are </a:t>
            </a:r>
            <a:r>
              <a:rPr lang="en-US" sz="2000" u="sng" dirty="0">
                <a:solidFill>
                  <a:srgbClr val="7030A0"/>
                </a:solidFill>
                <a:latin typeface="Times New Roman" panose="02020603050405020304" pitchFamily="18" charset="0"/>
                <a:cs typeface="Times New Roman" panose="02020603050405020304" pitchFamily="18" charset="0"/>
              </a:rPr>
              <a:t>healed</a:t>
            </a:r>
            <a:r>
              <a:rPr lang="en-US" sz="2000" dirty="0">
                <a:solidFill>
                  <a:srgbClr val="7030A0"/>
                </a:solidFill>
                <a:latin typeface="Times New Roman" panose="02020603050405020304" pitchFamily="18" charset="0"/>
                <a:cs typeface="Times New Roman" panose="02020603050405020304" pitchFamily="18" charset="0"/>
              </a:rPr>
              <a:t>. [Isaiah 53:5b, NIV]</a:t>
            </a:r>
          </a:p>
          <a:p>
            <a:pPr lvl="1">
              <a:spcBef>
                <a:spcPts val="0"/>
              </a:spcBef>
            </a:pPr>
            <a:r>
              <a:rPr lang="en-US" sz="2000" dirty="0">
                <a:latin typeface="Times New Roman" panose="02020603050405020304" pitchFamily="18" charset="0"/>
                <a:cs typeface="Times New Roman" panose="02020603050405020304" pitchFamily="18" charset="0"/>
              </a:rPr>
              <a:t>I have found no anti-missionaries explanation of how the Gentiles were “healed” by persecuting the Jews.</a:t>
            </a:r>
          </a:p>
          <a:p>
            <a:pPr lvl="1">
              <a:spcBef>
                <a:spcPts val="0"/>
              </a:spcBef>
            </a:pPr>
            <a:r>
              <a:rPr lang="en-US" sz="2000" dirty="0">
                <a:latin typeface="Times New Roman" panose="02020603050405020304" pitchFamily="18" charset="0"/>
                <a:cs typeface="Times New Roman" panose="02020603050405020304" pitchFamily="18" charset="0"/>
              </a:rPr>
              <a:t>What was their malady?</a:t>
            </a:r>
          </a:p>
          <a:p>
            <a:pPr lvl="1">
              <a:spcBef>
                <a:spcPts val="0"/>
              </a:spcBef>
            </a:pPr>
            <a:r>
              <a:rPr lang="en-US" sz="2000" dirty="0">
                <a:latin typeface="Times New Roman" panose="02020603050405020304" pitchFamily="18" charset="0"/>
                <a:cs typeface="Times New Roman" panose="02020603050405020304" pitchFamily="18" charset="0"/>
              </a:rPr>
              <a:t>How can hitting somebody have the effect of improving your health.</a:t>
            </a:r>
          </a:p>
          <a:p>
            <a:pPr>
              <a:spcBef>
                <a:spcPts val="0"/>
              </a:spcBef>
            </a:pPr>
            <a:r>
              <a:rPr lang="en-US" sz="2000" dirty="0">
                <a:solidFill>
                  <a:srgbClr val="7030A0"/>
                </a:solidFill>
                <a:latin typeface="Times New Roman" panose="02020603050405020304" pitchFamily="18" charset="0"/>
                <a:cs typeface="Times New Roman" panose="02020603050405020304" pitchFamily="18" charset="0"/>
              </a:rPr>
              <a:t>[The suffering servant] bore the chastisement that made us whole, and by his bruises we were </a:t>
            </a:r>
            <a:r>
              <a:rPr lang="en-US" sz="2000" u="sng" dirty="0">
                <a:solidFill>
                  <a:srgbClr val="7030A0"/>
                </a:solidFill>
                <a:latin typeface="Times New Roman" panose="02020603050405020304" pitchFamily="18" charset="0"/>
                <a:cs typeface="Times New Roman" panose="02020603050405020304" pitchFamily="18" charset="0"/>
              </a:rPr>
              <a:t>healed</a:t>
            </a:r>
            <a:r>
              <a:rPr lang="en-US" sz="2000" dirty="0">
                <a:solidFill>
                  <a:srgbClr val="7030A0"/>
                </a:solidFill>
                <a:latin typeface="Times New Roman" panose="02020603050405020304" pitchFamily="18" charset="0"/>
                <a:cs typeface="Times New Roman" panose="02020603050405020304" pitchFamily="18" charset="0"/>
              </a:rPr>
              <a:t>. [Isaiah 53:5b, JPS]</a:t>
            </a:r>
          </a:p>
          <a:p>
            <a:pPr>
              <a:spcBef>
                <a:spcPts val="0"/>
              </a:spcBef>
            </a:pPr>
            <a:r>
              <a:rPr lang="he-IL" sz="2400">
                <a:solidFill>
                  <a:srgbClr val="7030A0"/>
                </a:solidFill>
                <a:latin typeface="Times New Roman" panose="02020603050405020304" pitchFamily="18" charset="0"/>
                <a:cs typeface="Times New Roman" panose="02020603050405020304" pitchFamily="18" charset="0"/>
              </a:rPr>
              <a:t>נִרְפָּא</a:t>
            </a:r>
            <a:r>
              <a:rPr lang="en-US" sz="2000" dirty="0">
                <a:solidFill>
                  <a:srgbClr val="7030A0"/>
                </a:solidFill>
                <a:latin typeface="Times New Roman" panose="02020603050405020304" pitchFamily="18" charset="0"/>
                <a:cs typeface="Times New Roman" panose="02020603050405020304" pitchFamily="18" charset="0"/>
              </a:rPr>
              <a:t> = healed or cured</a:t>
            </a:r>
          </a:p>
        </p:txBody>
      </p:sp>
      <p:sp>
        <p:nvSpPr>
          <p:cNvPr id="4" name="Title 1">
            <a:extLst>
              <a:ext uri="{FF2B5EF4-FFF2-40B4-BE49-F238E27FC236}">
                <a16:creationId xmlns:a16="http://schemas.microsoft.com/office/drawing/2014/main" id="{F264D7FA-50D2-F688-ACB9-4B5B61D1E57E}"/>
              </a:ext>
            </a:extLst>
          </p:cNvPr>
          <p:cNvSpPr txBox="1">
            <a:spLocks/>
          </p:cNvSpPr>
          <p:nvPr/>
        </p:nvSpPr>
        <p:spPr bwMode="auto">
          <a:xfrm>
            <a:off x="2931" y="-10049"/>
            <a:ext cx="9141069" cy="5334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t>The Unexplained Verse</a:t>
            </a:r>
          </a:p>
        </p:txBody>
      </p:sp>
    </p:spTree>
    <p:custDataLst>
      <p:tags r:id="rId1"/>
    </p:custDataLst>
    <p:extLst>
      <p:ext uri="{BB962C8B-B14F-4D97-AF65-F5344CB8AC3E}">
        <p14:creationId xmlns:p14="http://schemas.microsoft.com/office/powerpoint/2010/main" val="21287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0"/>
            <a:ext cx="9144000" cy="727685"/>
          </a:xfrm>
        </p:spPr>
        <p:txBody>
          <a:bodyPr/>
          <a:lstStyle/>
          <a:p>
            <a:r>
              <a:rPr lang="en-US" sz="5400" b="1" dirty="0"/>
              <a:t>In Conclusion</a:t>
            </a:r>
          </a:p>
        </p:txBody>
      </p:sp>
      <p:sp>
        <p:nvSpPr>
          <p:cNvPr id="10243" name="Content Placeholder 2"/>
          <p:cNvSpPr>
            <a:spLocks noGrp="1"/>
          </p:cNvSpPr>
          <p:nvPr>
            <p:ph idx="1"/>
          </p:nvPr>
        </p:nvSpPr>
        <p:spPr>
          <a:xfrm>
            <a:off x="1800727" y="3170321"/>
            <a:ext cx="5542546" cy="517358"/>
          </a:xfrm>
        </p:spPr>
        <p:txBody>
          <a:bodyPr/>
          <a:lstStyle/>
          <a:p>
            <a:pPr marL="0" indent="0">
              <a:buNone/>
            </a:pPr>
            <a:r>
              <a:rPr lang="en-US" dirty="0"/>
              <a:t>You may decide who to believe.</a:t>
            </a:r>
            <a:endParaRPr lang="en-US" sz="4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311286" y="680930"/>
            <a:ext cx="8521429" cy="5704180"/>
          </a:xfrm>
        </p:spPr>
        <p:txBody>
          <a:bodyPr/>
          <a:lstStyle/>
          <a:p>
            <a:pPr marL="0" indent="0">
              <a:lnSpc>
                <a:spcPct val="150000"/>
              </a:lnSpc>
              <a:buNone/>
            </a:pPr>
            <a:r>
              <a:rPr lang="en-US" sz="2000" dirty="0">
                <a:solidFill>
                  <a:srgbClr val="7030A0"/>
                </a:solidFill>
                <a:latin typeface="Times New Roman" panose="02020603050405020304" pitchFamily="18" charset="0"/>
                <a:cs typeface="Times New Roman" panose="02020603050405020304" pitchFamily="18" charset="0"/>
              </a:rPr>
              <a:t>See, my servant will act wisely; he will be raised and lifted up and highly exalted. Just as there were many who were appalled at him — his appearance was so disfigured beyond that of any human being and his form marred beyond human likeness — so he will sprinkle many nations, and kings will shut their mouths because of him. For what they were not told, they will see, and what they have not heard, they will understand.</a:t>
            </a:r>
          </a:p>
          <a:p>
            <a:pPr marL="0" indent="0">
              <a:lnSpc>
                <a:spcPct val="150000"/>
              </a:lnSpc>
              <a:buNone/>
            </a:pPr>
            <a:r>
              <a:rPr lang="en-US" sz="2000" dirty="0">
                <a:solidFill>
                  <a:srgbClr val="7030A0"/>
                </a:solidFill>
                <a:latin typeface="Times New Roman" panose="02020603050405020304" pitchFamily="18" charset="0"/>
                <a:cs typeface="Times New Roman" panose="02020603050405020304" pitchFamily="18" charset="0"/>
              </a:rPr>
              <a:t>Who has believed our message and to whom has the arm of the Lord been revealed? He grew up before him like a tender shoot, and like a root out of dry ground. He had no beauty or majesty to attract us to him, nothing in his appearance that we should desire him. He was despised and rejected by mankind, a man of suffering, and familiar with pain. Like one from whom people hide their faces he was despised, and we held him in low esteem.</a:t>
            </a:r>
          </a:p>
        </p:txBody>
      </p:sp>
      <p:sp>
        <p:nvSpPr>
          <p:cNvPr id="4" name="Title 1">
            <a:extLst>
              <a:ext uri="{FF2B5EF4-FFF2-40B4-BE49-F238E27FC236}">
                <a16:creationId xmlns:a16="http://schemas.microsoft.com/office/drawing/2014/main" id="{27944388-5A6A-AE1A-6A51-104DF7A20B8D}"/>
              </a:ext>
            </a:extLst>
          </p:cNvPr>
          <p:cNvSpPr>
            <a:spLocks noGrp="1"/>
          </p:cNvSpPr>
          <p:nvPr>
            <p:ph type="title"/>
          </p:nvPr>
        </p:nvSpPr>
        <p:spPr>
          <a:xfrm>
            <a:off x="2931" y="-1"/>
            <a:ext cx="9141069" cy="533401"/>
          </a:xfrm>
        </p:spPr>
        <p:txBody>
          <a:bodyPr/>
          <a:lstStyle/>
          <a:p>
            <a:r>
              <a:rPr lang="en-US" b="1" dirty="0"/>
              <a:t>Isaiah 53 [NIV]</a:t>
            </a:r>
          </a:p>
        </p:txBody>
      </p:sp>
      <p:sp>
        <p:nvSpPr>
          <p:cNvPr id="2" name="Rectangle: Rounded Corners 1">
            <a:extLst>
              <a:ext uri="{FF2B5EF4-FFF2-40B4-BE49-F238E27FC236}">
                <a16:creationId xmlns:a16="http://schemas.microsoft.com/office/drawing/2014/main" id="{282DC1DA-6EC2-AEEB-2B3C-DE2552023AE4}"/>
              </a:ext>
            </a:extLst>
          </p:cNvPr>
          <p:cNvSpPr/>
          <p:nvPr/>
        </p:nvSpPr>
        <p:spPr>
          <a:xfrm>
            <a:off x="1235415" y="840849"/>
            <a:ext cx="797666" cy="321013"/>
          </a:xfrm>
          <a:prstGeom prst="roundRect">
            <a:avLst/>
          </a:prstGeom>
          <a:no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F7D11694-9EED-D78C-2E58-182FE0985191}"/>
              </a:ext>
            </a:extLst>
          </p:cNvPr>
          <p:cNvGrpSpPr/>
          <p:nvPr/>
        </p:nvGrpSpPr>
        <p:grpSpPr>
          <a:xfrm>
            <a:off x="1271810" y="95974"/>
            <a:ext cx="724878" cy="744875"/>
            <a:chOff x="1271810" y="95974"/>
            <a:chExt cx="724878" cy="744875"/>
          </a:xfrm>
        </p:grpSpPr>
        <p:sp>
          <p:nvSpPr>
            <p:cNvPr id="3" name="TextBox 2">
              <a:extLst>
                <a:ext uri="{FF2B5EF4-FFF2-40B4-BE49-F238E27FC236}">
                  <a16:creationId xmlns:a16="http://schemas.microsoft.com/office/drawing/2014/main" id="{BD354111-D6D1-92A9-76F3-3C4C5976DC8D}"/>
                </a:ext>
              </a:extLst>
            </p:cNvPr>
            <p:cNvSpPr txBox="1"/>
            <p:nvPr/>
          </p:nvSpPr>
          <p:spPr>
            <a:xfrm>
              <a:off x="1271810" y="95974"/>
              <a:ext cx="724878" cy="400110"/>
            </a:xfrm>
            <a:prstGeom prst="rect">
              <a:avLst/>
            </a:prstGeom>
            <a:noFill/>
          </p:spPr>
          <p:txBody>
            <a:bodyPr wrap="square" rtlCol="0">
              <a:spAutoFit/>
            </a:bodyPr>
            <a:lstStyle/>
            <a:p>
              <a:r>
                <a:rPr lang="en-US" sz="2000" dirty="0">
                  <a:solidFill>
                    <a:schemeClr val="accent6">
                      <a:lumMod val="50000"/>
                    </a:schemeClr>
                  </a:solidFill>
                  <a:latin typeface="Times New Roman" panose="02020603050405020304" pitchFamily="18" charset="0"/>
                  <a:cs typeface="Times New Roman" panose="02020603050405020304" pitchFamily="18" charset="0"/>
                </a:rPr>
                <a:t>Jesus</a:t>
              </a:r>
            </a:p>
          </p:txBody>
        </p:sp>
        <p:cxnSp>
          <p:nvCxnSpPr>
            <p:cNvPr id="6" name="Straight Arrow Connector 5">
              <a:extLst>
                <a:ext uri="{FF2B5EF4-FFF2-40B4-BE49-F238E27FC236}">
                  <a16:creationId xmlns:a16="http://schemas.microsoft.com/office/drawing/2014/main" id="{031A3882-B397-1B05-C9A2-491455A21BDA}"/>
                </a:ext>
              </a:extLst>
            </p:cNvPr>
            <p:cNvCxnSpPr>
              <a:cxnSpLocks/>
              <a:stCxn id="3" idx="2"/>
              <a:endCxn id="2" idx="0"/>
            </p:cNvCxnSpPr>
            <p:nvPr/>
          </p:nvCxnSpPr>
          <p:spPr>
            <a:xfrm flipH="1">
              <a:off x="1634248" y="496084"/>
              <a:ext cx="1" cy="344765"/>
            </a:xfrm>
            <a:prstGeom prst="straightConnector1">
              <a:avLst/>
            </a:prstGeom>
            <a:ln w="25400">
              <a:solidFill>
                <a:schemeClr val="accent6">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12" name="Rectangle: Rounded Corners 11">
            <a:extLst>
              <a:ext uri="{FF2B5EF4-FFF2-40B4-BE49-F238E27FC236}">
                <a16:creationId xmlns:a16="http://schemas.microsoft.com/office/drawing/2014/main" id="{B683CFDC-3477-46CA-9FAF-1390DD443905}"/>
              </a:ext>
            </a:extLst>
          </p:cNvPr>
          <p:cNvSpPr/>
          <p:nvPr/>
        </p:nvSpPr>
        <p:spPr>
          <a:xfrm>
            <a:off x="3677697" y="840849"/>
            <a:ext cx="4959497" cy="321013"/>
          </a:xfrm>
          <a:prstGeom prst="roundRect">
            <a:avLst/>
          </a:prstGeom>
          <a:no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BB7C3A76-5A5F-AE34-EFC5-16AFE9192F3F}"/>
              </a:ext>
            </a:extLst>
          </p:cNvPr>
          <p:cNvGrpSpPr/>
          <p:nvPr/>
        </p:nvGrpSpPr>
        <p:grpSpPr>
          <a:xfrm>
            <a:off x="6157446" y="118948"/>
            <a:ext cx="2975834" cy="721901"/>
            <a:chOff x="6157446" y="118948"/>
            <a:chExt cx="2975834" cy="721901"/>
          </a:xfrm>
        </p:grpSpPr>
        <p:cxnSp>
          <p:nvCxnSpPr>
            <p:cNvPr id="13" name="Straight Arrow Connector 12">
              <a:extLst>
                <a:ext uri="{FF2B5EF4-FFF2-40B4-BE49-F238E27FC236}">
                  <a16:creationId xmlns:a16="http://schemas.microsoft.com/office/drawing/2014/main" id="{FAAAFE2E-8FCE-D67A-80EE-FE84CA389683}"/>
                </a:ext>
              </a:extLst>
            </p:cNvPr>
            <p:cNvCxnSpPr>
              <a:cxnSpLocks/>
              <a:stCxn id="16" idx="1"/>
              <a:endCxn id="12" idx="0"/>
            </p:cNvCxnSpPr>
            <p:nvPr/>
          </p:nvCxnSpPr>
          <p:spPr>
            <a:xfrm flipH="1">
              <a:off x="6157446" y="319003"/>
              <a:ext cx="310455" cy="521846"/>
            </a:xfrm>
            <a:prstGeom prst="straightConnector1">
              <a:avLst/>
            </a:prstGeom>
            <a:ln w="25400">
              <a:solidFill>
                <a:schemeClr val="accent6">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2CF4B2A9-B859-CCB3-C4CB-264413755601}"/>
                </a:ext>
              </a:extLst>
            </p:cNvPr>
            <p:cNvSpPr txBox="1"/>
            <p:nvPr/>
          </p:nvSpPr>
          <p:spPr>
            <a:xfrm>
              <a:off x="6467901" y="118948"/>
              <a:ext cx="2665379" cy="400110"/>
            </a:xfrm>
            <a:prstGeom prst="rect">
              <a:avLst/>
            </a:prstGeom>
            <a:noFill/>
          </p:spPr>
          <p:txBody>
            <a:bodyPr wrap="square" rtlCol="0">
              <a:spAutoFit/>
            </a:bodyPr>
            <a:lstStyle/>
            <a:p>
              <a:pPr algn="ctr"/>
              <a:r>
                <a:rPr lang="en-US" sz="2000" dirty="0">
                  <a:solidFill>
                    <a:schemeClr val="accent6">
                      <a:lumMod val="50000"/>
                    </a:schemeClr>
                  </a:solidFill>
                  <a:latin typeface="Times New Roman" panose="02020603050405020304" pitchFamily="18" charset="0"/>
                  <a:cs typeface="Times New Roman" panose="02020603050405020304" pitchFamily="18" charset="0"/>
                </a:rPr>
                <a:t>his ascension to Heaven</a:t>
              </a:r>
            </a:p>
          </p:txBody>
        </p:sp>
      </p:grpSp>
      <p:sp>
        <p:nvSpPr>
          <p:cNvPr id="18" name="Rectangle: Rounded Corners 17">
            <a:extLst>
              <a:ext uri="{FF2B5EF4-FFF2-40B4-BE49-F238E27FC236}">
                <a16:creationId xmlns:a16="http://schemas.microsoft.com/office/drawing/2014/main" id="{0C834584-DD97-CA95-2237-6DA687B6556B}"/>
              </a:ext>
            </a:extLst>
          </p:cNvPr>
          <p:cNvSpPr/>
          <p:nvPr/>
        </p:nvSpPr>
        <p:spPr>
          <a:xfrm>
            <a:off x="5427714" y="2222176"/>
            <a:ext cx="603115" cy="321013"/>
          </a:xfrm>
          <a:prstGeom prst="roundRect">
            <a:avLst/>
          </a:prstGeom>
          <a:no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Rounded Corners 28">
            <a:extLst>
              <a:ext uri="{FF2B5EF4-FFF2-40B4-BE49-F238E27FC236}">
                <a16:creationId xmlns:a16="http://schemas.microsoft.com/office/drawing/2014/main" id="{4F1C3E31-234E-3D09-8465-927524C3D01B}"/>
              </a:ext>
            </a:extLst>
          </p:cNvPr>
          <p:cNvSpPr/>
          <p:nvPr/>
        </p:nvSpPr>
        <p:spPr>
          <a:xfrm>
            <a:off x="836582" y="840849"/>
            <a:ext cx="429006" cy="321013"/>
          </a:xfrm>
          <a:prstGeom prst="roundRect">
            <a:avLst/>
          </a:prstGeom>
          <a:no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
            <a:extLst>
              <a:ext uri="{FF2B5EF4-FFF2-40B4-BE49-F238E27FC236}">
                <a16:creationId xmlns:a16="http://schemas.microsoft.com/office/drawing/2014/main" id="{7F1C01E2-AA28-C2EB-C876-06934A9B7DB3}"/>
              </a:ext>
            </a:extLst>
          </p:cNvPr>
          <p:cNvGrpSpPr/>
          <p:nvPr/>
        </p:nvGrpSpPr>
        <p:grpSpPr>
          <a:xfrm>
            <a:off x="311285" y="94025"/>
            <a:ext cx="864879" cy="746824"/>
            <a:chOff x="311285" y="94025"/>
            <a:chExt cx="864879" cy="746824"/>
          </a:xfrm>
        </p:grpSpPr>
        <p:sp>
          <p:nvSpPr>
            <p:cNvPr id="30" name="TextBox 29">
              <a:extLst>
                <a:ext uri="{FF2B5EF4-FFF2-40B4-BE49-F238E27FC236}">
                  <a16:creationId xmlns:a16="http://schemas.microsoft.com/office/drawing/2014/main" id="{16809707-45B7-9FBD-1D66-26DB2C52493D}"/>
                </a:ext>
              </a:extLst>
            </p:cNvPr>
            <p:cNvSpPr txBox="1"/>
            <p:nvPr/>
          </p:nvSpPr>
          <p:spPr>
            <a:xfrm>
              <a:off x="311285" y="94025"/>
              <a:ext cx="864879" cy="400110"/>
            </a:xfrm>
            <a:prstGeom prst="rect">
              <a:avLst/>
            </a:prstGeom>
            <a:noFill/>
          </p:spPr>
          <p:txBody>
            <a:bodyPr wrap="square" rtlCol="0">
              <a:spAutoFit/>
            </a:bodyPr>
            <a:lstStyle/>
            <a:p>
              <a:r>
                <a:rPr lang="en-US" sz="2000" dirty="0">
                  <a:solidFill>
                    <a:schemeClr val="accent6">
                      <a:lumMod val="50000"/>
                    </a:schemeClr>
                  </a:solidFill>
                  <a:latin typeface="Times New Roman" panose="02020603050405020304" pitchFamily="18" charset="0"/>
                  <a:cs typeface="Times New Roman" panose="02020603050405020304" pitchFamily="18" charset="0"/>
                </a:rPr>
                <a:t>God’s</a:t>
              </a:r>
            </a:p>
          </p:txBody>
        </p:sp>
        <p:cxnSp>
          <p:nvCxnSpPr>
            <p:cNvPr id="31" name="Straight Arrow Connector 30">
              <a:extLst>
                <a:ext uri="{FF2B5EF4-FFF2-40B4-BE49-F238E27FC236}">
                  <a16:creationId xmlns:a16="http://schemas.microsoft.com/office/drawing/2014/main" id="{18BF4760-AC3E-AFE4-2C17-50DF7E79B1B6}"/>
                </a:ext>
              </a:extLst>
            </p:cNvPr>
            <p:cNvCxnSpPr>
              <a:cxnSpLocks/>
              <a:stCxn id="30" idx="2"/>
              <a:endCxn id="29" idx="0"/>
            </p:cNvCxnSpPr>
            <p:nvPr/>
          </p:nvCxnSpPr>
          <p:spPr>
            <a:xfrm>
              <a:off x="743725" y="494135"/>
              <a:ext cx="307360" cy="346714"/>
            </a:xfrm>
            <a:prstGeom prst="straightConnector1">
              <a:avLst/>
            </a:prstGeom>
            <a:ln w="25400">
              <a:solidFill>
                <a:schemeClr val="accent6">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grpSp>
      <p:grpSp>
        <p:nvGrpSpPr>
          <p:cNvPr id="11" name="Group 10">
            <a:extLst>
              <a:ext uri="{FF2B5EF4-FFF2-40B4-BE49-F238E27FC236}">
                <a16:creationId xmlns:a16="http://schemas.microsoft.com/office/drawing/2014/main" id="{CF65436D-700D-B617-6171-79055D246B28}"/>
              </a:ext>
            </a:extLst>
          </p:cNvPr>
          <p:cNvGrpSpPr/>
          <p:nvPr/>
        </p:nvGrpSpPr>
        <p:grpSpPr>
          <a:xfrm>
            <a:off x="3512677" y="1971814"/>
            <a:ext cx="1915037" cy="410869"/>
            <a:chOff x="3512677" y="1971814"/>
            <a:chExt cx="1915037" cy="410869"/>
          </a:xfrm>
        </p:grpSpPr>
        <p:sp>
          <p:nvSpPr>
            <p:cNvPr id="28" name="TextBox 27">
              <a:extLst>
                <a:ext uri="{FF2B5EF4-FFF2-40B4-BE49-F238E27FC236}">
                  <a16:creationId xmlns:a16="http://schemas.microsoft.com/office/drawing/2014/main" id="{3E5920D5-A884-3419-A9EF-16D30F2E8730}"/>
                </a:ext>
              </a:extLst>
            </p:cNvPr>
            <p:cNvSpPr txBox="1"/>
            <p:nvPr/>
          </p:nvSpPr>
          <p:spPr>
            <a:xfrm>
              <a:off x="3512677" y="1971814"/>
              <a:ext cx="1477612" cy="400110"/>
            </a:xfrm>
            <a:prstGeom prst="rect">
              <a:avLst/>
            </a:prstGeom>
            <a:noFill/>
          </p:spPr>
          <p:txBody>
            <a:bodyPr wrap="square" rtlCol="0">
              <a:spAutoFit/>
            </a:bodyPr>
            <a:lstStyle/>
            <a:p>
              <a:r>
                <a:rPr lang="en-US" sz="2000" dirty="0">
                  <a:solidFill>
                    <a:schemeClr val="accent6">
                      <a:lumMod val="50000"/>
                    </a:schemeClr>
                  </a:solidFill>
                  <a:latin typeface="Times New Roman" panose="02020603050405020304" pitchFamily="18" charset="0"/>
                  <a:cs typeface="Times New Roman" panose="02020603050405020304" pitchFamily="18" charset="0"/>
                </a:rPr>
                <a:t>unbelievers</a:t>
              </a:r>
            </a:p>
          </p:txBody>
        </p:sp>
        <p:cxnSp>
          <p:nvCxnSpPr>
            <p:cNvPr id="37" name="Straight Arrow Connector 36">
              <a:extLst>
                <a:ext uri="{FF2B5EF4-FFF2-40B4-BE49-F238E27FC236}">
                  <a16:creationId xmlns:a16="http://schemas.microsoft.com/office/drawing/2014/main" id="{6452E532-B268-2947-ED3C-F08E04FA89A3}"/>
                </a:ext>
              </a:extLst>
            </p:cNvPr>
            <p:cNvCxnSpPr>
              <a:cxnSpLocks/>
              <a:stCxn id="28" idx="3"/>
              <a:endCxn id="18" idx="1"/>
            </p:cNvCxnSpPr>
            <p:nvPr/>
          </p:nvCxnSpPr>
          <p:spPr>
            <a:xfrm>
              <a:off x="4990289" y="2171869"/>
              <a:ext cx="437425" cy="210814"/>
            </a:xfrm>
            <a:prstGeom prst="straightConnector1">
              <a:avLst/>
            </a:prstGeom>
            <a:ln w="25400">
              <a:solidFill>
                <a:schemeClr val="accent6">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41" name="Rectangle: Rounded Corners 40">
            <a:extLst>
              <a:ext uri="{FF2B5EF4-FFF2-40B4-BE49-F238E27FC236}">
                <a16:creationId xmlns:a16="http://schemas.microsoft.com/office/drawing/2014/main" id="{415E9B3C-D295-FF5A-94F9-F3084DE5C664}"/>
              </a:ext>
            </a:extLst>
          </p:cNvPr>
          <p:cNvSpPr/>
          <p:nvPr/>
        </p:nvSpPr>
        <p:spPr>
          <a:xfrm>
            <a:off x="6467901" y="2222176"/>
            <a:ext cx="1878431" cy="321013"/>
          </a:xfrm>
          <a:prstGeom prst="roundRect">
            <a:avLst/>
          </a:prstGeom>
          <a:no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 name="Group 13">
            <a:extLst>
              <a:ext uri="{FF2B5EF4-FFF2-40B4-BE49-F238E27FC236}">
                <a16:creationId xmlns:a16="http://schemas.microsoft.com/office/drawing/2014/main" id="{D890A35C-D814-246D-8767-0CF0E1FE7693}"/>
              </a:ext>
            </a:extLst>
          </p:cNvPr>
          <p:cNvGrpSpPr/>
          <p:nvPr/>
        </p:nvGrpSpPr>
        <p:grpSpPr>
          <a:xfrm>
            <a:off x="7407117" y="1570489"/>
            <a:ext cx="1852622" cy="707886"/>
            <a:chOff x="7407117" y="1570489"/>
            <a:chExt cx="1852622" cy="707886"/>
          </a:xfrm>
        </p:grpSpPr>
        <p:sp>
          <p:nvSpPr>
            <p:cNvPr id="43" name="TextBox 42">
              <a:extLst>
                <a:ext uri="{FF2B5EF4-FFF2-40B4-BE49-F238E27FC236}">
                  <a16:creationId xmlns:a16="http://schemas.microsoft.com/office/drawing/2014/main" id="{A5C9CDA1-511B-F6F8-CE8A-904D79E84204}"/>
                </a:ext>
              </a:extLst>
            </p:cNvPr>
            <p:cNvSpPr txBox="1"/>
            <p:nvPr/>
          </p:nvSpPr>
          <p:spPr>
            <a:xfrm>
              <a:off x="8112364" y="1570489"/>
              <a:ext cx="1147375" cy="707886"/>
            </a:xfrm>
            <a:prstGeom prst="rect">
              <a:avLst/>
            </a:prstGeom>
            <a:noFill/>
          </p:spPr>
          <p:txBody>
            <a:bodyPr wrap="square" rtlCol="0">
              <a:spAutoFit/>
            </a:bodyPr>
            <a:lstStyle/>
            <a:p>
              <a:pPr algn="ctr"/>
              <a:r>
                <a:rPr lang="en-US" sz="2000" dirty="0">
                  <a:solidFill>
                    <a:schemeClr val="accent6">
                      <a:lumMod val="50000"/>
                    </a:schemeClr>
                  </a:solidFill>
                  <a:latin typeface="Times New Roman" panose="02020603050405020304" pitchFamily="18" charset="0"/>
                  <a:cs typeface="Times New Roman" panose="02020603050405020304" pitchFamily="18" charset="0"/>
                </a:rPr>
                <a:t>be</a:t>
              </a:r>
            </a:p>
            <a:p>
              <a:pPr algn="ctr"/>
              <a:r>
                <a:rPr lang="en-US" sz="2000" dirty="0">
                  <a:solidFill>
                    <a:schemeClr val="accent6">
                      <a:lumMod val="50000"/>
                    </a:schemeClr>
                  </a:solidFill>
                  <a:latin typeface="Times New Roman" panose="02020603050405020304" pitchFamily="18" charset="0"/>
                  <a:cs typeface="Times New Roman" panose="02020603050405020304" pitchFamily="18" charset="0"/>
                </a:rPr>
                <a:t>surprised</a:t>
              </a:r>
            </a:p>
          </p:txBody>
        </p:sp>
        <p:cxnSp>
          <p:nvCxnSpPr>
            <p:cNvPr id="44" name="Straight Arrow Connector 43">
              <a:extLst>
                <a:ext uri="{FF2B5EF4-FFF2-40B4-BE49-F238E27FC236}">
                  <a16:creationId xmlns:a16="http://schemas.microsoft.com/office/drawing/2014/main" id="{7A85E1C6-54B9-34C0-76A9-4235CC358CEF}"/>
                </a:ext>
              </a:extLst>
            </p:cNvPr>
            <p:cNvCxnSpPr>
              <a:cxnSpLocks/>
              <a:stCxn id="43" idx="1"/>
              <a:endCxn id="41" idx="0"/>
            </p:cNvCxnSpPr>
            <p:nvPr/>
          </p:nvCxnSpPr>
          <p:spPr>
            <a:xfrm flipH="1">
              <a:off x="7407117" y="1924432"/>
              <a:ext cx="705247" cy="297744"/>
            </a:xfrm>
            <a:prstGeom prst="straightConnector1">
              <a:avLst/>
            </a:prstGeom>
            <a:ln w="25400">
              <a:solidFill>
                <a:schemeClr val="accent6">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54" name="Rectangle: Rounded Corners 53">
            <a:extLst>
              <a:ext uri="{FF2B5EF4-FFF2-40B4-BE49-F238E27FC236}">
                <a16:creationId xmlns:a16="http://schemas.microsoft.com/office/drawing/2014/main" id="{559DA1BD-70E5-F3E0-0CB4-F40752AB60CA}"/>
              </a:ext>
            </a:extLst>
          </p:cNvPr>
          <p:cNvSpPr/>
          <p:nvPr/>
        </p:nvSpPr>
        <p:spPr>
          <a:xfrm>
            <a:off x="943585" y="5901312"/>
            <a:ext cx="1721794" cy="321013"/>
          </a:xfrm>
          <a:prstGeom prst="roundRect">
            <a:avLst/>
          </a:prstGeom>
          <a:no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 name="Group 14">
            <a:extLst>
              <a:ext uri="{FF2B5EF4-FFF2-40B4-BE49-F238E27FC236}">
                <a16:creationId xmlns:a16="http://schemas.microsoft.com/office/drawing/2014/main" id="{27F1057F-1752-B36D-2889-CCB21161B30A}"/>
              </a:ext>
            </a:extLst>
          </p:cNvPr>
          <p:cNvGrpSpPr/>
          <p:nvPr/>
        </p:nvGrpSpPr>
        <p:grpSpPr>
          <a:xfrm>
            <a:off x="1804482" y="6222325"/>
            <a:ext cx="4032114" cy="409007"/>
            <a:chOff x="1804482" y="6222325"/>
            <a:chExt cx="4032114" cy="409007"/>
          </a:xfrm>
        </p:grpSpPr>
        <p:cxnSp>
          <p:nvCxnSpPr>
            <p:cNvPr id="55" name="Straight Arrow Connector 54">
              <a:extLst>
                <a:ext uri="{FF2B5EF4-FFF2-40B4-BE49-F238E27FC236}">
                  <a16:creationId xmlns:a16="http://schemas.microsoft.com/office/drawing/2014/main" id="{B0546D88-9766-0674-D79F-506C61FC95A6}"/>
                </a:ext>
              </a:extLst>
            </p:cNvPr>
            <p:cNvCxnSpPr>
              <a:cxnSpLocks/>
              <a:stCxn id="57" idx="1"/>
              <a:endCxn id="54" idx="2"/>
            </p:cNvCxnSpPr>
            <p:nvPr/>
          </p:nvCxnSpPr>
          <p:spPr>
            <a:xfrm flipH="1" flipV="1">
              <a:off x="1804482" y="6222325"/>
              <a:ext cx="1604433" cy="208952"/>
            </a:xfrm>
            <a:prstGeom prst="straightConnector1">
              <a:avLst/>
            </a:prstGeom>
            <a:ln w="25400">
              <a:solidFill>
                <a:schemeClr val="accent6">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88F80DC2-3320-15FD-3B2C-B9D8673D62FE}"/>
                </a:ext>
              </a:extLst>
            </p:cNvPr>
            <p:cNvSpPr txBox="1"/>
            <p:nvPr/>
          </p:nvSpPr>
          <p:spPr>
            <a:xfrm>
              <a:off x="3408915" y="6231222"/>
              <a:ext cx="2427681" cy="400110"/>
            </a:xfrm>
            <a:prstGeom prst="rect">
              <a:avLst/>
            </a:prstGeom>
            <a:noFill/>
          </p:spPr>
          <p:txBody>
            <a:bodyPr wrap="square" rtlCol="0">
              <a:spAutoFit/>
            </a:bodyPr>
            <a:lstStyle/>
            <a:p>
              <a:r>
                <a:rPr lang="en-US" sz="2000" dirty="0">
                  <a:solidFill>
                    <a:schemeClr val="accent6">
                      <a:lumMod val="50000"/>
                    </a:schemeClr>
                  </a:solidFill>
                  <a:latin typeface="Times New Roman" panose="02020603050405020304" pitchFamily="18" charset="0"/>
                  <a:cs typeface="Times New Roman" panose="02020603050405020304" pitchFamily="18" charset="0"/>
                </a:rPr>
                <a:t>by the Jewish leaders</a:t>
              </a: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8" grpId="0" animBg="1"/>
      <p:bldP spid="29" grpId="0" animBg="1"/>
      <p:bldP spid="41" grpId="0" animBg="1"/>
      <p:bldP spid="5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515566" y="700389"/>
            <a:ext cx="7940202" cy="6157611"/>
          </a:xfrm>
        </p:spPr>
        <p:txBody>
          <a:bodyPr/>
          <a:lstStyle/>
          <a:p>
            <a:pPr marL="0" indent="0">
              <a:lnSpc>
                <a:spcPct val="150000"/>
              </a:lnSpc>
              <a:buNone/>
            </a:pPr>
            <a:r>
              <a:rPr lang="en-US" sz="2000" dirty="0">
                <a:solidFill>
                  <a:srgbClr val="7030A0"/>
                </a:solidFill>
                <a:latin typeface="Times New Roman" panose="02020603050405020304" pitchFamily="18" charset="0"/>
                <a:cs typeface="Times New Roman" panose="02020603050405020304" pitchFamily="18" charset="0"/>
              </a:rPr>
              <a:t>Surely he took up our pain and bore our suffering, yet we considered him punished by God, stricken by him, and afflicted. But he was pierced for our transgressions, he was crushed for our iniquities; the punishment that brought us peace was on him, and by his wounds we are healed. We all, like sheep, have gone astray, each of us has turned to our own way; and the Lord has laid on him the iniquity of us all.</a:t>
            </a:r>
          </a:p>
          <a:p>
            <a:pPr marL="0" indent="0">
              <a:lnSpc>
                <a:spcPct val="150000"/>
              </a:lnSpc>
              <a:buNone/>
            </a:pPr>
            <a:r>
              <a:rPr lang="en-US" sz="2000" dirty="0">
                <a:solidFill>
                  <a:srgbClr val="7030A0"/>
                </a:solidFill>
                <a:latin typeface="Times New Roman" panose="02020603050405020304" pitchFamily="18" charset="0"/>
                <a:cs typeface="Times New Roman" panose="02020603050405020304" pitchFamily="18" charset="0"/>
              </a:rPr>
              <a:t>He was oppressed and afflicted, yet he did not open his mouth; he was led like a lamb to the slaughter, and as a sheep before its shearers is silent, so he did not open his mouth. By oppression and judgment he was taken away. Yet who of his generation protested? For he was cut off from the land of the living; for the transgression of my people he was punished. He was assigned a grave with the wicked, and with the rich in his death, though he had done no violence, nor was any deceit in his mouth.</a:t>
            </a:r>
          </a:p>
          <a:p>
            <a:pPr marL="0" indent="0">
              <a:lnSpc>
                <a:spcPct val="150000"/>
              </a:lnSpc>
              <a:buNone/>
            </a:pPr>
            <a:endParaRPr lang="en-US" sz="2000" dirty="0">
              <a:solidFill>
                <a:srgbClr val="7030A0"/>
              </a:solidFill>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a16="http://schemas.microsoft.com/office/drawing/2014/main" id="{27944388-5A6A-AE1A-6A51-104DF7A20B8D}"/>
              </a:ext>
            </a:extLst>
          </p:cNvPr>
          <p:cNvSpPr>
            <a:spLocks noGrp="1"/>
          </p:cNvSpPr>
          <p:nvPr>
            <p:ph type="title"/>
          </p:nvPr>
        </p:nvSpPr>
        <p:spPr>
          <a:xfrm>
            <a:off x="2931" y="-1"/>
            <a:ext cx="9141069" cy="533401"/>
          </a:xfrm>
        </p:spPr>
        <p:txBody>
          <a:bodyPr/>
          <a:lstStyle/>
          <a:p>
            <a:r>
              <a:rPr lang="en-US" b="1" dirty="0"/>
              <a:t>Isaiah 53:4-9 [NIV]</a:t>
            </a:r>
          </a:p>
        </p:txBody>
      </p:sp>
      <p:sp>
        <p:nvSpPr>
          <p:cNvPr id="2" name="Rectangle: Rounded Corners 1">
            <a:extLst>
              <a:ext uri="{FF2B5EF4-FFF2-40B4-BE49-F238E27FC236}">
                <a16:creationId xmlns:a16="http://schemas.microsoft.com/office/drawing/2014/main" id="{282DC1DA-6EC2-AEEB-2B3C-DE2552023AE4}"/>
              </a:ext>
            </a:extLst>
          </p:cNvPr>
          <p:cNvSpPr/>
          <p:nvPr/>
        </p:nvSpPr>
        <p:spPr>
          <a:xfrm>
            <a:off x="6723529" y="1311897"/>
            <a:ext cx="817840" cy="309377"/>
          </a:xfrm>
          <a:prstGeom prst="roundRect">
            <a:avLst/>
          </a:prstGeom>
          <a:no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BD354111-D6D1-92A9-76F3-3C4C5976DC8D}"/>
              </a:ext>
            </a:extLst>
          </p:cNvPr>
          <p:cNvSpPr txBox="1"/>
          <p:nvPr/>
        </p:nvSpPr>
        <p:spPr>
          <a:xfrm>
            <a:off x="8039715" y="1778184"/>
            <a:ext cx="1104285" cy="400110"/>
          </a:xfrm>
          <a:prstGeom prst="rect">
            <a:avLst/>
          </a:prstGeom>
          <a:noFill/>
        </p:spPr>
        <p:txBody>
          <a:bodyPr wrap="square" rtlCol="0">
            <a:spAutoFit/>
          </a:bodyPr>
          <a:lstStyle/>
          <a:p>
            <a:r>
              <a:rPr lang="en-US" sz="2000" dirty="0">
                <a:solidFill>
                  <a:schemeClr val="accent6">
                    <a:lumMod val="50000"/>
                  </a:schemeClr>
                </a:solidFill>
                <a:latin typeface="Times New Roman" panose="02020603050405020304" pitchFamily="18" charset="0"/>
                <a:cs typeface="Times New Roman" panose="02020603050405020304" pitchFamily="18" charset="0"/>
              </a:rPr>
              <a:t>crucified</a:t>
            </a:r>
          </a:p>
        </p:txBody>
      </p:sp>
      <p:cxnSp>
        <p:nvCxnSpPr>
          <p:cNvPr id="6" name="Straight Arrow Connector 5">
            <a:extLst>
              <a:ext uri="{FF2B5EF4-FFF2-40B4-BE49-F238E27FC236}">
                <a16:creationId xmlns:a16="http://schemas.microsoft.com/office/drawing/2014/main" id="{031A3882-B397-1B05-C9A2-491455A21BDA}"/>
              </a:ext>
            </a:extLst>
          </p:cNvPr>
          <p:cNvCxnSpPr>
            <a:cxnSpLocks/>
            <a:stCxn id="3" idx="1"/>
            <a:endCxn id="2" idx="2"/>
          </p:cNvCxnSpPr>
          <p:nvPr/>
        </p:nvCxnSpPr>
        <p:spPr>
          <a:xfrm flipH="1" flipV="1">
            <a:off x="7132449" y="1621274"/>
            <a:ext cx="907266" cy="356965"/>
          </a:xfrm>
          <a:prstGeom prst="straightConnector1">
            <a:avLst/>
          </a:prstGeom>
          <a:ln w="25400">
            <a:solidFill>
              <a:schemeClr val="accent6">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34A878C7-8704-D42A-5FB3-58F520A2F01D}"/>
              </a:ext>
            </a:extLst>
          </p:cNvPr>
          <p:cNvGrpSpPr/>
          <p:nvPr/>
        </p:nvGrpSpPr>
        <p:grpSpPr>
          <a:xfrm>
            <a:off x="582445" y="1300261"/>
            <a:ext cx="7715248" cy="790195"/>
            <a:chOff x="582445" y="1300261"/>
            <a:chExt cx="7715248" cy="790195"/>
          </a:xfrm>
        </p:grpSpPr>
        <p:sp>
          <p:nvSpPr>
            <p:cNvPr id="12" name="Rectangle: Rounded Corners 11">
              <a:extLst>
                <a:ext uri="{FF2B5EF4-FFF2-40B4-BE49-F238E27FC236}">
                  <a16:creationId xmlns:a16="http://schemas.microsoft.com/office/drawing/2014/main" id="{B683CFDC-3477-46CA-9FAF-1390DD443905}"/>
                </a:ext>
              </a:extLst>
            </p:cNvPr>
            <p:cNvSpPr/>
            <p:nvPr/>
          </p:nvSpPr>
          <p:spPr>
            <a:xfrm>
              <a:off x="7908587" y="1300261"/>
              <a:ext cx="389106" cy="321013"/>
            </a:xfrm>
            <a:prstGeom prst="roundRect">
              <a:avLst/>
            </a:prstGeom>
            <a:no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Rounded Corners 17">
              <a:extLst>
                <a:ext uri="{FF2B5EF4-FFF2-40B4-BE49-F238E27FC236}">
                  <a16:creationId xmlns:a16="http://schemas.microsoft.com/office/drawing/2014/main" id="{0C834584-DD97-CA95-2237-6DA687B6556B}"/>
                </a:ext>
              </a:extLst>
            </p:cNvPr>
            <p:cNvSpPr/>
            <p:nvPr/>
          </p:nvSpPr>
          <p:spPr>
            <a:xfrm>
              <a:off x="582445" y="1769443"/>
              <a:ext cx="1477612" cy="321013"/>
            </a:xfrm>
            <a:prstGeom prst="roundRect">
              <a:avLst/>
            </a:prstGeom>
            <a:no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 name="Group 6">
            <a:extLst>
              <a:ext uri="{FF2B5EF4-FFF2-40B4-BE49-F238E27FC236}">
                <a16:creationId xmlns:a16="http://schemas.microsoft.com/office/drawing/2014/main" id="{2F0EA26A-2455-E188-3DAE-1D53C8D6F843}"/>
              </a:ext>
            </a:extLst>
          </p:cNvPr>
          <p:cNvGrpSpPr/>
          <p:nvPr/>
        </p:nvGrpSpPr>
        <p:grpSpPr>
          <a:xfrm>
            <a:off x="-1" y="66644"/>
            <a:ext cx="9144001" cy="1863306"/>
            <a:chOff x="-1" y="66644"/>
            <a:chExt cx="9144001" cy="1863306"/>
          </a:xfrm>
        </p:grpSpPr>
        <p:cxnSp>
          <p:nvCxnSpPr>
            <p:cNvPr id="13" name="Straight Arrow Connector 12">
              <a:extLst>
                <a:ext uri="{FF2B5EF4-FFF2-40B4-BE49-F238E27FC236}">
                  <a16:creationId xmlns:a16="http://schemas.microsoft.com/office/drawing/2014/main" id="{FAAAFE2E-8FCE-D67A-80EE-FE84CA389683}"/>
                </a:ext>
              </a:extLst>
            </p:cNvPr>
            <p:cNvCxnSpPr>
              <a:cxnSpLocks/>
              <a:stCxn id="16" idx="2"/>
              <a:endCxn id="12" idx="0"/>
            </p:cNvCxnSpPr>
            <p:nvPr/>
          </p:nvCxnSpPr>
          <p:spPr>
            <a:xfrm flipH="1">
              <a:off x="8103140" y="466754"/>
              <a:ext cx="263144" cy="833507"/>
            </a:xfrm>
            <a:prstGeom prst="straightConnector1">
              <a:avLst/>
            </a:prstGeom>
            <a:ln w="25400">
              <a:solidFill>
                <a:schemeClr val="accent6">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2CF4B2A9-B859-CCB3-C4CB-264413755601}"/>
                </a:ext>
              </a:extLst>
            </p:cNvPr>
            <p:cNvSpPr txBox="1"/>
            <p:nvPr/>
          </p:nvSpPr>
          <p:spPr>
            <a:xfrm>
              <a:off x="7588567" y="66644"/>
              <a:ext cx="1555433" cy="400110"/>
            </a:xfrm>
            <a:prstGeom prst="rect">
              <a:avLst/>
            </a:prstGeom>
            <a:noFill/>
          </p:spPr>
          <p:txBody>
            <a:bodyPr wrap="square" rtlCol="0">
              <a:spAutoFit/>
            </a:bodyPr>
            <a:lstStyle/>
            <a:p>
              <a:pPr algn="ctr"/>
              <a:r>
                <a:rPr lang="en-US" sz="2000" dirty="0">
                  <a:solidFill>
                    <a:schemeClr val="accent6">
                      <a:lumMod val="50000"/>
                    </a:schemeClr>
                  </a:solidFill>
                  <a:latin typeface="Times New Roman" panose="02020603050405020304" pitchFamily="18" charset="0"/>
                  <a:cs typeface="Times New Roman" panose="02020603050405020304" pitchFamily="18" charset="0"/>
                </a:rPr>
                <a:t>All humans’</a:t>
              </a:r>
            </a:p>
          </p:txBody>
        </p:sp>
        <p:sp>
          <p:nvSpPr>
            <p:cNvPr id="28" name="TextBox 27">
              <a:extLst>
                <a:ext uri="{FF2B5EF4-FFF2-40B4-BE49-F238E27FC236}">
                  <a16:creationId xmlns:a16="http://schemas.microsoft.com/office/drawing/2014/main" id="{3E5920D5-A884-3419-A9EF-16D30F2E8730}"/>
                </a:ext>
              </a:extLst>
            </p:cNvPr>
            <p:cNvSpPr txBox="1"/>
            <p:nvPr/>
          </p:nvSpPr>
          <p:spPr>
            <a:xfrm>
              <a:off x="-1" y="1227937"/>
              <a:ext cx="582445" cy="400110"/>
            </a:xfrm>
            <a:prstGeom prst="rect">
              <a:avLst/>
            </a:prstGeom>
            <a:noFill/>
          </p:spPr>
          <p:txBody>
            <a:bodyPr wrap="square" rtlCol="0">
              <a:spAutoFit/>
            </a:bodyPr>
            <a:lstStyle/>
            <a:p>
              <a:r>
                <a:rPr lang="en-US" sz="2000" dirty="0">
                  <a:solidFill>
                    <a:schemeClr val="accent6">
                      <a:lumMod val="50000"/>
                    </a:schemeClr>
                  </a:solidFill>
                  <a:latin typeface="Times New Roman" panose="02020603050405020304" pitchFamily="18" charset="0"/>
                  <a:cs typeface="Times New Roman" panose="02020603050405020304" pitchFamily="18" charset="0"/>
                </a:rPr>
                <a:t>sins</a:t>
              </a:r>
            </a:p>
          </p:txBody>
        </p:sp>
        <p:cxnSp>
          <p:nvCxnSpPr>
            <p:cNvPr id="39" name="Straight Arrow Connector 38">
              <a:extLst>
                <a:ext uri="{FF2B5EF4-FFF2-40B4-BE49-F238E27FC236}">
                  <a16:creationId xmlns:a16="http://schemas.microsoft.com/office/drawing/2014/main" id="{7F79829C-703F-B603-C2C1-1B1F6BAC813F}"/>
                </a:ext>
              </a:extLst>
            </p:cNvPr>
            <p:cNvCxnSpPr>
              <a:cxnSpLocks/>
              <a:stCxn id="28" idx="2"/>
              <a:endCxn id="18" idx="1"/>
            </p:cNvCxnSpPr>
            <p:nvPr/>
          </p:nvCxnSpPr>
          <p:spPr>
            <a:xfrm>
              <a:off x="291222" y="1628047"/>
              <a:ext cx="291223" cy="301903"/>
            </a:xfrm>
            <a:prstGeom prst="straightConnector1">
              <a:avLst/>
            </a:prstGeom>
            <a:ln w="25400">
              <a:solidFill>
                <a:schemeClr val="accent6">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51" name="Rectangle: Rounded Corners 50">
            <a:extLst>
              <a:ext uri="{FF2B5EF4-FFF2-40B4-BE49-F238E27FC236}">
                <a16:creationId xmlns:a16="http://schemas.microsoft.com/office/drawing/2014/main" id="{2CFFBBA2-7C23-8E4B-1A81-6F34766B202B}"/>
              </a:ext>
            </a:extLst>
          </p:cNvPr>
          <p:cNvSpPr/>
          <p:nvPr/>
        </p:nvSpPr>
        <p:spPr>
          <a:xfrm>
            <a:off x="5504268" y="5009023"/>
            <a:ext cx="786112" cy="345329"/>
          </a:xfrm>
          <a:prstGeom prst="roundRect">
            <a:avLst/>
          </a:prstGeom>
          <a:no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D5392280-F0B5-45AC-12D8-36F94F19CDA2}"/>
              </a:ext>
            </a:extLst>
          </p:cNvPr>
          <p:cNvGrpSpPr/>
          <p:nvPr/>
        </p:nvGrpSpPr>
        <p:grpSpPr>
          <a:xfrm>
            <a:off x="5615496" y="4315558"/>
            <a:ext cx="786112" cy="693465"/>
            <a:chOff x="5615496" y="4315558"/>
            <a:chExt cx="786112" cy="693465"/>
          </a:xfrm>
        </p:grpSpPr>
        <p:sp>
          <p:nvSpPr>
            <p:cNvPr id="52" name="TextBox 51">
              <a:extLst>
                <a:ext uri="{FF2B5EF4-FFF2-40B4-BE49-F238E27FC236}">
                  <a16:creationId xmlns:a16="http://schemas.microsoft.com/office/drawing/2014/main" id="{0849A1B5-A3F8-6E83-C094-85DDF98BE8CF}"/>
                </a:ext>
              </a:extLst>
            </p:cNvPr>
            <p:cNvSpPr txBox="1"/>
            <p:nvPr/>
          </p:nvSpPr>
          <p:spPr>
            <a:xfrm>
              <a:off x="5615496" y="4315558"/>
              <a:ext cx="786112" cy="400110"/>
            </a:xfrm>
            <a:prstGeom prst="rect">
              <a:avLst/>
            </a:prstGeom>
            <a:noFill/>
          </p:spPr>
          <p:txBody>
            <a:bodyPr wrap="square" rtlCol="0">
              <a:spAutoFit/>
            </a:bodyPr>
            <a:lstStyle/>
            <a:p>
              <a:r>
                <a:rPr lang="en-US" sz="2000" dirty="0">
                  <a:solidFill>
                    <a:schemeClr val="accent6">
                      <a:lumMod val="50000"/>
                    </a:schemeClr>
                  </a:solidFill>
                  <a:latin typeface="Times New Roman" panose="02020603050405020304" pitchFamily="18" charset="0"/>
                  <a:cs typeface="Times New Roman" panose="02020603050405020304" pitchFamily="18" charset="0"/>
                </a:rPr>
                <a:t>killed</a:t>
              </a:r>
            </a:p>
          </p:txBody>
        </p:sp>
        <p:cxnSp>
          <p:nvCxnSpPr>
            <p:cNvPr id="53" name="Straight Arrow Connector 52">
              <a:extLst>
                <a:ext uri="{FF2B5EF4-FFF2-40B4-BE49-F238E27FC236}">
                  <a16:creationId xmlns:a16="http://schemas.microsoft.com/office/drawing/2014/main" id="{D7AD14B8-17F0-9293-DD27-968541D7F6F4}"/>
                </a:ext>
              </a:extLst>
            </p:cNvPr>
            <p:cNvCxnSpPr>
              <a:cxnSpLocks/>
              <a:stCxn id="52" idx="2"/>
              <a:endCxn id="51" idx="0"/>
            </p:cNvCxnSpPr>
            <p:nvPr/>
          </p:nvCxnSpPr>
          <p:spPr>
            <a:xfrm flipH="1">
              <a:off x="5897324" y="4715668"/>
              <a:ext cx="111228" cy="293355"/>
            </a:xfrm>
            <a:prstGeom prst="straightConnector1">
              <a:avLst/>
            </a:prstGeom>
            <a:ln w="25400">
              <a:solidFill>
                <a:schemeClr val="accent6">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3072" name="Rectangle: Rounded Corners 3071">
            <a:extLst>
              <a:ext uri="{FF2B5EF4-FFF2-40B4-BE49-F238E27FC236}">
                <a16:creationId xmlns:a16="http://schemas.microsoft.com/office/drawing/2014/main" id="{CEADA910-7474-DA01-2817-ACDCEE024669}"/>
              </a:ext>
            </a:extLst>
          </p:cNvPr>
          <p:cNvSpPr/>
          <p:nvPr/>
        </p:nvSpPr>
        <p:spPr>
          <a:xfrm>
            <a:off x="1908648" y="5931266"/>
            <a:ext cx="1136109" cy="321013"/>
          </a:xfrm>
          <a:prstGeom prst="roundRect">
            <a:avLst/>
          </a:prstGeom>
          <a:no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ACDF55A4-CE39-331F-8528-9B9FEC5FC9DA}"/>
              </a:ext>
            </a:extLst>
          </p:cNvPr>
          <p:cNvGrpSpPr/>
          <p:nvPr/>
        </p:nvGrpSpPr>
        <p:grpSpPr>
          <a:xfrm>
            <a:off x="155644" y="5653709"/>
            <a:ext cx="1753004" cy="438064"/>
            <a:chOff x="155644" y="5653709"/>
            <a:chExt cx="1753004" cy="438064"/>
          </a:xfrm>
        </p:grpSpPr>
        <p:sp>
          <p:nvSpPr>
            <p:cNvPr id="3073" name="TextBox 3072">
              <a:extLst>
                <a:ext uri="{FF2B5EF4-FFF2-40B4-BE49-F238E27FC236}">
                  <a16:creationId xmlns:a16="http://schemas.microsoft.com/office/drawing/2014/main" id="{B539FBF9-8C38-E66E-34FB-A400D63E51A6}"/>
                </a:ext>
              </a:extLst>
            </p:cNvPr>
            <p:cNvSpPr txBox="1"/>
            <p:nvPr/>
          </p:nvSpPr>
          <p:spPr>
            <a:xfrm>
              <a:off x="155644" y="5653709"/>
              <a:ext cx="1367340" cy="400110"/>
            </a:xfrm>
            <a:prstGeom prst="rect">
              <a:avLst/>
            </a:prstGeom>
            <a:noFill/>
          </p:spPr>
          <p:txBody>
            <a:bodyPr wrap="square" rtlCol="0">
              <a:spAutoFit/>
            </a:bodyPr>
            <a:lstStyle/>
            <a:p>
              <a:r>
                <a:rPr lang="en-US" sz="2000" dirty="0">
                  <a:solidFill>
                    <a:schemeClr val="accent6">
                      <a:lumMod val="50000"/>
                    </a:schemeClr>
                  </a:solidFill>
                  <a:latin typeface="Times New Roman" panose="02020603050405020304" pitchFamily="18" charset="0"/>
                  <a:cs typeface="Times New Roman" panose="02020603050405020304" pitchFamily="18" charset="0"/>
                </a:rPr>
                <a:t>two thieves</a:t>
              </a:r>
            </a:p>
          </p:txBody>
        </p:sp>
        <p:cxnSp>
          <p:nvCxnSpPr>
            <p:cNvPr id="3074" name="Straight Arrow Connector 3073">
              <a:extLst>
                <a:ext uri="{FF2B5EF4-FFF2-40B4-BE49-F238E27FC236}">
                  <a16:creationId xmlns:a16="http://schemas.microsoft.com/office/drawing/2014/main" id="{B7C255A3-E87D-5637-6BC1-98BF24604EE2}"/>
                </a:ext>
              </a:extLst>
            </p:cNvPr>
            <p:cNvCxnSpPr>
              <a:cxnSpLocks/>
              <a:stCxn id="3073" idx="3"/>
              <a:endCxn id="3072" idx="1"/>
            </p:cNvCxnSpPr>
            <p:nvPr/>
          </p:nvCxnSpPr>
          <p:spPr>
            <a:xfrm>
              <a:off x="1522984" y="5853764"/>
              <a:ext cx="385664" cy="238009"/>
            </a:xfrm>
            <a:prstGeom prst="straightConnector1">
              <a:avLst/>
            </a:prstGeom>
            <a:ln w="25400">
              <a:solidFill>
                <a:schemeClr val="accent6">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a16="http://schemas.microsoft.com/office/drawing/2014/main" id="{79F1C46D-B21E-E12B-8A04-DCAB13627E1B}"/>
              </a:ext>
            </a:extLst>
          </p:cNvPr>
          <p:cNvGrpSpPr/>
          <p:nvPr/>
        </p:nvGrpSpPr>
        <p:grpSpPr>
          <a:xfrm>
            <a:off x="4458711" y="6242550"/>
            <a:ext cx="3308666" cy="400110"/>
            <a:chOff x="4458711" y="6242550"/>
            <a:chExt cx="3308666" cy="400110"/>
          </a:xfrm>
        </p:grpSpPr>
        <p:sp>
          <p:nvSpPr>
            <p:cNvPr id="3079" name="TextBox 3078">
              <a:extLst>
                <a:ext uri="{FF2B5EF4-FFF2-40B4-BE49-F238E27FC236}">
                  <a16:creationId xmlns:a16="http://schemas.microsoft.com/office/drawing/2014/main" id="{79936B6F-67E7-77F8-0595-87C800FD4B21}"/>
                </a:ext>
              </a:extLst>
            </p:cNvPr>
            <p:cNvSpPr txBox="1"/>
            <p:nvPr/>
          </p:nvSpPr>
          <p:spPr>
            <a:xfrm>
              <a:off x="5415575" y="6242550"/>
              <a:ext cx="2351802" cy="400110"/>
            </a:xfrm>
            <a:prstGeom prst="rect">
              <a:avLst/>
            </a:prstGeom>
            <a:noFill/>
          </p:spPr>
          <p:txBody>
            <a:bodyPr wrap="square" rtlCol="0">
              <a:spAutoFit/>
            </a:bodyPr>
            <a:lstStyle/>
            <a:p>
              <a:r>
                <a:rPr lang="en-US" sz="2000" dirty="0">
                  <a:solidFill>
                    <a:schemeClr val="accent6">
                      <a:lumMod val="50000"/>
                    </a:schemeClr>
                  </a:solidFill>
                  <a:latin typeface="Times New Roman" panose="02020603050405020304" pitchFamily="18" charset="0"/>
                  <a:cs typeface="Times New Roman" panose="02020603050405020304" pitchFamily="18" charset="0"/>
                </a:rPr>
                <a:t>Joseph of Arimathea</a:t>
              </a:r>
            </a:p>
          </p:txBody>
        </p:sp>
        <p:cxnSp>
          <p:nvCxnSpPr>
            <p:cNvPr id="3080" name="Straight Arrow Connector 3079">
              <a:extLst>
                <a:ext uri="{FF2B5EF4-FFF2-40B4-BE49-F238E27FC236}">
                  <a16:creationId xmlns:a16="http://schemas.microsoft.com/office/drawing/2014/main" id="{9B9580A9-7EE7-C1B3-FFE2-56944C3231E0}"/>
                </a:ext>
              </a:extLst>
            </p:cNvPr>
            <p:cNvCxnSpPr>
              <a:cxnSpLocks/>
              <a:endCxn id="3079" idx="1"/>
            </p:cNvCxnSpPr>
            <p:nvPr/>
          </p:nvCxnSpPr>
          <p:spPr>
            <a:xfrm>
              <a:off x="4458711" y="6262008"/>
              <a:ext cx="956864" cy="180597"/>
            </a:xfrm>
            <a:prstGeom prst="straightConnector1">
              <a:avLst/>
            </a:prstGeom>
            <a:ln w="25400">
              <a:solidFill>
                <a:schemeClr val="accent6">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3081" name="Rectangle: Rounded Corners 3080">
            <a:extLst>
              <a:ext uri="{FF2B5EF4-FFF2-40B4-BE49-F238E27FC236}">
                <a16:creationId xmlns:a16="http://schemas.microsoft.com/office/drawing/2014/main" id="{56A3E113-1B61-B8A0-D8DE-1AF56B669C21}"/>
              </a:ext>
            </a:extLst>
          </p:cNvPr>
          <p:cNvSpPr/>
          <p:nvPr/>
        </p:nvSpPr>
        <p:spPr>
          <a:xfrm>
            <a:off x="4046100" y="5931266"/>
            <a:ext cx="846916" cy="321013"/>
          </a:xfrm>
          <a:prstGeom prst="roundRect">
            <a:avLst/>
          </a:prstGeom>
          <a:no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83" name="Rectangle: Rounded Corners 3082">
            <a:extLst>
              <a:ext uri="{FF2B5EF4-FFF2-40B4-BE49-F238E27FC236}">
                <a16:creationId xmlns:a16="http://schemas.microsoft.com/office/drawing/2014/main" id="{16F0FE2F-1197-0C40-39C6-BEEA6316208B}"/>
              </a:ext>
            </a:extLst>
          </p:cNvPr>
          <p:cNvSpPr/>
          <p:nvPr/>
        </p:nvSpPr>
        <p:spPr>
          <a:xfrm>
            <a:off x="5615496" y="2221495"/>
            <a:ext cx="1477612" cy="321013"/>
          </a:xfrm>
          <a:prstGeom prst="roundRect">
            <a:avLst/>
          </a:prstGeom>
          <a:no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7">
            <a:extLst>
              <a:ext uri="{FF2B5EF4-FFF2-40B4-BE49-F238E27FC236}">
                <a16:creationId xmlns:a16="http://schemas.microsoft.com/office/drawing/2014/main" id="{38E78669-4776-0E3A-7DEA-6417FF889E3D}"/>
              </a:ext>
            </a:extLst>
          </p:cNvPr>
          <p:cNvGrpSpPr/>
          <p:nvPr/>
        </p:nvGrpSpPr>
        <p:grpSpPr>
          <a:xfrm>
            <a:off x="5999633" y="2542508"/>
            <a:ext cx="1102775" cy="955189"/>
            <a:chOff x="5999633" y="2542508"/>
            <a:chExt cx="1102775" cy="955189"/>
          </a:xfrm>
        </p:grpSpPr>
        <p:sp>
          <p:nvSpPr>
            <p:cNvPr id="3084" name="TextBox 3083">
              <a:extLst>
                <a:ext uri="{FF2B5EF4-FFF2-40B4-BE49-F238E27FC236}">
                  <a16:creationId xmlns:a16="http://schemas.microsoft.com/office/drawing/2014/main" id="{54D02AB9-ACCF-6FF1-1EF3-0A1E1FBC6AF6}"/>
                </a:ext>
              </a:extLst>
            </p:cNvPr>
            <p:cNvSpPr txBox="1"/>
            <p:nvPr/>
          </p:nvSpPr>
          <p:spPr>
            <a:xfrm>
              <a:off x="5999633" y="3097587"/>
              <a:ext cx="1102775" cy="400110"/>
            </a:xfrm>
            <a:prstGeom prst="rect">
              <a:avLst/>
            </a:prstGeom>
            <a:noFill/>
          </p:spPr>
          <p:txBody>
            <a:bodyPr wrap="square" rtlCol="0">
              <a:spAutoFit/>
            </a:bodyPr>
            <a:lstStyle/>
            <a:p>
              <a:r>
                <a:rPr lang="en-US" sz="2000" dirty="0">
                  <a:solidFill>
                    <a:schemeClr val="accent6">
                      <a:lumMod val="50000"/>
                    </a:schemeClr>
                  </a:solidFill>
                  <a:latin typeface="Times New Roman" panose="02020603050405020304" pitchFamily="18" charset="0"/>
                  <a:cs typeface="Times New Roman" panose="02020603050405020304" pitchFamily="18" charset="0"/>
                </a:rPr>
                <a:t>salvation</a:t>
              </a:r>
            </a:p>
          </p:txBody>
        </p:sp>
        <p:cxnSp>
          <p:nvCxnSpPr>
            <p:cNvPr id="3085" name="Straight Arrow Connector 3084">
              <a:extLst>
                <a:ext uri="{FF2B5EF4-FFF2-40B4-BE49-F238E27FC236}">
                  <a16:creationId xmlns:a16="http://schemas.microsoft.com/office/drawing/2014/main" id="{F5B9C5BB-F2C9-F183-3FAA-520DF80DA42D}"/>
                </a:ext>
              </a:extLst>
            </p:cNvPr>
            <p:cNvCxnSpPr>
              <a:cxnSpLocks/>
              <a:stCxn id="3084" idx="0"/>
              <a:endCxn id="3083" idx="2"/>
            </p:cNvCxnSpPr>
            <p:nvPr/>
          </p:nvCxnSpPr>
          <p:spPr>
            <a:xfrm flipH="1" flipV="1">
              <a:off x="6354302" y="2542508"/>
              <a:ext cx="196719" cy="555079"/>
            </a:xfrm>
            <a:prstGeom prst="straightConnector1">
              <a:avLst/>
            </a:prstGeom>
            <a:ln w="25400">
              <a:solidFill>
                <a:schemeClr val="accent6">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2799497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08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07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08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51" grpId="0" animBg="1"/>
      <p:bldP spid="3072" grpId="0" animBg="1"/>
      <p:bldP spid="3081" grpId="0" animBg="1"/>
      <p:bldP spid="308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515566" y="700389"/>
            <a:ext cx="7940202" cy="6157611"/>
          </a:xfrm>
        </p:spPr>
        <p:txBody>
          <a:bodyPr/>
          <a:lstStyle/>
          <a:p>
            <a:pPr marL="0" indent="0">
              <a:lnSpc>
                <a:spcPct val="150000"/>
              </a:lnSpc>
              <a:buNone/>
            </a:pPr>
            <a:r>
              <a:rPr lang="en-US" sz="2000" dirty="0">
                <a:solidFill>
                  <a:srgbClr val="7030A0"/>
                </a:solidFill>
                <a:latin typeface="Times New Roman" panose="02020603050405020304" pitchFamily="18" charset="0"/>
                <a:cs typeface="Times New Roman" panose="02020603050405020304" pitchFamily="18" charset="0"/>
              </a:rPr>
              <a:t>Yet it was the Lord’s will to crush him and cause him to suffer, and though the Lord makes his life an offering for sin, he will see his offspring and prolong his days, and the will of the Lord will prosper in his hand. After he has suffered, he will see the light of life and be satisfied; by his knowledge my righteous servant will justify many, and he will bear their iniquities. Therefore I will give him a portion among the great, and he will divide the spoils with the strong, because he poured out his life unto death, and was numbered with the transgressors. For he bore the sin of many, and made intercession for the transgressors.</a:t>
            </a:r>
          </a:p>
        </p:txBody>
      </p:sp>
      <p:sp>
        <p:nvSpPr>
          <p:cNvPr id="4" name="Title 1">
            <a:extLst>
              <a:ext uri="{FF2B5EF4-FFF2-40B4-BE49-F238E27FC236}">
                <a16:creationId xmlns:a16="http://schemas.microsoft.com/office/drawing/2014/main" id="{27944388-5A6A-AE1A-6A51-104DF7A20B8D}"/>
              </a:ext>
            </a:extLst>
          </p:cNvPr>
          <p:cNvSpPr>
            <a:spLocks noGrp="1"/>
          </p:cNvSpPr>
          <p:nvPr>
            <p:ph type="title"/>
          </p:nvPr>
        </p:nvSpPr>
        <p:spPr>
          <a:xfrm>
            <a:off x="2931" y="-1"/>
            <a:ext cx="9141069" cy="533401"/>
          </a:xfrm>
        </p:spPr>
        <p:txBody>
          <a:bodyPr/>
          <a:lstStyle/>
          <a:p>
            <a:r>
              <a:rPr lang="en-US" b="1" dirty="0"/>
              <a:t>Isaiah 53:10-12 [NIV]</a:t>
            </a:r>
          </a:p>
        </p:txBody>
      </p:sp>
      <p:sp>
        <p:nvSpPr>
          <p:cNvPr id="18" name="Rectangle: Rounded Corners 17">
            <a:extLst>
              <a:ext uri="{FF2B5EF4-FFF2-40B4-BE49-F238E27FC236}">
                <a16:creationId xmlns:a16="http://schemas.microsoft.com/office/drawing/2014/main" id="{0C834584-DD97-CA95-2237-6DA687B6556B}"/>
              </a:ext>
            </a:extLst>
          </p:cNvPr>
          <p:cNvSpPr/>
          <p:nvPr/>
        </p:nvSpPr>
        <p:spPr>
          <a:xfrm>
            <a:off x="2683620" y="2213682"/>
            <a:ext cx="1975929" cy="321013"/>
          </a:xfrm>
          <a:prstGeom prst="roundRect">
            <a:avLst/>
          </a:prstGeom>
          <a:no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 name="Group 2">
            <a:extLst>
              <a:ext uri="{FF2B5EF4-FFF2-40B4-BE49-F238E27FC236}">
                <a16:creationId xmlns:a16="http://schemas.microsoft.com/office/drawing/2014/main" id="{BF1ECC97-F3DD-3B4D-34EE-4F7F147D45F6}"/>
              </a:ext>
            </a:extLst>
          </p:cNvPr>
          <p:cNvGrpSpPr/>
          <p:nvPr/>
        </p:nvGrpSpPr>
        <p:grpSpPr>
          <a:xfrm>
            <a:off x="713450" y="2374189"/>
            <a:ext cx="1970170" cy="453275"/>
            <a:chOff x="713450" y="2374189"/>
            <a:chExt cx="1970170" cy="453275"/>
          </a:xfrm>
        </p:grpSpPr>
        <p:sp>
          <p:nvSpPr>
            <p:cNvPr id="28" name="TextBox 27">
              <a:extLst>
                <a:ext uri="{FF2B5EF4-FFF2-40B4-BE49-F238E27FC236}">
                  <a16:creationId xmlns:a16="http://schemas.microsoft.com/office/drawing/2014/main" id="{3E5920D5-A884-3419-A9EF-16D30F2E8730}"/>
                </a:ext>
              </a:extLst>
            </p:cNvPr>
            <p:cNvSpPr txBox="1"/>
            <p:nvPr/>
          </p:nvSpPr>
          <p:spPr>
            <a:xfrm>
              <a:off x="713450" y="2427354"/>
              <a:ext cx="1740038" cy="400110"/>
            </a:xfrm>
            <a:prstGeom prst="rect">
              <a:avLst/>
            </a:prstGeom>
            <a:noFill/>
          </p:spPr>
          <p:txBody>
            <a:bodyPr wrap="square" rtlCol="0">
              <a:spAutoFit/>
            </a:bodyPr>
            <a:lstStyle/>
            <a:p>
              <a:r>
                <a:rPr lang="en-US" sz="2000" dirty="0">
                  <a:solidFill>
                    <a:schemeClr val="accent6">
                      <a:lumMod val="50000"/>
                    </a:schemeClr>
                  </a:solidFill>
                  <a:latin typeface="Times New Roman" panose="02020603050405020304" pitchFamily="18" charset="0"/>
                  <a:cs typeface="Times New Roman" panose="02020603050405020304" pitchFamily="18" charset="0"/>
                </a:rPr>
                <a:t>be resurrected</a:t>
              </a:r>
            </a:p>
          </p:txBody>
        </p:sp>
        <p:cxnSp>
          <p:nvCxnSpPr>
            <p:cNvPr id="39" name="Straight Arrow Connector 38">
              <a:extLst>
                <a:ext uri="{FF2B5EF4-FFF2-40B4-BE49-F238E27FC236}">
                  <a16:creationId xmlns:a16="http://schemas.microsoft.com/office/drawing/2014/main" id="{7F79829C-703F-B603-C2C1-1B1F6BAC813F}"/>
                </a:ext>
              </a:extLst>
            </p:cNvPr>
            <p:cNvCxnSpPr>
              <a:cxnSpLocks/>
              <a:stCxn id="28" idx="3"/>
              <a:endCxn id="18" idx="1"/>
            </p:cNvCxnSpPr>
            <p:nvPr/>
          </p:nvCxnSpPr>
          <p:spPr>
            <a:xfrm flipV="1">
              <a:off x="2453488" y="2374189"/>
              <a:ext cx="230132" cy="253220"/>
            </a:xfrm>
            <a:prstGeom prst="straightConnector1">
              <a:avLst/>
            </a:prstGeom>
            <a:ln w="25400">
              <a:solidFill>
                <a:schemeClr val="accent6">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17" name="Rectangle: Rounded Corners 16">
            <a:extLst>
              <a:ext uri="{FF2B5EF4-FFF2-40B4-BE49-F238E27FC236}">
                <a16:creationId xmlns:a16="http://schemas.microsoft.com/office/drawing/2014/main" id="{9667008F-3645-7F19-D971-C2CAB97E1601}"/>
              </a:ext>
            </a:extLst>
          </p:cNvPr>
          <p:cNvSpPr/>
          <p:nvPr/>
        </p:nvSpPr>
        <p:spPr>
          <a:xfrm>
            <a:off x="6302702" y="838732"/>
            <a:ext cx="650757" cy="316827"/>
          </a:xfrm>
          <a:prstGeom prst="roundRect">
            <a:avLst/>
          </a:prstGeom>
          <a:no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 name="Group 1">
            <a:extLst>
              <a:ext uri="{FF2B5EF4-FFF2-40B4-BE49-F238E27FC236}">
                <a16:creationId xmlns:a16="http://schemas.microsoft.com/office/drawing/2014/main" id="{E986307F-1FED-CFCA-256B-21CF80DA9289}"/>
              </a:ext>
            </a:extLst>
          </p:cNvPr>
          <p:cNvGrpSpPr/>
          <p:nvPr/>
        </p:nvGrpSpPr>
        <p:grpSpPr>
          <a:xfrm>
            <a:off x="6626716" y="118176"/>
            <a:ext cx="2664965" cy="1015663"/>
            <a:chOff x="6898896" y="118176"/>
            <a:chExt cx="2056981" cy="1015663"/>
          </a:xfrm>
        </p:grpSpPr>
        <p:sp>
          <p:nvSpPr>
            <p:cNvPr id="19" name="TextBox 18">
              <a:extLst>
                <a:ext uri="{FF2B5EF4-FFF2-40B4-BE49-F238E27FC236}">
                  <a16:creationId xmlns:a16="http://schemas.microsoft.com/office/drawing/2014/main" id="{B2B20D22-E57E-4688-12BE-A860A0673D2C}"/>
                </a:ext>
              </a:extLst>
            </p:cNvPr>
            <p:cNvSpPr txBox="1"/>
            <p:nvPr/>
          </p:nvSpPr>
          <p:spPr>
            <a:xfrm>
              <a:off x="6898896" y="118176"/>
              <a:ext cx="2056981" cy="1015663"/>
            </a:xfrm>
            <a:prstGeom prst="rect">
              <a:avLst/>
            </a:prstGeom>
            <a:noFill/>
          </p:spPr>
          <p:txBody>
            <a:bodyPr wrap="square" rtlCol="0">
              <a:spAutoFit/>
            </a:bodyPr>
            <a:lstStyle/>
            <a:p>
              <a:pPr algn="ctr"/>
              <a:r>
                <a:rPr lang="en-US" sz="2000" dirty="0">
                  <a:solidFill>
                    <a:schemeClr val="accent6">
                      <a:lumMod val="50000"/>
                    </a:schemeClr>
                  </a:solidFill>
                  <a:latin typeface="Times New Roman" panose="02020603050405020304" pitchFamily="18" charset="0"/>
                  <a:cs typeface="Times New Roman" panose="02020603050405020304" pitchFamily="18" charset="0"/>
                </a:rPr>
                <a:t>beaten, flogged, mocked, and crucified</a:t>
              </a:r>
            </a:p>
          </p:txBody>
        </p:sp>
        <p:cxnSp>
          <p:nvCxnSpPr>
            <p:cNvPr id="20" name="Straight Arrow Connector 19">
              <a:extLst>
                <a:ext uri="{FF2B5EF4-FFF2-40B4-BE49-F238E27FC236}">
                  <a16:creationId xmlns:a16="http://schemas.microsoft.com/office/drawing/2014/main" id="{B5D79DFB-A059-B067-5C8E-2D8A6DAFDC87}"/>
                </a:ext>
              </a:extLst>
            </p:cNvPr>
            <p:cNvCxnSpPr>
              <a:cxnSpLocks/>
              <a:stCxn id="19" idx="2"/>
              <a:endCxn id="17" idx="3"/>
            </p:cNvCxnSpPr>
            <p:nvPr/>
          </p:nvCxnSpPr>
          <p:spPr>
            <a:xfrm flipH="1">
              <a:off x="7151096" y="838733"/>
              <a:ext cx="776291" cy="158413"/>
            </a:xfrm>
            <a:prstGeom prst="straightConnector1">
              <a:avLst/>
            </a:prstGeom>
            <a:ln w="25400">
              <a:solidFill>
                <a:schemeClr val="accent6">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12655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42596"/>
            <a:ext cx="9144000" cy="4772809"/>
          </a:xfrm>
        </p:spPr>
        <p:txBody>
          <a:bodyPr/>
          <a:lstStyle/>
          <a:p>
            <a:pPr>
              <a:spcBef>
                <a:spcPts val="0"/>
              </a:spcBef>
              <a:spcAft>
                <a:spcPts val="0"/>
              </a:spcAft>
            </a:pPr>
            <a:r>
              <a:rPr lang="en-US" sz="2000" dirty="0">
                <a:latin typeface="Times New Roman" panose="02020603050405020304" pitchFamily="18" charset="0"/>
                <a:cs typeface="Times New Roman" panose="02020603050405020304" pitchFamily="18" charset="0"/>
              </a:rPr>
              <a:t>The suffering servant is Jesus Christ.</a:t>
            </a:r>
          </a:p>
          <a:p>
            <a:pPr lvl="1">
              <a:spcBef>
                <a:spcPts val="0"/>
              </a:spcBef>
              <a:spcAft>
                <a:spcPts val="0"/>
              </a:spcAft>
            </a:pPr>
            <a:r>
              <a:rPr lang="en-US" sz="2000" dirty="0">
                <a:latin typeface="Times New Roman" panose="02020603050405020304" pitchFamily="18" charset="0"/>
                <a:cs typeface="Times New Roman" panose="02020603050405020304" pitchFamily="18" charset="0"/>
              </a:rPr>
              <a:t>The prophecy describes his crucifixion, his death, his resurrection, and his future exaltation.</a:t>
            </a:r>
          </a:p>
          <a:p>
            <a:pPr lvl="1">
              <a:spcBef>
                <a:spcPts val="0"/>
              </a:spcBef>
              <a:spcAft>
                <a:spcPts val="0"/>
              </a:spcAft>
            </a:pPr>
            <a:r>
              <a:rPr lang="en-US" sz="2000" dirty="0">
                <a:latin typeface="Times New Roman" panose="02020603050405020304" pitchFamily="18" charset="0"/>
                <a:cs typeface="Times New Roman" panose="02020603050405020304" pitchFamily="18" charset="0"/>
              </a:rPr>
              <a:t>It states </a:t>
            </a:r>
            <a:r>
              <a:rPr lang="en-US" sz="2000" i="1" dirty="0">
                <a:latin typeface="Times New Roman" panose="02020603050405020304" pitchFamily="18" charset="0"/>
                <a:cs typeface="Times New Roman" panose="02020603050405020304" pitchFamily="18" charset="0"/>
              </a:rPr>
              <a:t>Jesus died to atone for our sins </a:t>
            </a:r>
            <a:r>
              <a:rPr lang="en-US" sz="2000" dirty="0">
                <a:latin typeface="Times New Roman" panose="02020603050405020304" pitchFamily="18" charset="0"/>
                <a:cs typeface="Times New Roman" panose="02020603050405020304" pitchFamily="18" charset="0"/>
              </a:rPr>
              <a:t>clearly, concisely, and repeatedly:</a:t>
            </a:r>
          </a:p>
          <a:p>
            <a:pPr marL="914400" lvl="2" indent="0">
              <a:spcBef>
                <a:spcPts val="0"/>
              </a:spcBef>
              <a:spcAft>
                <a:spcPts val="0"/>
              </a:spcAft>
              <a:buNone/>
            </a:pPr>
            <a:r>
              <a:rPr lang="en-US" sz="2000" dirty="0">
                <a:solidFill>
                  <a:srgbClr val="7030A0"/>
                </a:solidFill>
                <a:latin typeface="Times New Roman" panose="02020603050405020304" pitchFamily="18" charset="0"/>
                <a:cs typeface="Times New Roman" panose="02020603050405020304" pitchFamily="18" charset="0"/>
              </a:rPr>
              <a:t>But he was pierced for our transgressions,</a:t>
            </a:r>
          </a:p>
          <a:p>
            <a:pPr marL="914400" lvl="2" indent="0">
              <a:spcBef>
                <a:spcPts val="0"/>
              </a:spcBef>
              <a:spcAft>
                <a:spcPts val="0"/>
              </a:spcAft>
              <a:buNone/>
            </a:pPr>
            <a:r>
              <a:rPr lang="en-US" sz="2000" dirty="0">
                <a:solidFill>
                  <a:srgbClr val="7030A0"/>
                </a:solidFill>
                <a:latin typeface="Times New Roman" panose="02020603050405020304" pitchFamily="18" charset="0"/>
                <a:cs typeface="Times New Roman" panose="02020603050405020304" pitchFamily="18" charset="0"/>
              </a:rPr>
              <a:t>he was crushed for our iniquities;</a:t>
            </a:r>
          </a:p>
          <a:p>
            <a:pPr marL="914400" lvl="2" indent="0">
              <a:spcBef>
                <a:spcPts val="0"/>
              </a:spcBef>
              <a:spcAft>
                <a:spcPts val="0"/>
              </a:spcAft>
              <a:buNone/>
            </a:pPr>
            <a:r>
              <a:rPr lang="en-US" sz="2000" dirty="0">
                <a:solidFill>
                  <a:srgbClr val="7030A0"/>
                </a:solidFill>
                <a:latin typeface="Times New Roman" panose="02020603050405020304" pitchFamily="18" charset="0"/>
                <a:cs typeface="Times New Roman" panose="02020603050405020304" pitchFamily="18" charset="0"/>
              </a:rPr>
              <a:t>the punishment that brought us peace was on him,</a:t>
            </a:r>
          </a:p>
          <a:p>
            <a:pPr marL="914400" lvl="2" indent="0">
              <a:spcBef>
                <a:spcPts val="0"/>
              </a:spcBef>
              <a:spcAft>
                <a:spcPts val="0"/>
              </a:spcAft>
              <a:buNone/>
            </a:pPr>
            <a:r>
              <a:rPr lang="en-US" sz="2000" dirty="0">
                <a:solidFill>
                  <a:srgbClr val="7030A0"/>
                </a:solidFill>
                <a:latin typeface="Times New Roman" panose="02020603050405020304" pitchFamily="18" charset="0"/>
                <a:cs typeface="Times New Roman" panose="02020603050405020304" pitchFamily="18" charset="0"/>
              </a:rPr>
              <a:t>and by his wounds we are healed. [Isaiah 53:4, NIV]</a:t>
            </a:r>
          </a:p>
          <a:p>
            <a:pPr marL="914400" lvl="2" indent="0">
              <a:spcBef>
                <a:spcPts val="0"/>
              </a:spcBef>
              <a:spcAft>
                <a:spcPts val="0"/>
              </a:spcAft>
              <a:buNone/>
            </a:pPr>
            <a:r>
              <a:rPr lang="en-US" sz="2000" dirty="0">
                <a:solidFill>
                  <a:srgbClr val="7030A0"/>
                </a:solidFill>
                <a:latin typeface="Times New Roman" panose="02020603050405020304" pitchFamily="18" charset="0"/>
                <a:cs typeface="Times New Roman" panose="02020603050405020304" pitchFamily="18" charset="0"/>
              </a:rPr>
              <a:t>The Lord has laid on him the iniquity of us all. [Isaiah 53:6b, NIV]</a:t>
            </a:r>
          </a:p>
          <a:p>
            <a:pPr marL="914400" lvl="2" indent="0">
              <a:spcBef>
                <a:spcPts val="0"/>
              </a:spcBef>
              <a:spcAft>
                <a:spcPts val="0"/>
              </a:spcAft>
              <a:buNone/>
            </a:pPr>
            <a:r>
              <a:rPr lang="en-US" sz="2000" dirty="0">
                <a:solidFill>
                  <a:srgbClr val="7030A0"/>
                </a:solidFill>
                <a:latin typeface="Times New Roman" panose="02020603050405020304" pitchFamily="18" charset="0"/>
                <a:cs typeface="Times New Roman" panose="02020603050405020304" pitchFamily="18" charset="0"/>
              </a:rPr>
              <a:t>For the transgression of my people he was punished. [Isaiah 53:8b, NIV]</a:t>
            </a:r>
          </a:p>
          <a:p>
            <a:pPr marL="914400" lvl="2" indent="0">
              <a:spcBef>
                <a:spcPts val="0"/>
              </a:spcBef>
              <a:spcAft>
                <a:spcPts val="0"/>
              </a:spcAft>
              <a:buNone/>
            </a:pPr>
            <a:r>
              <a:rPr lang="en-US" sz="2000" dirty="0">
                <a:solidFill>
                  <a:srgbClr val="7030A0"/>
                </a:solidFill>
                <a:latin typeface="Times New Roman" panose="02020603050405020304" pitchFamily="18" charset="0"/>
                <a:cs typeface="Times New Roman" panose="02020603050405020304" pitchFamily="18" charset="0"/>
              </a:rPr>
              <a:t>The Lord makes his life an offering for sin, [Isaiah 53:10c, NIV]</a:t>
            </a:r>
          </a:p>
          <a:p>
            <a:pPr marL="914400" lvl="2" indent="0">
              <a:spcBef>
                <a:spcPts val="0"/>
              </a:spcBef>
              <a:spcAft>
                <a:spcPts val="0"/>
              </a:spcAft>
              <a:buNone/>
            </a:pPr>
            <a:r>
              <a:rPr lang="en-US" sz="2000" dirty="0">
                <a:solidFill>
                  <a:srgbClr val="7030A0"/>
                </a:solidFill>
                <a:latin typeface="Times New Roman" panose="02020603050405020304" pitchFamily="18" charset="0"/>
                <a:cs typeface="Times New Roman" panose="02020603050405020304" pitchFamily="18" charset="0"/>
              </a:rPr>
              <a:t>My righteous servant will justify many,</a:t>
            </a:r>
          </a:p>
          <a:p>
            <a:pPr marL="914400" lvl="2" indent="0">
              <a:spcBef>
                <a:spcPts val="0"/>
              </a:spcBef>
              <a:spcAft>
                <a:spcPts val="0"/>
              </a:spcAft>
              <a:buNone/>
            </a:pPr>
            <a:r>
              <a:rPr lang="en-US" sz="2000" dirty="0">
                <a:solidFill>
                  <a:srgbClr val="7030A0"/>
                </a:solidFill>
                <a:latin typeface="Times New Roman" panose="02020603050405020304" pitchFamily="18" charset="0"/>
                <a:cs typeface="Times New Roman" panose="02020603050405020304" pitchFamily="18" charset="0"/>
              </a:rPr>
              <a:t>and he will bear their iniquities. [Isaiah 53:11b, NIV]</a:t>
            </a:r>
          </a:p>
          <a:p>
            <a:pPr marL="914400" lvl="2" indent="0">
              <a:spcBef>
                <a:spcPts val="0"/>
              </a:spcBef>
              <a:spcAft>
                <a:spcPts val="0"/>
              </a:spcAft>
              <a:buNone/>
            </a:pPr>
            <a:r>
              <a:rPr lang="en-US" sz="2000" dirty="0">
                <a:solidFill>
                  <a:srgbClr val="7030A0"/>
                </a:solidFill>
                <a:latin typeface="Times New Roman" panose="02020603050405020304" pitchFamily="18" charset="0"/>
                <a:cs typeface="Times New Roman" panose="02020603050405020304" pitchFamily="18" charset="0"/>
              </a:rPr>
              <a:t>he bore the sin of many,</a:t>
            </a:r>
          </a:p>
          <a:p>
            <a:pPr marL="914400" lvl="2" indent="0">
              <a:spcBef>
                <a:spcPts val="0"/>
              </a:spcBef>
              <a:spcAft>
                <a:spcPts val="0"/>
              </a:spcAft>
              <a:buNone/>
            </a:pPr>
            <a:r>
              <a:rPr lang="en-US" sz="2000" dirty="0">
                <a:solidFill>
                  <a:srgbClr val="7030A0"/>
                </a:solidFill>
                <a:latin typeface="Times New Roman" panose="02020603050405020304" pitchFamily="18" charset="0"/>
                <a:cs typeface="Times New Roman" panose="02020603050405020304" pitchFamily="18" charset="0"/>
              </a:rPr>
              <a:t>and made intercession for the transgressors. [Isaiah 53:12b, NIV]</a:t>
            </a:r>
          </a:p>
        </p:txBody>
      </p:sp>
      <p:sp>
        <p:nvSpPr>
          <p:cNvPr id="6" name="Title 1">
            <a:extLst>
              <a:ext uri="{FF2B5EF4-FFF2-40B4-BE49-F238E27FC236}">
                <a16:creationId xmlns:a16="http://schemas.microsoft.com/office/drawing/2014/main" id="{7704EF1B-7B91-8691-A4F2-8A4AFB28399F}"/>
              </a:ext>
            </a:extLst>
          </p:cNvPr>
          <p:cNvSpPr>
            <a:spLocks noGrp="1"/>
          </p:cNvSpPr>
          <p:nvPr>
            <p:ph type="title"/>
          </p:nvPr>
        </p:nvSpPr>
        <p:spPr>
          <a:xfrm>
            <a:off x="2931" y="-1"/>
            <a:ext cx="9141069" cy="533401"/>
          </a:xfrm>
        </p:spPr>
        <p:txBody>
          <a:bodyPr/>
          <a:lstStyle/>
          <a:p>
            <a:r>
              <a:rPr lang="en-US" b="1" dirty="0"/>
              <a:t>The Missionaries’ Interpretation</a:t>
            </a:r>
          </a:p>
        </p:txBody>
      </p:sp>
    </p:spTree>
    <p:custDataLst>
      <p:tags r:id="rId1"/>
    </p:custDataLst>
    <p:extLst>
      <p:ext uri="{BB962C8B-B14F-4D97-AF65-F5344CB8AC3E}">
        <p14:creationId xmlns:p14="http://schemas.microsoft.com/office/powerpoint/2010/main" val="3809966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311286" y="680930"/>
            <a:ext cx="8521429" cy="5704180"/>
          </a:xfrm>
        </p:spPr>
        <p:txBody>
          <a:bodyPr/>
          <a:lstStyle/>
          <a:p>
            <a:pPr marL="0" indent="0">
              <a:lnSpc>
                <a:spcPct val="150000"/>
              </a:lnSpc>
              <a:buNone/>
            </a:pPr>
            <a:r>
              <a:rPr lang="en-US" sz="2000" dirty="0">
                <a:solidFill>
                  <a:srgbClr val="7030A0"/>
                </a:solidFill>
                <a:latin typeface="Times New Roman" panose="02020603050405020304" pitchFamily="18" charset="0"/>
                <a:cs typeface="Times New Roman" panose="02020603050405020304" pitchFamily="18" charset="0"/>
              </a:rPr>
              <a:t>See, my servant will act wisely; he will be raised and lifted up and highly exalted. Just as there were many who were appalled at him — his appearance was so disfigured beyond that of any human being and his form marred beyond human likeness — so he will sprinkle many nations, and kings will shut their mouths because of him. For what they were not told, they will see, and what they have not heard, they will understand.</a:t>
            </a:r>
          </a:p>
          <a:p>
            <a:pPr marL="0" indent="0">
              <a:lnSpc>
                <a:spcPct val="150000"/>
              </a:lnSpc>
              <a:buNone/>
            </a:pPr>
            <a:r>
              <a:rPr lang="en-US" sz="2000" dirty="0">
                <a:solidFill>
                  <a:srgbClr val="7030A0"/>
                </a:solidFill>
                <a:latin typeface="Times New Roman" panose="02020603050405020304" pitchFamily="18" charset="0"/>
                <a:cs typeface="Times New Roman" panose="02020603050405020304" pitchFamily="18" charset="0"/>
              </a:rPr>
              <a:t>Who has believed our message and to whom has the arm of the Lord been revealed? He grew up before him like a tender shoot, and like a root out of dry ground. He had no beauty or majesty to attract us to him, nothing in his appearance that we should desire him. He was despised and rejected by mankind, a man of suffering, and familiar with pain. Like one from whom people hide their faces he was despised, and we held him in low esteem.</a:t>
            </a:r>
          </a:p>
        </p:txBody>
      </p:sp>
      <p:sp>
        <p:nvSpPr>
          <p:cNvPr id="4" name="Title 1">
            <a:extLst>
              <a:ext uri="{FF2B5EF4-FFF2-40B4-BE49-F238E27FC236}">
                <a16:creationId xmlns:a16="http://schemas.microsoft.com/office/drawing/2014/main" id="{27944388-5A6A-AE1A-6A51-104DF7A20B8D}"/>
              </a:ext>
            </a:extLst>
          </p:cNvPr>
          <p:cNvSpPr>
            <a:spLocks noGrp="1"/>
          </p:cNvSpPr>
          <p:nvPr>
            <p:ph type="title"/>
          </p:nvPr>
        </p:nvSpPr>
        <p:spPr>
          <a:xfrm>
            <a:off x="2931" y="-1"/>
            <a:ext cx="9141069" cy="533401"/>
          </a:xfrm>
        </p:spPr>
        <p:txBody>
          <a:bodyPr/>
          <a:lstStyle/>
          <a:p>
            <a:r>
              <a:rPr lang="en-US" b="1" dirty="0"/>
              <a:t>Isaiah 53 [NIV]</a:t>
            </a:r>
          </a:p>
        </p:txBody>
      </p:sp>
      <p:sp>
        <p:nvSpPr>
          <p:cNvPr id="2" name="Rectangle: Rounded Corners 1">
            <a:extLst>
              <a:ext uri="{FF2B5EF4-FFF2-40B4-BE49-F238E27FC236}">
                <a16:creationId xmlns:a16="http://schemas.microsoft.com/office/drawing/2014/main" id="{282DC1DA-6EC2-AEEB-2B3C-DE2552023AE4}"/>
              </a:ext>
            </a:extLst>
          </p:cNvPr>
          <p:cNvSpPr/>
          <p:nvPr/>
        </p:nvSpPr>
        <p:spPr>
          <a:xfrm>
            <a:off x="1235415" y="851225"/>
            <a:ext cx="797666" cy="321013"/>
          </a:xfrm>
          <a:prstGeom prst="roundRect">
            <a:avLst/>
          </a:prstGeom>
          <a:no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
            <a:extLst>
              <a:ext uri="{FF2B5EF4-FFF2-40B4-BE49-F238E27FC236}">
                <a16:creationId xmlns:a16="http://schemas.microsoft.com/office/drawing/2014/main" id="{86077804-6EAD-2B4E-25BB-3041F422942F}"/>
              </a:ext>
            </a:extLst>
          </p:cNvPr>
          <p:cNvGrpSpPr/>
          <p:nvPr/>
        </p:nvGrpSpPr>
        <p:grpSpPr>
          <a:xfrm>
            <a:off x="1271810" y="95974"/>
            <a:ext cx="724878" cy="755251"/>
            <a:chOff x="1271810" y="95974"/>
            <a:chExt cx="724878" cy="755251"/>
          </a:xfrm>
        </p:grpSpPr>
        <p:sp>
          <p:nvSpPr>
            <p:cNvPr id="3" name="TextBox 2">
              <a:extLst>
                <a:ext uri="{FF2B5EF4-FFF2-40B4-BE49-F238E27FC236}">
                  <a16:creationId xmlns:a16="http://schemas.microsoft.com/office/drawing/2014/main" id="{BD354111-D6D1-92A9-76F3-3C4C5976DC8D}"/>
                </a:ext>
              </a:extLst>
            </p:cNvPr>
            <p:cNvSpPr txBox="1"/>
            <p:nvPr/>
          </p:nvSpPr>
          <p:spPr>
            <a:xfrm>
              <a:off x="1271810" y="95974"/>
              <a:ext cx="724878" cy="400110"/>
            </a:xfrm>
            <a:prstGeom prst="rect">
              <a:avLst/>
            </a:prstGeom>
            <a:noFill/>
          </p:spPr>
          <p:txBody>
            <a:bodyPr wrap="square" rtlCol="0">
              <a:spAutoFit/>
            </a:bodyPr>
            <a:lstStyle/>
            <a:p>
              <a:r>
                <a:rPr lang="en-US" sz="2000" dirty="0">
                  <a:solidFill>
                    <a:schemeClr val="accent6">
                      <a:lumMod val="50000"/>
                    </a:schemeClr>
                  </a:solidFill>
                  <a:latin typeface="Times New Roman" panose="02020603050405020304" pitchFamily="18" charset="0"/>
                  <a:cs typeface="Times New Roman" panose="02020603050405020304" pitchFamily="18" charset="0"/>
                </a:rPr>
                <a:t>Jews</a:t>
              </a:r>
            </a:p>
          </p:txBody>
        </p:sp>
        <p:cxnSp>
          <p:nvCxnSpPr>
            <p:cNvPr id="6" name="Straight Arrow Connector 5">
              <a:extLst>
                <a:ext uri="{FF2B5EF4-FFF2-40B4-BE49-F238E27FC236}">
                  <a16:creationId xmlns:a16="http://schemas.microsoft.com/office/drawing/2014/main" id="{031A3882-B397-1B05-C9A2-491455A21BDA}"/>
                </a:ext>
              </a:extLst>
            </p:cNvPr>
            <p:cNvCxnSpPr>
              <a:cxnSpLocks/>
              <a:stCxn id="3" idx="2"/>
              <a:endCxn id="2" idx="0"/>
            </p:cNvCxnSpPr>
            <p:nvPr/>
          </p:nvCxnSpPr>
          <p:spPr>
            <a:xfrm flipH="1">
              <a:off x="1634248" y="496084"/>
              <a:ext cx="1" cy="355141"/>
            </a:xfrm>
            <a:prstGeom prst="straightConnector1">
              <a:avLst/>
            </a:prstGeom>
            <a:ln w="25400">
              <a:solidFill>
                <a:schemeClr val="accent6">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12" name="Rectangle: Rounded Corners 11">
            <a:extLst>
              <a:ext uri="{FF2B5EF4-FFF2-40B4-BE49-F238E27FC236}">
                <a16:creationId xmlns:a16="http://schemas.microsoft.com/office/drawing/2014/main" id="{B683CFDC-3477-46CA-9FAF-1390DD443905}"/>
              </a:ext>
            </a:extLst>
          </p:cNvPr>
          <p:cNvSpPr/>
          <p:nvPr/>
        </p:nvSpPr>
        <p:spPr>
          <a:xfrm>
            <a:off x="3677697" y="813878"/>
            <a:ext cx="4982206" cy="321013"/>
          </a:xfrm>
          <a:prstGeom prst="roundRect">
            <a:avLst/>
          </a:prstGeom>
          <a:no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7">
            <a:extLst>
              <a:ext uri="{FF2B5EF4-FFF2-40B4-BE49-F238E27FC236}">
                <a16:creationId xmlns:a16="http://schemas.microsoft.com/office/drawing/2014/main" id="{325E1A1A-7DAB-C6C0-336C-C8D6ED6C44D5}"/>
              </a:ext>
            </a:extLst>
          </p:cNvPr>
          <p:cNvGrpSpPr/>
          <p:nvPr/>
        </p:nvGrpSpPr>
        <p:grpSpPr>
          <a:xfrm>
            <a:off x="6168800" y="94025"/>
            <a:ext cx="2975200" cy="719853"/>
            <a:chOff x="6168800" y="94025"/>
            <a:chExt cx="2975200" cy="719853"/>
          </a:xfrm>
        </p:grpSpPr>
        <p:cxnSp>
          <p:nvCxnSpPr>
            <p:cNvPr id="13" name="Straight Arrow Connector 12">
              <a:extLst>
                <a:ext uri="{FF2B5EF4-FFF2-40B4-BE49-F238E27FC236}">
                  <a16:creationId xmlns:a16="http://schemas.microsoft.com/office/drawing/2014/main" id="{FAAAFE2E-8FCE-D67A-80EE-FE84CA389683}"/>
                </a:ext>
              </a:extLst>
            </p:cNvPr>
            <p:cNvCxnSpPr>
              <a:cxnSpLocks/>
              <a:stCxn id="16" idx="1"/>
              <a:endCxn id="12" idx="0"/>
            </p:cNvCxnSpPr>
            <p:nvPr/>
          </p:nvCxnSpPr>
          <p:spPr>
            <a:xfrm flipH="1">
              <a:off x="6168800" y="447968"/>
              <a:ext cx="1177219" cy="365910"/>
            </a:xfrm>
            <a:prstGeom prst="straightConnector1">
              <a:avLst/>
            </a:prstGeom>
            <a:ln w="25400">
              <a:solidFill>
                <a:schemeClr val="accent6">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2CF4B2A9-B859-CCB3-C4CB-264413755601}"/>
                </a:ext>
              </a:extLst>
            </p:cNvPr>
            <p:cNvSpPr txBox="1"/>
            <p:nvPr/>
          </p:nvSpPr>
          <p:spPr>
            <a:xfrm>
              <a:off x="7346019" y="94025"/>
              <a:ext cx="1797981" cy="707886"/>
            </a:xfrm>
            <a:prstGeom prst="rect">
              <a:avLst/>
            </a:prstGeom>
            <a:noFill/>
          </p:spPr>
          <p:txBody>
            <a:bodyPr wrap="square" rtlCol="0">
              <a:spAutoFit/>
            </a:bodyPr>
            <a:lstStyle/>
            <a:p>
              <a:pPr algn="ctr"/>
              <a:r>
                <a:rPr lang="en-US" sz="2000" dirty="0">
                  <a:solidFill>
                    <a:schemeClr val="accent6">
                      <a:lumMod val="50000"/>
                    </a:schemeClr>
                  </a:solidFill>
                  <a:latin typeface="Times New Roman" panose="02020603050405020304" pitchFamily="18" charset="0"/>
                  <a:cs typeface="Times New Roman" panose="02020603050405020304" pitchFamily="18" charset="0"/>
                </a:rPr>
                <a:t>in the Messianic age</a:t>
              </a:r>
            </a:p>
          </p:txBody>
        </p:sp>
      </p:grpSp>
      <p:sp>
        <p:nvSpPr>
          <p:cNvPr id="18" name="Rectangle: Rounded Corners 17">
            <a:extLst>
              <a:ext uri="{FF2B5EF4-FFF2-40B4-BE49-F238E27FC236}">
                <a16:creationId xmlns:a16="http://schemas.microsoft.com/office/drawing/2014/main" id="{0C834584-DD97-CA95-2237-6DA687B6556B}"/>
              </a:ext>
            </a:extLst>
          </p:cNvPr>
          <p:cNvSpPr/>
          <p:nvPr/>
        </p:nvSpPr>
        <p:spPr>
          <a:xfrm>
            <a:off x="5416956" y="2206039"/>
            <a:ext cx="603115" cy="321013"/>
          </a:xfrm>
          <a:prstGeom prst="roundRect">
            <a:avLst/>
          </a:prstGeom>
          <a:no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Rounded Corners 28">
            <a:extLst>
              <a:ext uri="{FF2B5EF4-FFF2-40B4-BE49-F238E27FC236}">
                <a16:creationId xmlns:a16="http://schemas.microsoft.com/office/drawing/2014/main" id="{4F1C3E31-234E-3D09-8465-927524C3D01B}"/>
              </a:ext>
            </a:extLst>
          </p:cNvPr>
          <p:cNvSpPr/>
          <p:nvPr/>
        </p:nvSpPr>
        <p:spPr>
          <a:xfrm>
            <a:off x="836582" y="851225"/>
            <a:ext cx="429006" cy="321013"/>
          </a:xfrm>
          <a:prstGeom prst="roundRect">
            <a:avLst/>
          </a:prstGeom>
          <a:no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E5931BBF-DDC0-4F19-B24E-9E0BDF67E766}"/>
              </a:ext>
            </a:extLst>
          </p:cNvPr>
          <p:cNvGrpSpPr/>
          <p:nvPr/>
        </p:nvGrpSpPr>
        <p:grpSpPr>
          <a:xfrm>
            <a:off x="311285" y="94025"/>
            <a:ext cx="864879" cy="757200"/>
            <a:chOff x="311285" y="94025"/>
            <a:chExt cx="864879" cy="757200"/>
          </a:xfrm>
        </p:grpSpPr>
        <p:sp>
          <p:nvSpPr>
            <p:cNvPr id="30" name="TextBox 29">
              <a:extLst>
                <a:ext uri="{FF2B5EF4-FFF2-40B4-BE49-F238E27FC236}">
                  <a16:creationId xmlns:a16="http://schemas.microsoft.com/office/drawing/2014/main" id="{16809707-45B7-9FBD-1D66-26DB2C52493D}"/>
                </a:ext>
              </a:extLst>
            </p:cNvPr>
            <p:cNvSpPr txBox="1"/>
            <p:nvPr/>
          </p:nvSpPr>
          <p:spPr>
            <a:xfrm>
              <a:off x="311285" y="94025"/>
              <a:ext cx="864879" cy="400110"/>
            </a:xfrm>
            <a:prstGeom prst="rect">
              <a:avLst/>
            </a:prstGeom>
            <a:noFill/>
          </p:spPr>
          <p:txBody>
            <a:bodyPr wrap="square" rtlCol="0">
              <a:spAutoFit/>
            </a:bodyPr>
            <a:lstStyle/>
            <a:p>
              <a:r>
                <a:rPr lang="en-US" sz="2000" dirty="0">
                  <a:solidFill>
                    <a:schemeClr val="accent6">
                      <a:lumMod val="50000"/>
                    </a:schemeClr>
                  </a:solidFill>
                  <a:latin typeface="Times New Roman" panose="02020603050405020304" pitchFamily="18" charset="0"/>
                  <a:cs typeface="Times New Roman" panose="02020603050405020304" pitchFamily="18" charset="0"/>
                </a:rPr>
                <a:t>God’s</a:t>
              </a:r>
            </a:p>
          </p:txBody>
        </p:sp>
        <p:cxnSp>
          <p:nvCxnSpPr>
            <p:cNvPr id="31" name="Straight Arrow Connector 30">
              <a:extLst>
                <a:ext uri="{FF2B5EF4-FFF2-40B4-BE49-F238E27FC236}">
                  <a16:creationId xmlns:a16="http://schemas.microsoft.com/office/drawing/2014/main" id="{18BF4760-AC3E-AFE4-2C17-50DF7E79B1B6}"/>
                </a:ext>
              </a:extLst>
            </p:cNvPr>
            <p:cNvCxnSpPr>
              <a:cxnSpLocks/>
              <a:stCxn id="30" idx="2"/>
              <a:endCxn id="29" idx="0"/>
            </p:cNvCxnSpPr>
            <p:nvPr/>
          </p:nvCxnSpPr>
          <p:spPr>
            <a:xfrm>
              <a:off x="743725" y="494135"/>
              <a:ext cx="307360" cy="357090"/>
            </a:xfrm>
            <a:prstGeom prst="straightConnector1">
              <a:avLst/>
            </a:prstGeom>
            <a:ln w="25400">
              <a:solidFill>
                <a:schemeClr val="accent6">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grpSp>
      <p:grpSp>
        <p:nvGrpSpPr>
          <p:cNvPr id="9" name="Group 8">
            <a:extLst>
              <a:ext uri="{FF2B5EF4-FFF2-40B4-BE49-F238E27FC236}">
                <a16:creationId xmlns:a16="http://schemas.microsoft.com/office/drawing/2014/main" id="{D45EC127-627A-E861-9D30-D75161ABE13B}"/>
              </a:ext>
            </a:extLst>
          </p:cNvPr>
          <p:cNvGrpSpPr/>
          <p:nvPr/>
        </p:nvGrpSpPr>
        <p:grpSpPr>
          <a:xfrm>
            <a:off x="3391854" y="2366546"/>
            <a:ext cx="2025102" cy="436147"/>
            <a:chOff x="3391854" y="2366546"/>
            <a:chExt cx="2025102" cy="436147"/>
          </a:xfrm>
        </p:grpSpPr>
        <p:sp>
          <p:nvSpPr>
            <p:cNvPr id="28" name="TextBox 27">
              <a:extLst>
                <a:ext uri="{FF2B5EF4-FFF2-40B4-BE49-F238E27FC236}">
                  <a16:creationId xmlns:a16="http://schemas.microsoft.com/office/drawing/2014/main" id="{3E5920D5-A884-3419-A9EF-16D30F2E8730}"/>
                </a:ext>
              </a:extLst>
            </p:cNvPr>
            <p:cNvSpPr txBox="1"/>
            <p:nvPr/>
          </p:nvSpPr>
          <p:spPr>
            <a:xfrm>
              <a:off x="3391854" y="2402583"/>
              <a:ext cx="1734623" cy="400110"/>
            </a:xfrm>
            <a:prstGeom prst="rect">
              <a:avLst/>
            </a:prstGeom>
            <a:noFill/>
          </p:spPr>
          <p:txBody>
            <a:bodyPr wrap="square" rtlCol="0">
              <a:spAutoFit/>
            </a:bodyPr>
            <a:lstStyle/>
            <a:p>
              <a:r>
                <a:rPr lang="en-US" sz="2000" dirty="0">
                  <a:solidFill>
                    <a:schemeClr val="accent6">
                      <a:lumMod val="50000"/>
                    </a:schemeClr>
                  </a:solidFill>
                  <a:latin typeface="Times New Roman" panose="02020603050405020304" pitchFamily="18" charset="0"/>
                  <a:cs typeface="Times New Roman" panose="02020603050405020304" pitchFamily="18" charset="0"/>
                </a:rPr>
                <a:t>Gentile leaders</a:t>
              </a:r>
            </a:p>
          </p:txBody>
        </p:sp>
        <p:cxnSp>
          <p:nvCxnSpPr>
            <p:cNvPr id="37" name="Straight Arrow Connector 36">
              <a:extLst>
                <a:ext uri="{FF2B5EF4-FFF2-40B4-BE49-F238E27FC236}">
                  <a16:creationId xmlns:a16="http://schemas.microsoft.com/office/drawing/2014/main" id="{6452E532-B268-2947-ED3C-F08E04FA89A3}"/>
                </a:ext>
              </a:extLst>
            </p:cNvPr>
            <p:cNvCxnSpPr>
              <a:cxnSpLocks/>
              <a:stCxn id="28" idx="3"/>
              <a:endCxn id="18" idx="1"/>
            </p:cNvCxnSpPr>
            <p:nvPr/>
          </p:nvCxnSpPr>
          <p:spPr>
            <a:xfrm flipV="1">
              <a:off x="5126477" y="2366546"/>
              <a:ext cx="290479" cy="236092"/>
            </a:xfrm>
            <a:prstGeom prst="straightConnector1">
              <a:avLst/>
            </a:prstGeom>
            <a:ln w="25400">
              <a:solidFill>
                <a:schemeClr val="accent6">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41" name="Rectangle: Rounded Corners 40">
            <a:extLst>
              <a:ext uri="{FF2B5EF4-FFF2-40B4-BE49-F238E27FC236}">
                <a16:creationId xmlns:a16="http://schemas.microsoft.com/office/drawing/2014/main" id="{415E9B3C-D295-FF5A-94F9-F3084DE5C664}"/>
              </a:ext>
            </a:extLst>
          </p:cNvPr>
          <p:cNvSpPr/>
          <p:nvPr/>
        </p:nvSpPr>
        <p:spPr>
          <a:xfrm>
            <a:off x="6467901" y="2206039"/>
            <a:ext cx="1878431" cy="321013"/>
          </a:xfrm>
          <a:prstGeom prst="roundRect">
            <a:avLst/>
          </a:prstGeom>
          <a:no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F07AE2BF-1025-5868-53BB-5ADFD6C16D81}"/>
              </a:ext>
            </a:extLst>
          </p:cNvPr>
          <p:cNvGrpSpPr/>
          <p:nvPr/>
        </p:nvGrpSpPr>
        <p:grpSpPr>
          <a:xfrm>
            <a:off x="5916706" y="2527052"/>
            <a:ext cx="2916007" cy="1160312"/>
            <a:chOff x="5916706" y="2527052"/>
            <a:chExt cx="2916007" cy="1160312"/>
          </a:xfrm>
        </p:grpSpPr>
        <p:sp>
          <p:nvSpPr>
            <p:cNvPr id="43" name="TextBox 42">
              <a:extLst>
                <a:ext uri="{FF2B5EF4-FFF2-40B4-BE49-F238E27FC236}">
                  <a16:creationId xmlns:a16="http://schemas.microsoft.com/office/drawing/2014/main" id="{A5C9CDA1-511B-F6F8-CE8A-904D79E84204}"/>
                </a:ext>
              </a:extLst>
            </p:cNvPr>
            <p:cNvSpPr txBox="1"/>
            <p:nvPr/>
          </p:nvSpPr>
          <p:spPr>
            <a:xfrm>
              <a:off x="5916706" y="2979478"/>
              <a:ext cx="2916007" cy="707886"/>
            </a:xfrm>
            <a:prstGeom prst="rect">
              <a:avLst/>
            </a:prstGeom>
            <a:noFill/>
          </p:spPr>
          <p:txBody>
            <a:bodyPr wrap="square" rtlCol="0">
              <a:spAutoFit/>
            </a:bodyPr>
            <a:lstStyle/>
            <a:p>
              <a:pPr algn="ctr"/>
              <a:r>
                <a:rPr lang="en-US" sz="2000" dirty="0">
                  <a:solidFill>
                    <a:schemeClr val="accent6">
                      <a:lumMod val="50000"/>
                    </a:schemeClr>
                  </a:solidFill>
                  <a:latin typeface="Times New Roman" panose="02020603050405020304" pitchFamily="18" charset="0"/>
                  <a:cs typeface="Times New Roman" panose="02020603050405020304" pitchFamily="18" charset="0"/>
                </a:rPr>
                <a:t>when they learn that the Messiah is not Jesus</a:t>
              </a:r>
            </a:p>
          </p:txBody>
        </p:sp>
        <p:cxnSp>
          <p:nvCxnSpPr>
            <p:cNvPr id="44" name="Straight Arrow Connector 43">
              <a:extLst>
                <a:ext uri="{FF2B5EF4-FFF2-40B4-BE49-F238E27FC236}">
                  <a16:creationId xmlns:a16="http://schemas.microsoft.com/office/drawing/2014/main" id="{7A85E1C6-54B9-34C0-76A9-4235CC358CEF}"/>
                </a:ext>
              </a:extLst>
            </p:cNvPr>
            <p:cNvCxnSpPr>
              <a:cxnSpLocks/>
              <a:stCxn id="43" idx="0"/>
              <a:endCxn id="41" idx="2"/>
            </p:cNvCxnSpPr>
            <p:nvPr/>
          </p:nvCxnSpPr>
          <p:spPr>
            <a:xfrm flipV="1">
              <a:off x="7374710" y="2527052"/>
              <a:ext cx="32407" cy="452426"/>
            </a:xfrm>
            <a:prstGeom prst="straightConnector1">
              <a:avLst/>
            </a:prstGeom>
            <a:ln w="25400">
              <a:solidFill>
                <a:schemeClr val="accent6">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54" name="Rectangle: Rounded Corners 53">
            <a:extLst>
              <a:ext uri="{FF2B5EF4-FFF2-40B4-BE49-F238E27FC236}">
                <a16:creationId xmlns:a16="http://schemas.microsoft.com/office/drawing/2014/main" id="{559DA1BD-70E5-F3E0-0CB4-F40752AB60CA}"/>
              </a:ext>
            </a:extLst>
          </p:cNvPr>
          <p:cNvSpPr/>
          <p:nvPr/>
        </p:nvSpPr>
        <p:spPr>
          <a:xfrm>
            <a:off x="943585" y="5901312"/>
            <a:ext cx="1721794" cy="321013"/>
          </a:xfrm>
          <a:prstGeom prst="roundRect">
            <a:avLst/>
          </a:prstGeom>
          <a:no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 name="Group 13">
            <a:extLst>
              <a:ext uri="{FF2B5EF4-FFF2-40B4-BE49-F238E27FC236}">
                <a16:creationId xmlns:a16="http://schemas.microsoft.com/office/drawing/2014/main" id="{9F810310-13A4-145A-EB14-5AEBE56A3052}"/>
              </a:ext>
            </a:extLst>
          </p:cNvPr>
          <p:cNvGrpSpPr/>
          <p:nvPr/>
        </p:nvGrpSpPr>
        <p:grpSpPr>
          <a:xfrm>
            <a:off x="2665379" y="6061819"/>
            <a:ext cx="2236151" cy="796181"/>
            <a:chOff x="2665379" y="6061819"/>
            <a:chExt cx="2236151" cy="796181"/>
          </a:xfrm>
        </p:grpSpPr>
        <p:cxnSp>
          <p:nvCxnSpPr>
            <p:cNvPr id="55" name="Straight Arrow Connector 54">
              <a:extLst>
                <a:ext uri="{FF2B5EF4-FFF2-40B4-BE49-F238E27FC236}">
                  <a16:creationId xmlns:a16="http://schemas.microsoft.com/office/drawing/2014/main" id="{B0546D88-9766-0674-D79F-506C61FC95A6}"/>
                </a:ext>
              </a:extLst>
            </p:cNvPr>
            <p:cNvCxnSpPr>
              <a:cxnSpLocks/>
              <a:stCxn id="57" idx="1"/>
              <a:endCxn id="54" idx="3"/>
            </p:cNvCxnSpPr>
            <p:nvPr/>
          </p:nvCxnSpPr>
          <p:spPr>
            <a:xfrm flipH="1" flipV="1">
              <a:off x="2665379" y="6061819"/>
              <a:ext cx="502377" cy="596126"/>
            </a:xfrm>
            <a:prstGeom prst="straightConnector1">
              <a:avLst/>
            </a:prstGeom>
            <a:ln w="25400">
              <a:solidFill>
                <a:schemeClr val="accent6">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88F80DC2-3320-15FD-3B2C-B9D8673D62FE}"/>
                </a:ext>
              </a:extLst>
            </p:cNvPr>
            <p:cNvSpPr txBox="1"/>
            <p:nvPr/>
          </p:nvSpPr>
          <p:spPr>
            <a:xfrm>
              <a:off x="3167756" y="6457890"/>
              <a:ext cx="1733774" cy="400110"/>
            </a:xfrm>
            <a:prstGeom prst="rect">
              <a:avLst/>
            </a:prstGeom>
            <a:noFill/>
          </p:spPr>
          <p:txBody>
            <a:bodyPr wrap="square" rtlCol="0">
              <a:spAutoFit/>
            </a:bodyPr>
            <a:lstStyle/>
            <a:p>
              <a:r>
                <a:rPr lang="en-US" sz="2000" dirty="0">
                  <a:solidFill>
                    <a:schemeClr val="accent6">
                      <a:lumMod val="50000"/>
                    </a:schemeClr>
                  </a:solidFill>
                  <a:latin typeface="Times New Roman" panose="02020603050405020304" pitchFamily="18" charset="0"/>
                  <a:cs typeface="Times New Roman" panose="02020603050405020304" pitchFamily="18" charset="0"/>
                </a:rPr>
                <a:t>by the Gentiles</a:t>
              </a:r>
            </a:p>
          </p:txBody>
        </p:sp>
      </p:grpSp>
    </p:spTree>
    <p:custDataLst>
      <p:tags r:id="rId1"/>
    </p:custDataLst>
    <p:extLst>
      <p:ext uri="{BB962C8B-B14F-4D97-AF65-F5344CB8AC3E}">
        <p14:creationId xmlns:p14="http://schemas.microsoft.com/office/powerpoint/2010/main" val="1693901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8" grpId="0" animBg="1"/>
      <p:bldP spid="29" grpId="0" animBg="1"/>
      <p:bldP spid="41" grpId="0" animBg="1"/>
      <p:bldP spid="5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515566" y="700389"/>
            <a:ext cx="8143012" cy="6157611"/>
          </a:xfrm>
        </p:spPr>
        <p:txBody>
          <a:bodyPr/>
          <a:lstStyle/>
          <a:p>
            <a:pPr marL="0" indent="0">
              <a:lnSpc>
                <a:spcPct val="150000"/>
              </a:lnSpc>
              <a:buNone/>
            </a:pPr>
            <a:r>
              <a:rPr lang="en-US" sz="2000" dirty="0">
                <a:solidFill>
                  <a:srgbClr val="7030A0"/>
                </a:solidFill>
                <a:latin typeface="Times New Roman" panose="02020603050405020304" pitchFamily="18" charset="0"/>
                <a:cs typeface="Times New Roman" panose="02020603050405020304" pitchFamily="18" charset="0"/>
              </a:rPr>
              <a:t>Surely he took up our pain and bore our suffering, yet we considered him punished by God, stricken by him, and afflicted. But he was pierced for our transgressions, he was crushed for our iniquities; the punishment that brought us peace was on him, and by his wounds we are healed. We all, like sheep, have gone astray, each of us has turned to our own way; and the Lord has laid on him the iniquity of us all.</a:t>
            </a:r>
          </a:p>
          <a:p>
            <a:pPr marL="0" indent="0">
              <a:lnSpc>
                <a:spcPct val="150000"/>
              </a:lnSpc>
              <a:buNone/>
            </a:pPr>
            <a:r>
              <a:rPr lang="en-US" sz="2000" dirty="0">
                <a:solidFill>
                  <a:srgbClr val="7030A0"/>
                </a:solidFill>
                <a:latin typeface="Times New Roman" panose="02020603050405020304" pitchFamily="18" charset="0"/>
                <a:cs typeface="Times New Roman" panose="02020603050405020304" pitchFamily="18" charset="0"/>
              </a:rPr>
              <a:t>He was oppressed and afflicted, yet he did not open his mouth; he was led like a lamb to the slaughter, and as a sheep before its shearers is silent, so he did not open his mouth. By oppression and judgment he was taken away. Yet who of his generation protested? For he was cut off from the land of the living; for the transgression of my people he was punished. He was assigned a grave with the wicked, and with the rich in his death, though he had done no violence, nor was any deceit in his mouth.</a:t>
            </a:r>
          </a:p>
          <a:p>
            <a:pPr marL="0" indent="0">
              <a:lnSpc>
                <a:spcPct val="150000"/>
              </a:lnSpc>
              <a:buNone/>
            </a:pPr>
            <a:endParaRPr lang="en-US" sz="2000" dirty="0">
              <a:solidFill>
                <a:srgbClr val="7030A0"/>
              </a:solidFill>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a16="http://schemas.microsoft.com/office/drawing/2014/main" id="{27944388-5A6A-AE1A-6A51-104DF7A20B8D}"/>
              </a:ext>
            </a:extLst>
          </p:cNvPr>
          <p:cNvSpPr>
            <a:spLocks noGrp="1"/>
          </p:cNvSpPr>
          <p:nvPr>
            <p:ph type="title"/>
          </p:nvPr>
        </p:nvSpPr>
        <p:spPr>
          <a:xfrm>
            <a:off x="2931" y="-1"/>
            <a:ext cx="9141069" cy="533401"/>
          </a:xfrm>
        </p:spPr>
        <p:txBody>
          <a:bodyPr/>
          <a:lstStyle/>
          <a:p>
            <a:r>
              <a:rPr lang="en-US" b="1" dirty="0"/>
              <a:t>Isaiah 53:4-9 [NIV]</a:t>
            </a:r>
          </a:p>
        </p:txBody>
      </p:sp>
      <p:sp>
        <p:nvSpPr>
          <p:cNvPr id="2" name="Rectangle: Rounded Corners 1">
            <a:extLst>
              <a:ext uri="{FF2B5EF4-FFF2-40B4-BE49-F238E27FC236}">
                <a16:creationId xmlns:a16="http://schemas.microsoft.com/office/drawing/2014/main" id="{282DC1DA-6EC2-AEEB-2B3C-DE2552023AE4}"/>
              </a:ext>
            </a:extLst>
          </p:cNvPr>
          <p:cNvSpPr/>
          <p:nvPr/>
        </p:nvSpPr>
        <p:spPr>
          <a:xfrm>
            <a:off x="2910814" y="1769592"/>
            <a:ext cx="829070" cy="309377"/>
          </a:xfrm>
          <a:prstGeom prst="roundRect">
            <a:avLst/>
          </a:prstGeom>
          <a:no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
            <a:extLst>
              <a:ext uri="{FF2B5EF4-FFF2-40B4-BE49-F238E27FC236}">
                <a16:creationId xmlns:a16="http://schemas.microsoft.com/office/drawing/2014/main" id="{6A2C6A82-6D7B-FE27-3DA2-3CBFBAD734A7}"/>
              </a:ext>
            </a:extLst>
          </p:cNvPr>
          <p:cNvGrpSpPr/>
          <p:nvPr/>
        </p:nvGrpSpPr>
        <p:grpSpPr>
          <a:xfrm>
            <a:off x="2421652" y="2078969"/>
            <a:ext cx="1376623" cy="755485"/>
            <a:chOff x="2421652" y="2078969"/>
            <a:chExt cx="1376623" cy="755485"/>
          </a:xfrm>
        </p:grpSpPr>
        <p:sp>
          <p:nvSpPr>
            <p:cNvPr id="3" name="TextBox 2">
              <a:extLst>
                <a:ext uri="{FF2B5EF4-FFF2-40B4-BE49-F238E27FC236}">
                  <a16:creationId xmlns:a16="http://schemas.microsoft.com/office/drawing/2014/main" id="{BD354111-D6D1-92A9-76F3-3C4C5976DC8D}"/>
                </a:ext>
              </a:extLst>
            </p:cNvPr>
            <p:cNvSpPr txBox="1"/>
            <p:nvPr/>
          </p:nvSpPr>
          <p:spPr>
            <a:xfrm>
              <a:off x="2421652" y="2434344"/>
              <a:ext cx="1376623" cy="400110"/>
            </a:xfrm>
            <a:prstGeom prst="rect">
              <a:avLst/>
            </a:prstGeom>
            <a:noFill/>
          </p:spPr>
          <p:txBody>
            <a:bodyPr wrap="square" rtlCol="0">
              <a:spAutoFit/>
            </a:bodyPr>
            <a:lstStyle/>
            <a:p>
              <a:r>
                <a:rPr lang="en-US" sz="2000" dirty="0">
                  <a:solidFill>
                    <a:schemeClr val="accent6">
                      <a:lumMod val="50000"/>
                    </a:schemeClr>
                  </a:solidFill>
                  <a:latin typeface="Times New Roman" panose="02020603050405020304" pitchFamily="18" charset="0"/>
                  <a:cs typeface="Times New Roman" panose="02020603050405020304" pitchFamily="18" charset="0"/>
                </a:rPr>
                <a:t>persecuted</a:t>
              </a:r>
            </a:p>
          </p:txBody>
        </p:sp>
        <p:cxnSp>
          <p:nvCxnSpPr>
            <p:cNvPr id="6" name="Straight Arrow Connector 5">
              <a:extLst>
                <a:ext uri="{FF2B5EF4-FFF2-40B4-BE49-F238E27FC236}">
                  <a16:creationId xmlns:a16="http://schemas.microsoft.com/office/drawing/2014/main" id="{031A3882-B397-1B05-C9A2-491455A21BDA}"/>
                </a:ext>
              </a:extLst>
            </p:cNvPr>
            <p:cNvCxnSpPr>
              <a:cxnSpLocks/>
              <a:stCxn id="3" idx="0"/>
              <a:endCxn id="2" idx="2"/>
            </p:cNvCxnSpPr>
            <p:nvPr/>
          </p:nvCxnSpPr>
          <p:spPr>
            <a:xfrm flipV="1">
              <a:off x="3109964" y="2078969"/>
              <a:ext cx="215385" cy="355375"/>
            </a:xfrm>
            <a:prstGeom prst="straightConnector1">
              <a:avLst/>
            </a:prstGeom>
            <a:ln w="25400">
              <a:solidFill>
                <a:schemeClr val="accent6">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grpSp>
      <p:grpSp>
        <p:nvGrpSpPr>
          <p:cNvPr id="8" name="Group 7">
            <a:extLst>
              <a:ext uri="{FF2B5EF4-FFF2-40B4-BE49-F238E27FC236}">
                <a16:creationId xmlns:a16="http://schemas.microsoft.com/office/drawing/2014/main" id="{B0AE16DA-AB04-122C-6324-1E0BCA94883B}"/>
              </a:ext>
            </a:extLst>
          </p:cNvPr>
          <p:cNvGrpSpPr/>
          <p:nvPr/>
        </p:nvGrpSpPr>
        <p:grpSpPr>
          <a:xfrm>
            <a:off x="4109904" y="1763773"/>
            <a:ext cx="1395063" cy="321014"/>
            <a:chOff x="4109904" y="1769441"/>
            <a:chExt cx="1395063" cy="321014"/>
          </a:xfrm>
        </p:grpSpPr>
        <p:sp>
          <p:nvSpPr>
            <p:cNvPr id="12" name="Rectangle: Rounded Corners 11">
              <a:extLst>
                <a:ext uri="{FF2B5EF4-FFF2-40B4-BE49-F238E27FC236}">
                  <a16:creationId xmlns:a16="http://schemas.microsoft.com/office/drawing/2014/main" id="{B683CFDC-3477-46CA-9FAF-1390DD443905}"/>
                </a:ext>
              </a:extLst>
            </p:cNvPr>
            <p:cNvSpPr/>
            <p:nvPr/>
          </p:nvSpPr>
          <p:spPr>
            <a:xfrm>
              <a:off x="4109904" y="1769442"/>
              <a:ext cx="389106" cy="321013"/>
            </a:xfrm>
            <a:prstGeom prst="roundRect">
              <a:avLst/>
            </a:prstGeom>
            <a:no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Rounded Corners 17">
              <a:extLst>
                <a:ext uri="{FF2B5EF4-FFF2-40B4-BE49-F238E27FC236}">
                  <a16:creationId xmlns:a16="http://schemas.microsoft.com/office/drawing/2014/main" id="{0C834584-DD97-CA95-2237-6DA687B6556B}"/>
                </a:ext>
              </a:extLst>
            </p:cNvPr>
            <p:cNvSpPr/>
            <p:nvPr/>
          </p:nvSpPr>
          <p:spPr>
            <a:xfrm>
              <a:off x="4505763" y="1769441"/>
              <a:ext cx="999204" cy="321013"/>
            </a:xfrm>
            <a:prstGeom prst="roundRect">
              <a:avLst/>
            </a:prstGeom>
            <a:no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 name="Group 8">
            <a:extLst>
              <a:ext uri="{FF2B5EF4-FFF2-40B4-BE49-F238E27FC236}">
                <a16:creationId xmlns:a16="http://schemas.microsoft.com/office/drawing/2014/main" id="{3D8D3BFA-32FF-83B2-B7FA-5061066A1BA2}"/>
              </a:ext>
            </a:extLst>
          </p:cNvPr>
          <p:cNvGrpSpPr/>
          <p:nvPr/>
        </p:nvGrpSpPr>
        <p:grpSpPr>
          <a:xfrm>
            <a:off x="3476496" y="1011211"/>
            <a:ext cx="2853375" cy="1341974"/>
            <a:chOff x="3476496" y="1011211"/>
            <a:chExt cx="2853375" cy="1341974"/>
          </a:xfrm>
        </p:grpSpPr>
        <p:cxnSp>
          <p:nvCxnSpPr>
            <p:cNvPr id="13" name="Straight Arrow Connector 12">
              <a:extLst>
                <a:ext uri="{FF2B5EF4-FFF2-40B4-BE49-F238E27FC236}">
                  <a16:creationId xmlns:a16="http://schemas.microsoft.com/office/drawing/2014/main" id="{FAAAFE2E-8FCE-D67A-80EE-FE84CA389683}"/>
                </a:ext>
              </a:extLst>
            </p:cNvPr>
            <p:cNvCxnSpPr>
              <a:cxnSpLocks/>
              <a:stCxn id="16" idx="2"/>
              <a:endCxn id="12" idx="0"/>
            </p:cNvCxnSpPr>
            <p:nvPr/>
          </p:nvCxnSpPr>
          <p:spPr>
            <a:xfrm>
              <a:off x="4068318" y="1411321"/>
              <a:ext cx="236139" cy="352453"/>
            </a:xfrm>
            <a:prstGeom prst="straightConnector1">
              <a:avLst/>
            </a:prstGeom>
            <a:ln w="25400">
              <a:solidFill>
                <a:schemeClr val="accent6">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2CF4B2A9-B859-CCB3-C4CB-264413755601}"/>
                </a:ext>
              </a:extLst>
            </p:cNvPr>
            <p:cNvSpPr txBox="1"/>
            <p:nvPr/>
          </p:nvSpPr>
          <p:spPr>
            <a:xfrm>
              <a:off x="3476496" y="1011211"/>
              <a:ext cx="1183644" cy="400110"/>
            </a:xfrm>
            <a:prstGeom prst="rect">
              <a:avLst/>
            </a:prstGeom>
            <a:noFill/>
          </p:spPr>
          <p:txBody>
            <a:bodyPr wrap="square" rtlCol="0">
              <a:spAutoFit/>
            </a:bodyPr>
            <a:lstStyle/>
            <a:p>
              <a:pPr algn="ctr"/>
              <a:r>
                <a:rPr lang="en-US" sz="2000" dirty="0">
                  <a:solidFill>
                    <a:schemeClr val="accent6">
                      <a:lumMod val="50000"/>
                    </a:schemeClr>
                  </a:solidFill>
                  <a:latin typeface="Times New Roman" panose="02020603050405020304" pitchFamily="18" charset="0"/>
                  <a:cs typeface="Times New Roman" panose="02020603050405020304" pitchFamily="18" charset="0"/>
                </a:rPr>
                <a:t>Gentiles’</a:t>
              </a:r>
            </a:p>
          </p:txBody>
        </p:sp>
        <p:sp>
          <p:nvSpPr>
            <p:cNvPr id="28" name="TextBox 27">
              <a:extLst>
                <a:ext uri="{FF2B5EF4-FFF2-40B4-BE49-F238E27FC236}">
                  <a16:creationId xmlns:a16="http://schemas.microsoft.com/office/drawing/2014/main" id="{3E5920D5-A884-3419-A9EF-16D30F2E8730}"/>
                </a:ext>
              </a:extLst>
            </p:cNvPr>
            <p:cNvSpPr txBox="1"/>
            <p:nvPr/>
          </p:nvSpPr>
          <p:spPr>
            <a:xfrm>
              <a:off x="5747426" y="1953075"/>
              <a:ext cx="582445" cy="400110"/>
            </a:xfrm>
            <a:prstGeom prst="rect">
              <a:avLst/>
            </a:prstGeom>
            <a:noFill/>
          </p:spPr>
          <p:txBody>
            <a:bodyPr wrap="square" rtlCol="0">
              <a:spAutoFit/>
            </a:bodyPr>
            <a:lstStyle/>
            <a:p>
              <a:r>
                <a:rPr lang="en-US" sz="2000" dirty="0">
                  <a:solidFill>
                    <a:schemeClr val="accent6">
                      <a:lumMod val="50000"/>
                    </a:schemeClr>
                  </a:solidFill>
                  <a:latin typeface="Times New Roman" panose="02020603050405020304" pitchFamily="18" charset="0"/>
                  <a:cs typeface="Times New Roman" panose="02020603050405020304" pitchFamily="18" charset="0"/>
                </a:rPr>
                <a:t>sins</a:t>
              </a:r>
            </a:p>
          </p:txBody>
        </p:sp>
        <p:cxnSp>
          <p:nvCxnSpPr>
            <p:cNvPr id="39" name="Straight Arrow Connector 38">
              <a:extLst>
                <a:ext uri="{FF2B5EF4-FFF2-40B4-BE49-F238E27FC236}">
                  <a16:creationId xmlns:a16="http://schemas.microsoft.com/office/drawing/2014/main" id="{7F79829C-703F-B603-C2C1-1B1F6BAC813F}"/>
                </a:ext>
              </a:extLst>
            </p:cNvPr>
            <p:cNvCxnSpPr>
              <a:cxnSpLocks/>
              <a:stCxn id="28" idx="1"/>
              <a:endCxn id="18" idx="3"/>
            </p:cNvCxnSpPr>
            <p:nvPr/>
          </p:nvCxnSpPr>
          <p:spPr>
            <a:xfrm flipH="1" flipV="1">
              <a:off x="5504967" y="1924280"/>
              <a:ext cx="242459" cy="228850"/>
            </a:xfrm>
            <a:prstGeom prst="straightConnector1">
              <a:avLst/>
            </a:prstGeom>
            <a:ln w="25400">
              <a:solidFill>
                <a:schemeClr val="accent6">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51" name="Rectangle: Rounded Corners 50">
            <a:extLst>
              <a:ext uri="{FF2B5EF4-FFF2-40B4-BE49-F238E27FC236}">
                <a16:creationId xmlns:a16="http://schemas.microsoft.com/office/drawing/2014/main" id="{2CFFBBA2-7C23-8E4B-1A81-6F34766B202B}"/>
              </a:ext>
            </a:extLst>
          </p:cNvPr>
          <p:cNvSpPr/>
          <p:nvPr/>
        </p:nvSpPr>
        <p:spPr>
          <a:xfrm>
            <a:off x="4632905" y="4998265"/>
            <a:ext cx="717311" cy="345329"/>
          </a:xfrm>
          <a:prstGeom prst="roundRect">
            <a:avLst/>
          </a:prstGeom>
          <a:no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4EB62A87-6B2F-DFB4-C505-8C251F47D32A}"/>
              </a:ext>
            </a:extLst>
          </p:cNvPr>
          <p:cNvGrpSpPr/>
          <p:nvPr/>
        </p:nvGrpSpPr>
        <p:grpSpPr>
          <a:xfrm>
            <a:off x="4991561" y="4305510"/>
            <a:ext cx="1145513" cy="692755"/>
            <a:chOff x="5905956" y="4305510"/>
            <a:chExt cx="1145513" cy="692755"/>
          </a:xfrm>
        </p:grpSpPr>
        <p:sp>
          <p:nvSpPr>
            <p:cNvPr id="52" name="TextBox 51">
              <a:extLst>
                <a:ext uri="{FF2B5EF4-FFF2-40B4-BE49-F238E27FC236}">
                  <a16:creationId xmlns:a16="http://schemas.microsoft.com/office/drawing/2014/main" id="{0849A1B5-A3F8-6E83-C094-85DDF98BE8CF}"/>
                </a:ext>
              </a:extLst>
            </p:cNvPr>
            <p:cNvSpPr txBox="1"/>
            <p:nvPr/>
          </p:nvSpPr>
          <p:spPr>
            <a:xfrm>
              <a:off x="6191569" y="4305510"/>
              <a:ext cx="859900" cy="400110"/>
            </a:xfrm>
            <a:prstGeom prst="rect">
              <a:avLst/>
            </a:prstGeom>
            <a:noFill/>
          </p:spPr>
          <p:txBody>
            <a:bodyPr wrap="square" rtlCol="0">
              <a:spAutoFit/>
            </a:bodyPr>
            <a:lstStyle/>
            <a:p>
              <a:pPr algn="ctr"/>
              <a:r>
                <a:rPr lang="en-US" sz="2000" dirty="0">
                  <a:solidFill>
                    <a:schemeClr val="accent6">
                      <a:lumMod val="50000"/>
                    </a:schemeClr>
                  </a:solidFill>
                  <a:latin typeface="Times New Roman" panose="02020603050405020304" pitchFamily="18" charset="0"/>
                  <a:cs typeface="Times New Roman" panose="02020603050405020304" pitchFamily="18" charset="0"/>
                </a:rPr>
                <a:t>exiled</a:t>
              </a:r>
            </a:p>
          </p:txBody>
        </p:sp>
        <p:cxnSp>
          <p:nvCxnSpPr>
            <p:cNvPr id="53" name="Straight Arrow Connector 52">
              <a:extLst>
                <a:ext uri="{FF2B5EF4-FFF2-40B4-BE49-F238E27FC236}">
                  <a16:creationId xmlns:a16="http://schemas.microsoft.com/office/drawing/2014/main" id="{D7AD14B8-17F0-9293-DD27-968541D7F6F4}"/>
                </a:ext>
              </a:extLst>
            </p:cNvPr>
            <p:cNvCxnSpPr>
              <a:cxnSpLocks/>
              <a:stCxn id="52" idx="2"/>
              <a:endCxn id="51" idx="0"/>
            </p:cNvCxnSpPr>
            <p:nvPr/>
          </p:nvCxnSpPr>
          <p:spPr>
            <a:xfrm flipH="1">
              <a:off x="5905956" y="4705620"/>
              <a:ext cx="715563" cy="292645"/>
            </a:xfrm>
            <a:prstGeom prst="straightConnector1">
              <a:avLst/>
            </a:prstGeom>
            <a:ln w="25400">
              <a:solidFill>
                <a:schemeClr val="accent6">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40" name="Rectangle: Rounded Corners 39">
            <a:extLst>
              <a:ext uri="{FF2B5EF4-FFF2-40B4-BE49-F238E27FC236}">
                <a16:creationId xmlns:a16="http://schemas.microsoft.com/office/drawing/2014/main" id="{1E3A6D2C-DA99-99E0-8CF9-F7C278386841}"/>
              </a:ext>
            </a:extLst>
          </p:cNvPr>
          <p:cNvSpPr/>
          <p:nvPr/>
        </p:nvSpPr>
        <p:spPr>
          <a:xfrm>
            <a:off x="582444" y="1278432"/>
            <a:ext cx="1819112" cy="400110"/>
          </a:xfrm>
          <a:prstGeom prst="roundRect">
            <a:avLst/>
          </a:prstGeom>
          <a:no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12028219-2CBC-CC4E-0D8A-B7E3C714BD16}"/>
              </a:ext>
            </a:extLst>
          </p:cNvPr>
          <p:cNvGrpSpPr/>
          <p:nvPr/>
        </p:nvGrpSpPr>
        <p:grpSpPr>
          <a:xfrm>
            <a:off x="485422" y="480558"/>
            <a:ext cx="2297972" cy="797874"/>
            <a:chOff x="485422" y="480558"/>
            <a:chExt cx="2297972" cy="797874"/>
          </a:xfrm>
        </p:grpSpPr>
        <p:sp>
          <p:nvSpPr>
            <p:cNvPr id="47" name="TextBox 46">
              <a:extLst>
                <a:ext uri="{FF2B5EF4-FFF2-40B4-BE49-F238E27FC236}">
                  <a16:creationId xmlns:a16="http://schemas.microsoft.com/office/drawing/2014/main" id="{A02C664C-47D5-6A09-5EFB-C02522BE859C}"/>
                </a:ext>
              </a:extLst>
            </p:cNvPr>
            <p:cNvSpPr txBox="1"/>
            <p:nvPr/>
          </p:nvSpPr>
          <p:spPr>
            <a:xfrm>
              <a:off x="485422" y="480558"/>
              <a:ext cx="2297972" cy="400110"/>
            </a:xfrm>
            <a:prstGeom prst="rect">
              <a:avLst/>
            </a:prstGeom>
            <a:noFill/>
          </p:spPr>
          <p:txBody>
            <a:bodyPr wrap="square" rtlCol="0">
              <a:spAutoFit/>
            </a:bodyPr>
            <a:lstStyle/>
            <a:p>
              <a:pPr algn="ctr"/>
              <a:r>
                <a:rPr lang="en-US" sz="2000" dirty="0">
                  <a:solidFill>
                    <a:schemeClr val="accent6">
                      <a:lumMod val="50000"/>
                    </a:schemeClr>
                  </a:solidFill>
                  <a:latin typeface="Times New Roman" panose="02020603050405020304" pitchFamily="18" charset="0"/>
                  <a:cs typeface="Times New Roman" panose="02020603050405020304" pitchFamily="18" charset="0"/>
                </a:rPr>
                <a:t>for rejecting Jesus</a:t>
              </a:r>
            </a:p>
          </p:txBody>
        </p:sp>
        <p:cxnSp>
          <p:nvCxnSpPr>
            <p:cNvPr id="48" name="Straight Arrow Connector 47">
              <a:extLst>
                <a:ext uri="{FF2B5EF4-FFF2-40B4-BE49-F238E27FC236}">
                  <a16:creationId xmlns:a16="http://schemas.microsoft.com/office/drawing/2014/main" id="{0F1CDC4A-47D1-5808-6785-F1DF1D6824F2}"/>
                </a:ext>
              </a:extLst>
            </p:cNvPr>
            <p:cNvCxnSpPr>
              <a:cxnSpLocks/>
              <a:stCxn id="47" idx="2"/>
              <a:endCxn id="40" idx="0"/>
            </p:cNvCxnSpPr>
            <p:nvPr/>
          </p:nvCxnSpPr>
          <p:spPr>
            <a:xfrm flipH="1">
              <a:off x="1492000" y="880668"/>
              <a:ext cx="142408" cy="397764"/>
            </a:xfrm>
            <a:prstGeom prst="straightConnector1">
              <a:avLst/>
            </a:prstGeom>
            <a:ln w="25400">
              <a:solidFill>
                <a:schemeClr val="accent6">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14" name="Rectangle: Rounded Corners 13">
            <a:extLst>
              <a:ext uri="{FF2B5EF4-FFF2-40B4-BE49-F238E27FC236}">
                <a16:creationId xmlns:a16="http://schemas.microsoft.com/office/drawing/2014/main" id="{6AC8E02D-63F0-7445-0802-5C5B005E5F57}"/>
              </a:ext>
            </a:extLst>
          </p:cNvPr>
          <p:cNvSpPr/>
          <p:nvPr/>
        </p:nvSpPr>
        <p:spPr>
          <a:xfrm>
            <a:off x="5890471" y="4998265"/>
            <a:ext cx="2213005" cy="345329"/>
          </a:xfrm>
          <a:prstGeom prst="roundRect">
            <a:avLst/>
          </a:prstGeom>
          <a:no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 name="Group 14">
            <a:extLst>
              <a:ext uri="{FF2B5EF4-FFF2-40B4-BE49-F238E27FC236}">
                <a16:creationId xmlns:a16="http://schemas.microsoft.com/office/drawing/2014/main" id="{D21291BB-16EC-3511-25D7-C693DC896F4D}"/>
              </a:ext>
            </a:extLst>
          </p:cNvPr>
          <p:cNvGrpSpPr/>
          <p:nvPr/>
        </p:nvGrpSpPr>
        <p:grpSpPr>
          <a:xfrm>
            <a:off x="6567023" y="4291985"/>
            <a:ext cx="859900" cy="706280"/>
            <a:chOff x="5668219" y="4291986"/>
            <a:chExt cx="859900" cy="706280"/>
          </a:xfrm>
        </p:grpSpPr>
        <p:sp>
          <p:nvSpPr>
            <p:cNvPr id="17" name="TextBox 16">
              <a:extLst>
                <a:ext uri="{FF2B5EF4-FFF2-40B4-BE49-F238E27FC236}">
                  <a16:creationId xmlns:a16="http://schemas.microsoft.com/office/drawing/2014/main" id="{F130C71C-9B9D-EF25-7CD2-7C347C378DDD}"/>
                </a:ext>
              </a:extLst>
            </p:cNvPr>
            <p:cNvSpPr txBox="1"/>
            <p:nvPr/>
          </p:nvSpPr>
          <p:spPr>
            <a:xfrm>
              <a:off x="5668219" y="4291986"/>
              <a:ext cx="859900" cy="400110"/>
            </a:xfrm>
            <a:prstGeom prst="rect">
              <a:avLst/>
            </a:prstGeom>
            <a:noFill/>
          </p:spPr>
          <p:txBody>
            <a:bodyPr wrap="square" rtlCol="0">
              <a:spAutoFit/>
            </a:bodyPr>
            <a:lstStyle/>
            <a:p>
              <a:pPr algn="ctr"/>
              <a:r>
                <a:rPr lang="en-US" sz="2000" dirty="0">
                  <a:solidFill>
                    <a:schemeClr val="accent6">
                      <a:lumMod val="50000"/>
                    </a:schemeClr>
                  </a:solidFill>
                  <a:latin typeface="Times New Roman" panose="02020603050405020304" pitchFamily="18" charset="0"/>
                  <a:cs typeface="Times New Roman" panose="02020603050405020304" pitchFamily="18" charset="0"/>
                </a:rPr>
                <a:t>Israel</a:t>
              </a:r>
            </a:p>
          </p:txBody>
        </p:sp>
        <p:cxnSp>
          <p:nvCxnSpPr>
            <p:cNvPr id="19" name="Straight Arrow Connector 18">
              <a:extLst>
                <a:ext uri="{FF2B5EF4-FFF2-40B4-BE49-F238E27FC236}">
                  <a16:creationId xmlns:a16="http://schemas.microsoft.com/office/drawing/2014/main" id="{08C98D44-0F9A-581A-BB5A-E98690116919}"/>
                </a:ext>
              </a:extLst>
            </p:cNvPr>
            <p:cNvCxnSpPr>
              <a:cxnSpLocks/>
              <a:stCxn id="17" idx="2"/>
              <a:endCxn id="14" idx="0"/>
            </p:cNvCxnSpPr>
            <p:nvPr/>
          </p:nvCxnSpPr>
          <p:spPr>
            <a:xfrm>
              <a:off x="6098169" y="4692096"/>
              <a:ext cx="1" cy="306170"/>
            </a:xfrm>
            <a:prstGeom prst="straightConnector1">
              <a:avLst/>
            </a:prstGeom>
            <a:ln w="25400">
              <a:solidFill>
                <a:schemeClr val="accent6">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1263773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1" grpId="0" animBg="1"/>
      <p:bldP spid="40"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515566" y="700389"/>
            <a:ext cx="7940202" cy="6157611"/>
          </a:xfrm>
        </p:spPr>
        <p:txBody>
          <a:bodyPr/>
          <a:lstStyle/>
          <a:p>
            <a:pPr marL="0" indent="0">
              <a:lnSpc>
                <a:spcPct val="150000"/>
              </a:lnSpc>
              <a:buNone/>
            </a:pPr>
            <a:r>
              <a:rPr lang="en-US" sz="2000" dirty="0">
                <a:solidFill>
                  <a:srgbClr val="7030A0"/>
                </a:solidFill>
                <a:latin typeface="Times New Roman" panose="02020603050405020304" pitchFamily="18" charset="0"/>
                <a:cs typeface="Times New Roman" panose="02020603050405020304" pitchFamily="18" charset="0"/>
              </a:rPr>
              <a:t>Yet it was the Lord’s will to crush him and cause him to suffer, and though the Lord makes his life an offering for sin, he will see his offspring and prolong his days, and the will of the Lord will prosper in his hand. After he has suffered, he will see the light of life and be satisfied; by his knowledge my righteous servant will justify many, and he will bear their iniquities. Therefore I will give him a portion among the great, and he will divide the spoils with the strong, because he poured out his life unto death, and was numbered with the transgressors. For he bore the sin of many, and made intercession for the transgressors.</a:t>
            </a:r>
          </a:p>
        </p:txBody>
      </p:sp>
      <p:sp>
        <p:nvSpPr>
          <p:cNvPr id="4" name="Title 1">
            <a:extLst>
              <a:ext uri="{FF2B5EF4-FFF2-40B4-BE49-F238E27FC236}">
                <a16:creationId xmlns:a16="http://schemas.microsoft.com/office/drawing/2014/main" id="{27944388-5A6A-AE1A-6A51-104DF7A20B8D}"/>
              </a:ext>
            </a:extLst>
          </p:cNvPr>
          <p:cNvSpPr>
            <a:spLocks noGrp="1"/>
          </p:cNvSpPr>
          <p:nvPr>
            <p:ph type="title"/>
          </p:nvPr>
        </p:nvSpPr>
        <p:spPr>
          <a:xfrm>
            <a:off x="2931" y="-1"/>
            <a:ext cx="9141069" cy="533401"/>
          </a:xfrm>
        </p:spPr>
        <p:txBody>
          <a:bodyPr/>
          <a:lstStyle/>
          <a:p>
            <a:r>
              <a:rPr lang="en-US" b="1" dirty="0"/>
              <a:t>Isaiah 53:10-12 [NIV]</a:t>
            </a:r>
          </a:p>
        </p:txBody>
      </p:sp>
      <p:sp>
        <p:nvSpPr>
          <p:cNvPr id="18" name="Rectangle: Rounded Corners 17">
            <a:extLst>
              <a:ext uri="{FF2B5EF4-FFF2-40B4-BE49-F238E27FC236}">
                <a16:creationId xmlns:a16="http://schemas.microsoft.com/office/drawing/2014/main" id="{0C834584-DD97-CA95-2237-6DA687B6556B}"/>
              </a:ext>
            </a:extLst>
          </p:cNvPr>
          <p:cNvSpPr/>
          <p:nvPr/>
        </p:nvSpPr>
        <p:spPr>
          <a:xfrm>
            <a:off x="2683620" y="2213682"/>
            <a:ext cx="1975929" cy="321013"/>
          </a:xfrm>
          <a:prstGeom prst="roundRect">
            <a:avLst/>
          </a:prstGeom>
          <a:no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 name="Group 2">
            <a:extLst>
              <a:ext uri="{FF2B5EF4-FFF2-40B4-BE49-F238E27FC236}">
                <a16:creationId xmlns:a16="http://schemas.microsoft.com/office/drawing/2014/main" id="{F4ED264A-A847-DA82-0391-0F9E1A66503D}"/>
              </a:ext>
            </a:extLst>
          </p:cNvPr>
          <p:cNvGrpSpPr/>
          <p:nvPr/>
        </p:nvGrpSpPr>
        <p:grpSpPr>
          <a:xfrm>
            <a:off x="3671585" y="2534695"/>
            <a:ext cx="2631117" cy="3068254"/>
            <a:chOff x="3671585" y="2534695"/>
            <a:chExt cx="2631117" cy="3068254"/>
          </a:xfrm>
        </p:grpSpPr>
        <p:sp>
          <p:nvSpPr>
            <p:cNvPr id="28" name="TextBox 27">
              <a:extLst>
                <a:ext uri="{FF2B5EF4-FFF2-40B4-BE49-F238E27FC236}">
                  <a16:creationId xmlns:a16="http://schemas.microsoft.com/office/drawing/2014/main" id="{3E5920D5-A884-3419-A9EF-16D30F2E8730}"/>
                </a:ext>
              </a:extLst>
            </p:cNvPr>
            <p:cNvSpPr txBox="1"/>
            <p:nvPr/>
          </p:nvSpPr>
          <p:spPr>
            <a:xfrm>
              <a:off x="4082016" y="4895063"/>
              <a:ext cx="2220686" cy="707886"/>
            </a:xfrm>
            <a:prstGeom prst="rect">
              <a:avLst/>
            </a:prstGeom>
            <a:noFill/>
          </p:spPr>
          <p:txBody>
            <a:bodyPr wrap="square" rtlCol="0">
              <a:spAutoFit/>
            </a:bodyPr>
            <a:lstStyle/>
            <a:p>
              <a:pPr algn="ctr"/>
              <a:r>
                <a:rPr lang="en-US" sz="2000" dirty="0">
                  <a:solidFill>
                    <a:schemeClr val="accent6">
                      <a:lumMod val="50000"/>
                    </a:schemeClr>
                  </a:solidFill>
                  <a:latin typeface="Times New Roman" panose="02020603050405020304" pitchFamily="18" charset="0"/>
                  <a:cs typeface="Times New Roman" panose="02020603050405020304" pitchFamily="18" charset="0"/>
                </a:rPr>
                <a:t>the resurrection of the state of Israel</a:t>
              </a:r>
            </a:p>
          </p:txBody>
        </p:sp>
        <p:cxnSp>
          <p:nvCxnSpPr>
            <p:cNvPr id="39" name="Straight Arrow Connector 38">
              <a:extLst>
                <a:ext uri="{FF2B5EF4-FFF2-40B4-BE49-F238E27FC236}">
                  <a16:creationId xmlns:a16="http://schemas.microsoft.com/office/drawing/2014/main" id="{7F79829C-703F-B603-C2C1-1B1F6BAC813F}"/>
                </a:ext>
              </a:extLst>
            </p:cNvPr>
            <p:cNvCxnSpPr>
              <a:cxnSpLocks/>
              <a:stCxn id="28" idx="0"/>
              <a:endCxn id="18" idx="2"/>
            </p:cNvCxnSpPr>
            <p:nvPr/>
          </p:nvCxnSpPr>
          <p:spPr>
            <a:xfrm flipH="1" flipV="1">
              <a:off x="3671585" y="2534695"/>
              <a:ext cx="1520774" cy="2360368"/>
            </a:xfrm>
            <a:prstGeom prst="straightConnector1">
              <a:avLst/>
            </a:prstGeom>
            <a:ln w="25400">
              <a:solidFill>
                <a:schemeClr val="accent6">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17" name="Rectangle: Rounded Corners 16">
            <a:extLst>
              <a:ext uri="{FF2B5EF4-FFF2-40B4-BE49-F238E27FC236}">
                <a16:creationId xmlns:a16="http://schemas.microsoft.com/office/drawing/2014/main" id="{9667008F-3645-7F19-D971-C2CAB97E1601}"/>
              </a:ext>
            </a:extLst>
          </p:cNvPr>
          <p:cNvSpPr/>
          <p:nvPr/>
        </p:nvSpPr>
        <p:spPr>
          <a:xfrm>
            <a:off x="6302702" y="838732"/>
            <a:ext cx="650757" cy="316827"/>
          </a:xfrm>
          <a:prstGeom prst="roundRect">
            <a:avLst/>
          </a:prstGeom>
          <a:no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 name="Group 1">
            <a:extLst>
              <a:ext uri="{FF2B5EF4-FFF2-40B4-BE49-F238E27FC236}">
                <a16:creationId xmlns:a16="http://schemas.microsoft.com/office/drawing/2014/main" id="{D9734468-2C26-778A-BD97-5DC2AAABD420}"/>
              </a:ext>
            </a:extLst>
          </p:cNvPr>
          <p:cNvGrpSpPr/>
          <p:nvPr/>
        </p:nvGrpSpPr>
        <p:grpSpPr>
          <a:xfrm>
            <a:off x="6953459" y="66644"/>
            <a:ext cx="1502309" cy="930502"/>
            <a:chOff x="6953459" y="66644"/>
            <a:chExt cx="1502309" cy="930502"/>
          </a:xfrm>
        </p:grpSpPr>
        <p:sp>
          <p:nvSpPr>
            <p:cNvPr id="19" name="TextBox 18">
              <a:extLst>
                <a:ext uri="{FF2B5EF4-FFF2-40B4-BE49-F238E27FC236}">
                  <a16:creationId xmlns:a16="http://schemas.microsoft.com/office/drawing/2014/main" id="{B2B20D22-E57E-4688-12BE-A860A0673D2C}"/>
                </a:ext>
              </a:extLst>
            </p:cNvPr>
            <p:cNvSpPr txBox="1"/>
            <p:nvPr/>
          </p:nvSpPr>
          <p:spPr>
            <a:xfrm>
              <a:off x="6958566" y="66644"/>
              <a:ext cx="1497202" cy="400110"/>
            </a:xfrm>
            <a:prstGeom prst="rect">
              <a:avLst/>
            </a:prstGeom>
            <a:noFill/>
          </p:spPr>
          <p:txBody>
            <a:bodyPr wrap="square" rtlCol="0">
              <a:spAutoFit/>
            </a:bodyPr>
            <a:lstStyle/>
            <a:p>
              <a:pPr algn="ctr"/>
              <a:r>
                <a:rPr lang="en-US" sz="2000" dirty="0">
                  <a:solidFill>
                    <a:schemeClr val="accent6">
                      <a:lumMod val="50000"/>
                    </a:schemeClr>
                  </a:solidFill>
                  <a:latin typeface="Times New Roman" panose="02020603050405020304" pitchFamily="18" charset="0"/>
                  <a:cs typeface="Times New Roman" panose="02020603050405020304" pitchFamily="18" charset="0"/>
                </a:rPr>
                <a:t>persecution</a:t>
              </a:r>
            </a:p>
          </p:txBody>
        </p:sp>
        <p:cxnSp>
          <p:nvCxnSpPr>
            <p:cNvPr id="20" name="Straight Arrow Connector 19">
              <a:extLst>
                <a:ext uri="{FF2B5EF4-FFF2-40B4-BE49-F238E27FC236}">
                  <a16:creationId xmlns:a16="http://schemas.microsoft.com/office/drawing/2014/main" id="{B5D79DFB-A059-B067-5C8E-2D8A6DAFDC87}"/>
                </a:ext>
              </a:extLst>
            </p:cNvPr>
            <p:cNvCxnSpPr>
              <a:cxnSpLocks/>
              <a:stCxn id="19" idx="2"/>
              <a:endCxn id="17" idx="3"/>
            </p:cNvCxnSpPr>
            <p:nvPr/>
          </p:nvCxnSpPr>
          <p:spPr>
            <a:xfrm flipH="1">
              <a:off x="6953459" y="466754"/>
              <a:ext cx="753708" cy="530392"/>
            </a:xfrm>
            <a:prstGeom prst="straightConnector1">
              <a:avLst/>
            </a:prstGeom>
            <a:ln w="25400">
              <a:solidFill>
                <a:schemeClr val="accent6">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3801728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7"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4|2.5|11.1"/>
</p:tagLst>
</file>

<file path=ppt/tags/tag10.xml><?xml version="1.0" encoding="utf-8"?>
<p:tagLst xmlns:a="http://schemas.openxmlformats.org/drawingml/2006/main" xmlns:r="http://schemas.openxmlformats.org/officeDocument/2006/relationships" xmlns:p="http://schemas.openxmlformats.org/presentationml/2006/main">
  <p:tag name="TIMING" val="|31|40.6|30.9|7|5.8|7.4|11.3|23|5.5|13.5|10.3|6.2|4.3|19"/>
</p:tagLst>
</file>

<file path=ppt/tags/tag11.xml><?xml version="1.0" encoding="utf-8"?>
<p:tagLst xmlns:a="http://schemas.openxmlformats.org/drawingml/2006/main" xmlns:r="http://schemas.openxmlformats.org/officeDocument/2006/relationships" xmlns:p="http://schemas.openxmlformats.org/presentationml/2006/main">
  <p:tag name="TIMING" val="|50.5|36|1.8|13.4|19.6|9.2"/>
</p:tagLst>
</file>

<file path=ppt/tags/tag12.xml><?xml version="1.0" encoding="utf-8"?>
<p:tagLst xmlns:a="http://schemas.openxmlformats.org/drawingml/2006/main" xmlns:r="http://schemas.openxmlformats.org/officeDocument/2006/relationships" xmlns:p="http://schemas.openxmlformats.org/presentationml/2006/main">
  <p:tag name="TIMING" val="|9.1|13|26.8|10.5"/>
</p:tagLst>
</file>

<file path=ppt/tags/tag13.xml><?xml version="1.0" encoding="utf-8"?>
<p:tagLst xmlns:a="http://schemas.openxmlformats.org/drawingml/2006/main" xmlns:r="http://schemas.openxmlformats.org/officeDocument/2006/relationships" xmlns:p="http://schemas.openxmlformats.org/presentationml/2006/main">
  <p:tag name="TIMING" val="|16.5|17.1|569.4"/>
</p:tagLst>
</file>

<file path=ppt/tags/tag14.xml><?xml version="1.0" encoding="utf-8"?>
<p:tagLst xmlns:a="http://schemas.openxmlformats.org/drawingml/2006/main" xmlns:r="http://schemas.openxmlformats.org/officeDocument/2006/relationships" xmlns:p="http://schemas.openxmlformats.org/presentationml/2006/main">
  <p:tag name="TIMING" val="|292.1|18.3|9.6|10.3|139.6"/>
</p:tagLst>
</file>

<file path=ppt/tags/tag15.xml><?xml version="1.0" encoding="utf-8"?>
<p:tagLst xmlns:a="http://schemas.openxmlformats.org/drawingml/2006/main" xmlns:r="http://schemas.openxmlformats.org/officeDocument/2006/relationships" xmlns:p="http://schemas.openxmlformats.org/presentationml/2006/main">
  <p:tag name="TIMING" val="|31.4|34.5|14.8|5.1"/>
</p:tagLst>
</file>

<file path=ppt/tags/tag16.xml><?xml version="1.0" encoding="utf-8"?>
<p:tagLst xmlns:a="http://schemas.openxmlformats.org/drawingml/2006/main" xmlns:r="http://schemas.openxmlformats.org/officeDocument/2006/relationships" xmlns:p="http://schemas.openxmlformats.org/presentationml/2006/main">
  <p:tag name="TIMING" val="|12.3|10.2|2|6|7.2"/>
</p:tagLst>
</file>

<file path=ppt/tags/tag17.xml><?xml version="1.0" encoding="utf-8"?>
<p:tagLst xmlns:a="http://schemas.openxmlformats.org/drawingml/2006/main" xmlns:r="http://schemas.openxmlformats.org/officeDocument/2006/relationships" xmlns:p="http://schemas.openxmlformats.org/presentationml/2006/main">
  <p:tag name="TIMING" val="|8.8|9.4|16.7|4.3|10.8|5.4|10.8|3.8|14.2|21.7|3.8|18.9|0.6|5.3|10.8|4.5"/>
</p:tagLst>
</file>

<file path=ppt/tags/tag18.xml><?xml version="1.0" encoding="utf-8"?>
<p:tagLst xmlns:a="http://schemas.openxmlformats.org/drawingml/2006/main" xmlns:r="http://schemas.openxmlformats.org/officeDocument/2006/relationships" xmlns:p="http://schemas.openxmlformats.org/presentationml/2006/main">
  <p:tag name="TIMING" val="|7|5.9|6.8|4.2|8.7|14.9|4.9"/>
</p:tagLst>
</file>

<file path=ppt/tags/tag19.xml><?xml version="1.0" encoding="utf-8"?>
<p:tagLst xmlns:a="http://schemas.openxmlformats.org/drawingml/2006/main" xmlns:r="http://schemas.openxmlformats.org/officeDocument/2006/relationships" xmlns:p="http://schemas.openxmlformats.org/presentationml/2006/main">
  <p:tag name="TIMING" val="|15.6|139.9"/>
</p:tagLst>
</file>

<file path=ppt/tags/tag2.xml><?xml version="1.0" encoding="utf-8"?>
<p:tagLst xmlns:a="http://schemas.openxmlformats.org/drawingml/2006/main" xmlns:r="http://schemas.openxmlformats.org/officeDocument/2006/relationships" xmlns:p="http://schemas.openxmlformats.org/presentationml/2006/main">
  <p:tag name="TIMING" val="|121.2|7.6|6.1|15.1|9.7|66.5|29|48|19.6|9.4|476|7.4"/>
</p:tagLst>
</file>

<file path=ppt/tags/tag20.xml><?xml version="1.0" encoding="utf-8"?>
<p:tagLst xmlns:a="http://schemas.openxmlformats.org/drawingml/2006/main" xmlns:r="http://schemas.openxmlformats.org/officeDocument/2006/relationships" xmlns:p="http://schemas.openxmlformats.org/presentationml/2006/main">
  <p:tag name="TIMING" val="|8.5"/>
</p:tagLst>
</file>

<file path=ppt/tags/tag21.xml><?xml version="1.0" encoding="utf-8"?>
<p:tagLst xmlns:a="http://schemas.openxmlformats.org/drawingml/2006/main" xmlns:r="http://schemas.openxmlformats.org/officeDocument/2006/relationships" xmlns:p="http://schemas.openxmlformats.org/presentationml/2006/main">
  <p:tag name="TIMING" val="|5.1"/>
</p:tagLst>
</file>

<file path=ppt/tags/tag22.xml><?xml version="1.0" encoding="utf-8"?>
<p:tagLst xmlns:a="http://schemas.openxmlformats.org/drawingml/2006/main" xmlns:r="http://schemas.openxmlformats.org/officeDocument/2006/relationships" xmlns:p="http://schemas.openxmlformats.org/presentationml/2006/main">
  <p:tag name="TIMING" val="|6.8|12.4"/>
</p:tagLst>
</file>

<file path=ppt/tags/tag23.xml><?xml version="1.0" encoding="utf-8"?>
<p:tagLst xmlns:a="http://schemas.openxmlformats.org/drawingml/2006/main" xmlns:r="http://schemas.openxmlformats.org/officeDocument/2006/relationships" xmlns:p="http://schemas.openxmlformats.org/presentationml/2006/main">
  <p:tag name="TIMING" val="|21.2|11.9"/>
</p:tagLst>
</file>

<file path=ppt/tags/tag24.xml><?xml version="1.0" encoding="utf-8"?>
<p:tagLst xmlns:a="http://schemas.openxmlformats.org/drawingml/2006/main" xmlns:r="http://schemas.openxmlformats.org/officeDocument/2006/relationships" xmlns:p="http://schemas.openxmlformats.org/presentationml/2006/main">
  <p:tag name="TIMING" val="|1.2|22.1|7.2|4.2|91.2|17.5"/>
</p:tagLst>
</file>

<file path=ppt/tags/tag3.xml><?xml version="1.0" encoding="utf-8"?>
<p:tagLst xmlns:a="http://schemas.openxmlformats.org/drawingml/2006/main" xmlns:r="http://schemas.openxmlformats.org/officeDocument/2006/relationships" xmlns:p="http://schemas.openxmlformats.org/presentationml/2006/main">
  <p:tag name="TIMING" val="|74.6|8.5|9.5|21.6|14.8|17.4|15.2|24.7|7|11.4|1.1|52.6"/>
</p:tagLst>
</file>

<file path=ppt/tags/tag4.xml><?xml version="1.0" encoding="utf-8"?>
<p:tagLst xmlns:a="http://schemas.openxmlformats.org/drawingml/2006/main" xmlns:r="http://schemas.openxmlformats.org/officeDocument/2006/relationships" xmlns:p="http://schemas.openxmlformats.org/presentationml/2006/main">
  <p:tag name="TIMING" val="|55.3|21|12.3|13.5"/>
</p:tagLst>
</file>

<file path=ppt/tags/tag5.xml><?xml version="1.0" encoding="utf-8"?>
<p:tagLst xmlns:a="http://schemas.openxmlformats.org/drawingml/2006/main" xmlns:r="http://schemas.openxmlformats.org/officeDocument/2006/relationships" xmlns:p="http://schemas.openxmlformats.org/presentationml/2006/main">
  <p:tag name="TIMING" val="|6.5|3.2|9.1"/>
</p:tagLst>
</file>

<file path=ppt/tags/tag6.xml><?xml version="1.0" encoding="utf-8"?>
<p:tagLst xmlns:a="http://schemas.openxmlformats.org/drawingml/2006/main" xmlns:r="http://schemas.openxmlformats.org/officeDocument/2006/relationships" xmlns:p="http://schemas.openxmlformats.org/presentationml/2006/main">
  <p:tag name="TIMING" val="|3.6|2|1.1|6.2|5.9|11.5|3.9|1.1|4.4|4|22.5|101.6"/>
</p:tagLst>
</file>

<file path=ppt/tags/tag7.xml><?xml version="1.0" encoding="utf-8"?>
<p:tagLst xmlns:a="http://schemas.openxmlformats.org/drawingml/2006/main" xmlns:r="http://schemas.openxmlformats.org/officeDocument/2006/relationships" xmlns:p="http://schemas.openxmlformats.org/presentationml/2006/main">
  <p:tag name="TIMING" val="|6.6|13|362.2|21.5|0.8|0.7|27.3|131.2|2.6|1.3"/>
</p:tagLst>
</file>

<file path=ppt/tags/tag8.xml><?xml version="1.0" encoding="utf-8"?>
<p:tagLst xmlns:a="http://schemas.openxmlformats.org/drawingml/2006/main" xmlns:r="http://schemas.openxmlformats.org/officeDocument/2006/relationships" xmlns:p="http://schemas.openxmlformats.org/presentationml/2006/main">
  <p:tag name="TIMING" val="|1.6|632.8|1.8|8.5"/>
</p:tagLst>
</file>

<file path=ppt/tags/tag9.xml><?xml version="1.0" encoding="utf-8"?>
<p:tagLst xmlns:a="http://schemas.openxmlformats.org/drawingml/2006/main" xmlns:r="http://schemas.openxmlformats.org/officeDocument/2006/relationships" xmlns:p="http://schemas.openxmlformats.org/presentationml/2006/main">
  <p:tag name="TIMING" val="|1.1|7.9|1.2|12.5|1.9|2.4|53.7|219.4|8.7|5.5|19.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24457</TotalTime>
  <Words>4833</Words>
  <Application>Microsoft Office PowerPoint</Application>
  <PresentationFormat>On-screen Show (4:3)</PresentationFormat>
  <Paragraphs>274</Paragraphs>
  <Slides>26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Times New Roman</vt:lpstr>
      <vt:lpstr>Office Theme</vt:lpstr>
      <vt:lpstr>ISAIAH 53</vt:lpstr>
      <vt:lpstr>Isaiah 52:13 - 53:12</vt:lpstr>
      <vt:lpstr>Isaiah 53 [NIV]</vt:lpstr>
      <vt:lpstr>Isaiah 53:4-9 [NIV]</vt:lpstr>
      <vt:lpstr>Isaiah 53:10-12 [NIV]</vt:lpstr>
      <vt:lpstr>The Missionaries’ Interpretation</vt:lpstr>
      <vt:lpstr>Isaiah 53 [NIV]</vt:lpstr>
      <vt:lpstr>Isaiah 53:4-9 [NIV]</vt:lpstr>
      <vt:lpstr>Isaiah 53:10-12 [NIV]</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 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dc:creator>
  <cp:lastModifiedBy>Ken Samuel</cp:lastModifiedBy>
  <cp:revision>1411</cp:revision>
  <dcterms:created xsi:type="dcterms:W3CDTF">2009-09-15T09:09:42Z</dcterms:created>
  <dcterms:modified xsi:type="dcterms:W3CDTF">2024-09-12T16:19:40Z</dcterms:modified>
</cp:coreProperties>
</file>