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7"/>
  </p:notesMasterIdLst>
  <p:sldIdLst>
    <p:sldId id="284" r:id="rId2"/>
    <p:sldId id="272" r:id="rId3"/>
    <p:sldId id="403" r:id="rId4"/>
    <p:sldId id="484" r:id="rId5"/>
    <p:sldId id="485" r:id="rId6"/>
    <p:sldId id="463" r:id="rId7"/>
    <p:sldId id="469" r:id="rId8"/>
    <p:sldId id="486" r:id="rId9"/>
    <p:sldId id="488" r:id="rId10"/>
    <p:sldId id="491" r:id="rId11"/>
    <p:sldId id="492" r:id="rId12"/>
    <p:sldId id="487" r:id="rId13"/>
    <p:sldId id="490" r:id="rId14"/>
    <p:sldId id="489" r:id="rId15"/>
    <p:sldId id="312"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n Samuel" initials="KBS" lastIdx="20" clrIdx="0"/>
  <p:cmAuthor id="1" name="Ken Samuel" initials="KS" lastIdx="1" clrIdx="1">
    <p:extLst>
      <p:ext uri="{19B8F6BF-5375-455C-9EA6-DF929625EA0E}">
        <p15:presenceInfo xmlns:p15="http://schemas.microsoft.com/office/powerpoint/2012/main" userId="4c6d1942f443a38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DD3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5" autoAdjust="0"/>
    <p:restoredTop sz="86780" autoAdjust="0"/>
  </p:normalViewPr>
  <p:slideViewPr>
    <p:cSldViewPr snapToGrid="0">
      <p:cViewPr varScale="1">
        <p:scale>
          <a:sx n="79" d="100"/>
          <a:sy n="79" d="100"/>
        </p:scale>
        <p:origin x="1493" y="115"/>
      </p:cViewPr>
      <p:guideLst>
        <p:guide orient="horz" pos="2160"/>
        <p:guide pos="2880"/>
      </p:guideLst>
    </p:cSldViewPr>
  </p:slid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ACA00B-5D4B-4265-81A2-EAEFBF2FCBD5}" type="datetimeFigureOut">
              <a:rPr lang="en-US" smtClean="0"/>
              <a:pPr/>
              <a:t>9/29/2024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BEEA5B-0EA0-4763-B651-AAD72385B69C}" type="slidenum">
              <a:rPr lang="en-US" smtClean="0"/>
              <a:pPr/>
              <a:t>‹#›</a:t>
            </a:fld>
            <a:endParaRPr lang="en-US" dirty="0"/>
          </a:p>
        </p:txBody>
      </p:sp>
    </p:spTree>
    <p:extLst>
      <p:ext uri="{BB962C8B-B14F-4D97-AF65-F5344CB8AC3E}">
        <p14:creationId xmlns:p14="http://schemas.microsoft.com/office/powerpoint/2010/main" val="1067747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1</a:t>
            </a:fld>
            <a:endParaRPr lang="en-US" dirty="0"/>
          </a:p>
        </p:txBody>
      </p:sp>
    </p:spTree>
    <p:extLst>
      <p:ext uri="{BB962C8B-B14F-4D97-AF65-F5344CB8AC3E}">
        <p14:creationId xmlns:p14="http://schemas.microsoft.com/office/powerpoint/2010/main" val="821986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2</a:t>
            </a:fld>
            <a:endParaRPr lang="en-US" dirty="0"/>
          </a:p>
        </p:txBody>
      </p:sp>
    </p:spTree>
    <p:extLst>
      <p:ext uri="{BB962C8B-B14F-4D97-AF65-F5344CB8AC3E}">
        <p14:creationId xmlns:p14="http://schemas.microsoft.com/office/powerpoint/2010/main" val="4182907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3</a:t>
            </a:fld>
            <a:endParaRPr lang="en-US" dirty="0"/>
          </a:p>
        </p:txBody>
      </p:sp>
    </p:spTree>
    <p:extLst>
      <p:ext uri="{BB962C8B-B14F-4D97-AF65-F5344CB8AC3E}">
        <p14:creationId xmlns:p14="http://schemas.microsoft.com/office/powerpoint/2010/main" val="2892823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924E3FDC-329A-4340-8FC8-436A84B18A8B}" type="datetimeFigureOut">
              <a:rPr lang="en-US"/>
              <a:pPr>
                <a:defRPr/>
              </a:pPr>
              <a:t>9/29/2024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D6F3892-AAE2-445D-BE11-94E5869DD7E4}"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01D2C37-FD75-4415-9895-91869E2FB12C}" type="datetimeFigureOut">
              <a:rPr lang="en-US"/>
              <a:pPr>
                <a:defRPr/>
              </a:pPr>
              <a:t>9/29/2024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4BD60CB-BCFE-4069-863E-77F94402948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A687BEF-6235-423E-8C2B-B55640125E96}" type="datetimeFigureOut">
              <a:rPr lang="en-US"/>
              <a:pPr>
                <a:defRPr/>
              </a:pPr>
              <a:t>9/29/2024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C0C4931-B552-4176-8A30-B0A65E4FE609}"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1AABB6A-C40A-476C-954C-890F4B9C7363}" type="datetimeFigureOut">
              <a:rPr lang="en-US"/>
              <a:pPr>
                <a:defRPr/>
              </a:pPr>
              <a:t>9/29/2024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533F8D3-0DF4-4C1B-B803-B9663717AD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430142D-6B82-4FDF-852E-64DA97B1DF3A}" type="datetimeFigureOut">
              <a:rPr lang="en-US"/>
              <a:pPr>
                <a:defRPr/>
              </a:pPr>
              <a:t>9/29/2024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30E58AE-3B44-4F3A-AFED-70E4C13E0F7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6566B2CB-F759-4808-836E-D79F18D17B26}" type="datetimeFigureOut">
              <a:rPr lang="en-US"/>
              <a:pPr>
                <a:defRPr/>
              </a:pPr>
              <a:t>9/29/2024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20F6E313-2A93-4E79-8AB1-7EA1E596710C}"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EF85000C-3E27-47EE-96DD-921375B6168D}" type="datetimeFigureOut">
              <a:rPr lang="en-US"/>
              <a:pPr>
                <a:defRPr/>
              </a:pPr>
              <a:t>9/29/2024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F041EB49-0467-455D-8E1A-74F8B035BBF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D16D8B0-D176-4A05-88A7-C24711D7F035}" type="datetimeFigureOut">
              <a:rPr lang="en-US"/>
              <a:pPr>
                <a:defRPr/>
              </a:pPr>
              <a:t>9/29/2024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A0BB8FBE-AE8D-4DBE-A943-2718F538AFD7}"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41EF3CD-E587-46DF-A8FB-2CB490BD4055}" type="datetimeFigureOut">
              <a:rPr lang="en-US"/>
              <a:pPr>
                <a:defRPr/>
              </a:pPr>
              <a:t>9/29/2024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06D8DB34-49A6-44FB-8D7D-A6BA07204D75}"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92B0D3C-8137-4A39-9C55-8BFB2F612EFC}" type="datetimeFigureOut">
              <a:rPr lang="en-US"/>
              <a:pPr>
                <a:defRPr/>
              </a:pPr>
              <a:t>9/29/2024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337D8ED-40F8-452A-878C-5B8290A5EBF5}"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FB5706C-0D72-4B52-BD1C-86DA66189415}" type="datetimeFigureOut">
              <a:rPr lang="en-US"/>
              <a:pPr>
                <a:defRPr/>
              </a:pPr>
              <a:t>9/29/2024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037AE1C7-6FC0-49F1-9B9E-4C47BB76DB9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Calibri" pitchFamily="34" charset="0"/>
              </a:defRPr>
            </a:lvl1pPr>
          </a:lstStyle>
          <a:p>
            <a:pPr>
              <a:defRPr/>
            </a:pPr>
            <a:fld id="{B8B1CEDD-E8D3-4250-BA44-B2F000C05634}" type="datetimeFigureOut">
              <a:rPr lang="en-US"/>
              <a:pPr>
                <a:defRPr/>
              </a:pPr>
              <a:t>9/29/2024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latin typeface="Calibri" pitchFamily="34" charset="0"/>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latin typeface="Calibri" pitchFamily="34" charset="0"/>
              </a:defRPr>
            </a:lvl1pPr>
          </a:lstStyle>
          <a:p>
            <a:pPr>
              <a:defRPr/>
            </a:pPr>
            <a:fld id="{9A4481AC-D38B-42CA-935D-5BA9B76EE573}"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0" y="-22225"/>
            <a:ext cx="9144000" cy="1470025"/>
          </a:xfrm>
        </p:spPr>
        <p:txBody>
          <a:bodyPr/>
          <a:lstStyle/>
          <a:p>
            <a:r>
              <a:rPr lang="en-US" sz="7200" dirty="0"/>
              <a:t>Jeremiah 31:31-34</a:t>
            </a:r>
          </a:p>
        </p:txBody>
      </p:sp>
      <p:pic>
        <p:nvPicPr>
          <p:cNvPr id="14" name="Content Placeholder 7" descr="A person holding a pen over a book&#10;&#10;Description automatically generated">
            <a:extLst>
              <a:ext uri="{FF2B5EF4-FFF2-40B4-BE49-F238E27FC236}">
                <a16:creationId xmlns:a16="http://schemas.microsoft.com/office/drawing/2014/main" id="{5556878F-FDBC-1EFD-3D71-FB7D52F160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154983" y="1293610"/>
            <a:ext cx="8834034" cy="54864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EFE865-B09A-2751-F3B2-F811EAA0CB11}"/>
              </a:ext>
            </a:extLst>
          </p:cNvPr>
          <p:cNvSpPr>
            <a:spLocks noGrp="1"/>
          </p:cNvSpPr>
          <p:nvPr>
            <p:ph idx="1"/>
          </p:nvPr>
        </p:nvSpPr>
        <p:spPr>
          <a:xfrm>
            <a:off x="10758" y="1500379"/>
            <a:ext cx="9144000" cy="3889202"/>
          </a:xfrm>
        </p:spPr>
        <p:txBody>
          <a:bodyPr/>
          <a:lstStyle/>
          <a:p>
            <a:pPr>
              <a:spcBef>
                <a:spcPts val="0"/>
              </a:spcBef>
            </a:pPr>
            <a:r>
              <a:rPr lang="en-US" sz="2000" b="0" i="0" dirty="0">
                <a:effectLst/>
                <a:latin typeface="Times New Roman" panose="02020603050405020304" pitchFamily="18" charset="0"/>
                <a:cs typeface="Times New Roman" panose="02020603050405020304" pitchFamily="18" charset="0"/>
              </a:rPr>
              <a:t>The “old covenant” (the Torah) is eternal.</a:t>
            </a:r>
            <a:endParaRPr lang="en-US" sz="2000" b="0" i="0" dirty="0">
              <a:solidFill>
                <a:srgbClr val="7030A0"/>
              </a:solidFill>
              <a:effectLst/>
              <a:latin typeface="Times New Roman" panose="02020603050405020304" pitchFamily="18" charset="0"/>
              <a:cs typeface="Times New Roman" panose="02020603050405020304" pitchFamily="18" charset="0"/>
            </a:endParaRPr>
          </a:p>
          <a:p>
            <a:pPr lvl="1">
              <a:spcBef>
                <a:spcPts val="0"/>
              </a:spcBef>
            </a:pPr>
            <a:r>
              <a:rPr lang="en-US" sz="2000" dirty="0">
                <a:latin typeface="Times New Roman" panose="02020603050405020304" pitchFamily="18" charset="0"/>
                <a:cs typeface="Times New Roman" panose="02020603050405020304" pitchFamily="18" charset="0"/>
              </a:rPr>
              <a:t>Yes it is. </a:t>
            </a:r>
          </a:p>
          <a:p>
            <a:pPr lvl="1">
              <a:spcBef>
                <a:spcPts val="0"/>
              </a:spcBef>
            </a:pPr>
            <a:r>
              <a:rPr lang="en-US" sz="2000" dirty="0">
                <a:latin typeface="Times New Roman" panose="02020603050405020304" pitchFamily="18" charset="0"/>
                <a:cs typeface="Times New Roman" panose="02020603050405020304" pitchFamily="18" charset="0"/>
              </a:rPr>
              <a:t>Jesus didn’t </a:t>
            </a:r>
            <a:r>
              <a:rPr lang="en-US" sz="2000" i="1" dirty="0">
                <a:latin typeface="Times New Roman" panose="02020603050405020304" pitchFamily="18" charset="0"/>
                <a:cs typeface="Times New Roman" panose="02020603050405020304" pitchFamily="18" charset="0"/>
              </a:rPr>
              <a:t>abolish</a:t>
            </a:r>
            <a:r>
              <a:rPr lang="en-US" sz="2000" dirty="0">
                <a:latin typeface="Times New Roman" panose="02020603050405020304" pitchFamily="18" charset="0"/>
                <a:cs typeface="Times New Roman" panose="02020603050405020304" pitchFamily="18" charset="0"/>
              </a:rPr>
              <a:t> the old covenant. He </a:t>
            </a:r>
            <a:r>
              <a:rPr lang="en-US" sz="2000" i="1" dirty="0">
                <a:latin typeface="Times New Roman" panose="02020603050405020304" pitchFamily="18" charset="0"/>
                <a:cs typeface="Times New Roman" panose="02020603050405020304" pitchFamily="18" charset="0"/>
              </a:rPr>
              <a:t>fulfilled</a:t>
            </a:r>
            <a:r>
              <a:rPr lang="en-US" sz="2000" dirty="0">
                <a:latin typeface="Times New Roman" panose="02020603050405020304" pitchFamily="18" charset="0"/>
                <a:cs typeface="Times New Roman" panose="02020603050405020304" pitchFamily="18" charset="0"/>
              </a:rPr>
              <a:t> it.</a:t>
            </a:r>
          </a:p>
          <a:p>
            <a:pPr lvl="2">
              <a:spcBef>
                <a:spcPts val="0"/>
              </a:spcBef>
            </a:pPr>
            <a:r>
              <a:rPr lang="en-US" sz="2000" dirty="0">
                <a:latin typeface="Times New Roman" panose="02020603050405020304" pitchFamily="18" charset="0"/>
                <a:cs typeface="Times New Roman" panose="02020603050405020304" pitchFamily="18" charset="0"/>
              </a:rPr>
              <a:t>It is still good and true and valid, because it brought the new covenant which we now abide by.</a:t>
            </a:r>
          </a:p>
          <a:p>
            <a:pPr>
              <a:spcBef>
                <a:spcPts val="0"/>
              </a:spcBef>
            </a:pPr>
            <a:r>
              <a:rPr lang="en-US" sz="2000" dirty="0">
                <a:solidFill>
                  <a:srgbClr val="7030A0"/>
                </a:solidFill>
                <a:latin typeface="Times New Roman" panose="02020603050405020304" pitchFamily="18" charset="0"/>
                <a:cs typeface="Times New Roman" panose="02020603050405020304" pitchFamily="18" charset="0"/>
              </a:rPr>
              <a:t>In speaking of a new covenant, he makes the first one obsolete. And what is becoming obsolete and growing old is ready to vanish away. [Hebrews 8:13, NIV]</a:t>
            </a:r>
          </a:p>
          <a:p>
            <a:pPr>
              <a:spcBef>
                <a:spcPts val="0"/>
              </a:spcBef>
            </a:pPr>
            <a:r>
              <a:rPr lang="en-US" sz="2000" dirty="0">
                <a:latin typeface="Times New Roman" panose="02020603050405020304" pitchFamily="18" charset="0"/>
                <a:cs typeface="Times New Roman" panose="02020603050405020304" pitchFamily="18" charset="0"/>
              </a:rPr>
              <a:t>Jesus said the old covenant is eternal.</a:t>
            </a:r>
          </a:p>
          <a:p>
            <a:pPr lvl="1">
              <a:spcBef>
                <a:spcPts val="0"/>
              </a:spcBef>
            </a:pPr>
            <a:r>
              <a:rPr lang="en-US" sz="2000" dirty="0">
                <a:solidFill>
                  <a:srgbClr val="7030A0"/>
                </a:solidFill>
                <a:latin typeface="Times New Roman" panose="02020603050405020304" pitchFamily="18" charset="0"/>
                <a:cs typeface="Times New Roman" panose="02020603050405020304" pitchFamily="18" charset="0"/>
              </a:rPr>
              <a:t>“Do not think that I have come to abolish the Law or the Prophets; I have not come to abolish them but to fulfill them. For truly, I say to you, until heaven and earth pass away, not an iota, not a dot, will pass from the Law until all is accomplished.” [Matthew 5:17-18, NIV]</a:t>
            </a:r>
          </a:p>
        </p:txBody>
      </p:sp>
      <p:sp>
        <p:nvSpPr>
          <p:cNvPr id="4" name="Title 1">
            <a:extLst>
              <a:ext uri="{FF2B5EF4-FFF2-40B4-BE49-F238E27FC236}">
                <a16:creationId xmlns:a16="http://schemas.microsoft.com/office/drawing/2014/main" id="{F264D7FA-50D2-F688-ACB9-4B5B61D1E57E}"/>
              </a:ext>
            </a:extLst>
          </p:cNvPr>
          <p:cNvSpPr txBox="1">
            <a:spLocks/>
          </p:cNvSpPr>
          <p:nvPr/>
        </p:nvSpPr>
        <p:spPr bwMode="auto">
          <a:xfrm>
            <a:off x="2931" y="-10049"/>
            <a:ext cx="9141069" cy="5334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t>The Missionaries’ Rebuttal</a:t>
            </a:r>
          </a:p>
        </p:txBody>
      </p:sp>
    </p:spTree>
    <p:custDataLst>
      <p:tags r:id="rId1"/>
    </p:custDataLst>
    <p:extLst>
      <p:ext uri="{BB962C8B-B14F-4D97-AF65-F5344CB8AC3E}">
        <p14:creationId xmlns:p14="http://schemas.microsoft.com/office/powerpoint/2010/main" val="943805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EFE865-B09A-2751-F3B2-F811EAA0CB11}"/>
              </a:ext>
            </a:extLst>
          </p:cNvPr>
          <p:cNvSpPr>
            <a:spLocks noGrp="1"/>
          </p:cNvSpPr>
          <p:nvPr>
            <p:ph idx="1"/>
          </p:nvPr>
        </p:nvSpPr>
        <p:spPr>
          <a:xfrm>
            <a:off x="10758" y="1500379"/>
            <a:ext cx="9144000" cy="4190302"/>
          </a:xfrm>
        </p:spPr>
        <p:txBody>
          <a:bodyPr/>
          <a:lstStyle/>
          <a:p>
            <a:pPr>
              <a:spcBef>
                <a:spcPts val="0"/>
              </a:spcBef>
            </a:pPr>
            <a:r>
              <a:rPr lang="en-US" sz="2000" dirty="0">
                <a:solidFill>
                  <a:srgbClr val="7030A0"/>
                </a:solidFill>
                <a:latin typeface="Times New Roman" panose="02020603050405020304" pitchFamily="18" charset="0"/>
                <a:cs typeface="Times New Roman" panose="02020603050405020304" pitchFamily="18" charset="0"/>
              </a:rPr>
              <a:t>In speaking of a new covenant, he makes the first one obsolete. And what is becoming obsolete and growing old is ready to vanish away. [Hebrews 8:13, NIV]</a:t>
            </a:r>
          </a:p>
          <a:p>
            <a:pPr>
              <a:spcBef>
                <a:spcPts val="0"/>
              </a:spcBef>
            </a:pPr>
            <a:r>
              <a:rPr lang="en-US" sz="2000" dirty="0">
                <a:latin typeface="Times New Roman" panose="02020603050405020304" pitchFamily="18" charset="0"/>
                <a:cs typeface="Times New Roman" panose="02020603050405020304" pitchFamily="18" charset="0"/>
              </a:rPr>
              <a:t>Jesus said the old covenant is eternal... until...</a:t>
            </a:r>
          </a:p>
          <a:p>
            <a:pPr lvl="1">
              <a:spcBef>
                <a:spcPts val="0"/>
              </a:spcBef>
            </a:pPr>
            <a:r>
              <a:rPr lang="en-US" sz="2000" dirty="0">
                <a:solidFill>
                  <a:srgbClr val="7030A0"/>
                </a:solidFill>
                <a:latin typeface="Times New Roman" panose="02020603050405020304" pitchFamily="18" charset="0"/>
                <a:cs typeface="Times New Roman" panose="02020603050405020304" pitchFamily="18" charset="0"/>
              </a:rPr>
              <a:t>“Do not think that I have come to abolish the Law or the Prophets; I have not come to abolish them but to fulfill them. For truly, I say to you, until heaven and earth pass away, not an iota, not a dot, will pass from the Law </a:t>
            </a:r>
            <a:r>
              <a:rPr lang="en-US" sz="2000" dirty="0">
                <a:solidFill>
                  <a:srgbClr val="00B050"/>
                </a:solidFill>
                <a:latin typeface="Times New Roman" panose="02020603050405020304" pitchFamily="18" charset="0"/>
                <a:cs typeface="Times New Roman" panose="02020603050405020304" pitchFamily="18" charset="0"/>
              </a:rPr>
              <a:t>until all is accomplished</a:t>
            </a:r>
            <a:r>
              <a:rPr lang="en-US" sz="2000" dirty="0">
                <a:solidFill>
                  <a:srgbClr val="7030A0"/>
                </a:solidFill>
                <a:latin typeface="Times New Roman" panose="02020603050405020304" pitchFamily="18" charset="0"/>
                <a:cs typeface="Times New Roman" panose="02020603050405020304" pitchFamily="18" charset="0"/>
              </a:rPr>
              <a:t>.” [Matthew 5:17-18, NIV]</a:t>
            </a:r>
          </a:p>
          <a:p>
            <a:pPr>
              <a:spcBef>
                <a:spcPts val="0"/>
              </a:spcBef>
            </a:pPr>
            <a:r>
              <a:rPr lang="en-US" sz="2000" dirty="0">
                <a:solidFill>
                  <a:srgbClr val="7030A0"/>
                </a:solidFill>
                <a:latin typeface="Times New Roman" panose="02020603050405020304" pitchFamily="18" charset="0"/>
                <a:cs typeface="Times New Roman" panose="02020603050405020304" pitchFamily="18" charset="0"/>
              </a:rPr>
              <a:t>After this, Jesus, knowing that </a:t>
            </a:r>
            <a:r>
              <a:rPr lang="en-US" sz="2000" dirty="0">
                <a:solidFill>
                  <a:srgbClr val="00B050"/>
                </a:solidFill>
                <a:latin typeface="Times New Roman" panose="02020603050405020304" pitchFamily="18" charset="0"/>
                <a:cs typeface="Times New Roman" panose="02020603050405020304" pitchFamily="18" charset="0"/>
              </a:rPr>
              <a:t>all was now finished</a:t>
            </a:r>
            <a:r>
              <a:rPr lang="en-US" sz="2000" dirty="0">
                <a:solidFill>
                  <a:srgbClr val="7030A0"/>
                </a:solidFill>
                <a:latin typeface="Times New Roman" panose="02020603050405020304" pitchFamily="18" charset="0"/>
                <a:cs typeface="Times New Roman" panose="02020603050405020304" pitchFamily="18" charset="0"/>
              </a:rPr>
              <a:t>, said (to fulfill the Scripture), “I thirst.” A jar full of sour wine stood there, so they put a sponge full of the sour wine on a hyssop branch and held it to his mouth. When Jesus had received the sour wine, he said, “</a:t>
            </a:r>
            <a:r>
              <a:rPr lang="en-US" sz="2000" dirty="0">
                <a:solidFill>
                  <a:srgbClr val="00B050"/>
                </a:solidFill>
                <a:latin typeface="Times New Roman" panose="02020603050405020304" pitchFamily="18" charset="0"/>
                <a:cs typeface="Times New Roman" panose="02020603050405020304" pitchFamily="18" charset="0"/>
              </a:rPr>
              <a:t>It is finished</a:t>
            </a:r>
            <a:r>
              <a:rPr lang="en-US" sz="2000" dirty="0">
                <a:solidFill>
                  <a:srgbClr val="7030A0"/>
                </a:solidFill>
                <a:latin typeface="Times New Roman" panose="02020603050405020304" pitchFamily="18" charset="0"/>
                <a:cs typeface="Times New Roman" panose="02020603050405020304" pitchFamily="18" charset="0"/>
              </a:rPr>
              <a:t>,” and he bowed his head and gave up his spirit. [John 19:28-30, NIV]</a:t>
            </a:r>
          </a:p>
          <a:p>
            <a:pPr>
              <a:spcBef>
                <a:spcPts val="0"/>
              </a:spcBef>
            </a:pPr>
            <a:r>
              <a:rPr lang="en-US" sz="2000" dirty="0">
                <a:latin typeface="Times New Roman" panose="02020603050405020304" pitchFamily="18" charset="0"/>
                <a:cs typeface="Times New Roman" panose="02020603050405020304" pitchFamily="18" charset="0"/>
              </a:rPr>
              <a:t>“Nope, no contradiction.” [Steve Amato]</a:t>
            </a:r>
          </a:p>
        </p:txBody>
      </p:sp>
      <p:sp>
        <p:nvSpPr>
          <p:cNvPr id="4" name="Title 1">
            <a:extLst>
              <a:ext uri="{FF2B5EF4-FFF2-40B4-BE49-F238E27FC236}">
                <a16:creationId xmlns:a16="http://schemas.microsoft.com/office/drawing/2014/main" id="{F264D7FA-50D2-F688-ACB9-4B5B61D1E57E}"/>
              </a:ext>
            </a:extLst>
          </p:cNvPr>
          <p:cNvSpPr txBox="1">
            <a:spLocks/>
          </p:cNvSpPr>
          <p:nvPr/>
        </p:nvSpPr>
        <p:spPr bwMode="auto">
          <a:xfrm>
            <a:off x="2931" y="-10049"/>
            <a:ext cx="9141069" cy="5334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t>The Missionaries’ Rebuttal</a:t>
            </a:r>
          </a:p>
        </p:txBody>
      </p:sp>
    </p:spTree>
    <p:custDataLst>
      <p:tags r:id="rId1"/>
    </p:custDataLst>
    <p:extLst>
      <p:ext uri="{BB962C8B-B14F-4D97-AF65-F5344CB8AC3E}">
        <p14:creationId xmlns:p14="http://schemas.microsoft.com/office/powerpoint/2010/main" val="2188194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EFE865-B09A-2751-F3B2-F811EAA0CB11}"/>
              </a:ext>
            </a:extLst>
          </p:cNvPr>
          <p:cNvSpPr>
            <a:spLocks noGrp="1"/>
          </p:cNvSpPr>
          <p:nvPr>
            <p:ph idx="1"/>
          </p:nvPr>
        </p:nvSpPr>
        <p:spPr>
          <a:xfrm>
            <a:off x="0" y="753293"/>
            <a:ext cx="9144000" cy="5744785"/>
          </a:xfrm>
        </p:spPr>
        <p:txBody>
          <a:bodyPr/>
          <a:lstStyle/>
          <a:p>
            <a:pPr>
              <a:spcBef>
                <a:spcPts val="0"/>
              </a:spcBef>
            </a:pPr>
            <a:r>
              <a:rPr lang="en-US" sz="2000" dirty="0">
                <a:latin typeface="Times New Roman" panose="02020603050405020304" pitchFamily="18" charset="0"/>
                <a:cs typeface="Times New Roman" panose="02020603050405020304" pitchFamily="18" charset="0"/>
              </a:rPr>
              <a:t>Context:</a:t>
            </a:r>
          </a:p>
          <a:p>
            <a:pPr lvl="1">
              <a:spcBef>
                <a:spcPts val="0"/>
              </a:spcBef>
            </a:pPr>
            <a:r>
              <a:rPr lang="en-US" sz="2000" dirty="0">
                <a:solidFill>
                  <a:srgbClr val="7030A0"/>
                </a:solidFill>
                <a:latin typeface="Times New Roman" panose="02020603050405020304" pitchFamily="18" charset="0"/>
                <a:cs typeface="Times New Roman" panose="02020603050405020304" pitchFamily="18" charset="0"/>
              </a:rPr>
              <a:t>We have such a high </a:t>
            </a:r>
            <a:r>
              <a:rPr lang="en-US" sz="2000" dirty="0">
                <a:solidFill>
                  <a:srgbClr val="00B050"/>
                </a:solidFill>
                <a:latin typeface="Times New Roman" panose="02020603050405020304" pitchFamily="18" charset="0"/>
                <a:cs typeface="Times New Roman" panose="02020603050405020304" pitchFamily="18" charset="0"/>
              </a:rPr>
              <a:t>priest</a:t>
            </a:r>
            <a:r>
              <a:rPr lang="en-US" sz="2000" dirty="0">
                <a:solidFill>
                  <a:srgbClr val="7030A0"/>
                </a:solidFill>
                <a:latin typeface="Times New Roman" panose="02020603050405020304" pitchFamily="18" charset="0"/>
                <a:cs typeface="Times New Roman" panose="02020603050405020304" pitchFamily="18" charset="0"/>
              </a:rPr>
              <a:t>, one who is seated at the right hand of the throne of the Majesty in heaven, a minister in the holy places, in the true tent that the Lord set up, not man. For every high </a:t>
            </a:r>
            <a:r>
              <a:rPr lang="en-US" sz="2000" dirty="0">
                <a:solidFill>
                  <a:srgbClr val="00B050"/>
                </a:solidFill>
                <a:latin typeface="Times New Roman" panose="02020603050405020304" pitchFamily="18" charset="0"/>
                <a:cs typeface="Times New Roman" panose="02020603050405020304" pitchFamily="18" charset="0"/>
              </a:rPr>
              <a:t>priest</a:t>
            </a:r>
            <a:r>
              <a:rPr lang="en-US" sz="2000" dirty="0">
                <a:solidFill>
                  <a:srgbClr val="7030A0"/>
                </a:solidFill>
                <a:latin typeface="Times New Roman" panose="02020603050405020304" pitchFamily="18" charset="0"/>
                <a:cs typeface="Times New Roman" panose="02020603050405020304" pitchFamily="18" charset="0"/>
              </a:rPr>
              <a:t> is appointed to offer gifts and </a:t>
            </a:r>
            <a:r>
              <a:rPr lang="en-US" sz="2000" dirty="0">
                <a:solidFill>
                  <a:srgbClr val="00B0F0"/>
                </a:solidFill>
                <a:latin typeface="Times New Roman" panose="02020603050405020304" pitchFamily="18" charset="0"/>
                <a:cs typeface="Times New Roman" panose="02020603050405020304" pitchFamily="18" charset="0"/>
              </a:rPr>
              <a:t>sacrifices</a:t>
            </a:r>
            <a:r>
              <a:rPr lang="en-US" sz="2000" dirty="0">
                <a:solidFill>
                  <a:srgbClr val="7030A0"/>
                </a:solidFill>
                <a:latin typeface="Times New Roman" panose="02020603050405020304" pitchFamily="18" charset="0"/>
                <a:cs typeface="Times New Roman" panose="02020603050405020304" pitchFamily="18" charset="0"/>
              </a:rPr>
              <a:t>; thus it is necessary for this </a:t>
            </a:r>
            <a:r>
              <a:rPr lang="en-US" sz="2000" dirty="0">
                <a:solidFill>
                  <a:srgbClr val="00B050"/>
                </a:solidFill>
                <a:latin typeface="Times New Roman" panose="02020603050405020304" pitchFamily="18" charset="0"/>
                <a:cs typeface="Times New Roman" panose="02020603050405020304" pitchFamily="18" charset="0"/>
              </a:rPr>
              <a:t>priest</a:t>
            </a:r>
            <a:r>
              <a:rPr lang="en-US" sz="2000" dirty="0">
                <a:solidFill>
                  <a:srgbClr val="7030A0"/>
                </a:solidFill>
                <a:latin typeface="Times New Roman" panose="02020603050405020304" pitchFamily="18" charset="0"/>
                <a:cs typeface="Times New Roman" panose="02020603050405020304" pitchFamily="18" charset="0"/>
              </a:rPr>
              <a:t> also to have something to offer. Now if he were on earth, he would not be a </a:t>
            </a:r>
            <a:r>
              <a:rPr lang="en-US" sz="2000" dirty="0">
                <a:solidFill>
                  <a:srgbClr val="00B050"/>
                </a:solidFill>
                <a:latin typeface="Times New Roman" panose="02020603050405020304" pitchFamily="18" charset="0"/>
                <a:cs typeface="Times New Roman" panose="02020603050405020304" pitchFamily="18" charset="0"/>
              </a:rPr>
              <a:t>priest</a:t>
            </a:r>
            <a:r>
              <a:rPr lang="en-US" sz="2000" dirty="0">
                <a:solidFill>
                  <a:srgbClr val="7030A0"/>
                </a:solidFill>
                <a:latin typeface="Times New Roman" panose="02020603050405020304" pitchFamily="18" charset="0"/>
                <a:cs typeface="Times New Roman" panose="02020603050405020304" pitchFamily="18" charset="0"/>
              </a:rPr>
              <a:t> at all, since there are </a:t>
            </a:r>
            <a:r>
              <a:rPr lang="en-US" sz="2000" dirty="0">
                <a:solidFill>
                  <a:srgbClr val="00B050"/>
                </a:solidFill>
                <a:latin typeface="Times New Roman" panose="02020603050405020304" pitchFamily="18" charset="0"/>
                <a:cs typeface="Times New Roman" panose="02020603050405020304" pitchFamily="18" charset="0"/>
              </a:rPr>
              <a:t>priests</a:t>
            </a:r>
            <a:r>
              <a:rPr lang="en-US" sz="2000" dirty="0">
                <a:solidFill>
                  <a:srgbClr val="7030A0"/>
                </a:solidFill>
                <a:latin typeface="Times New Roman" panose="02020603050405020304" pitchFamily="18" charset="0"/>
                <a:cs typeface="Times New Roman" panose="02020603050405020304" pitchFamily="18" charset="0"/>
              </a:rPr>
              <a:t> who offer gifts according to the law. [Hebrews 8:1b-4, NIV]</a:t>
            </a:r>
          </a:p>
          <a:p>
            <a:pPr lvl="1">
              <a:spcBef>
                <a:spcPts val="0"/>
              </a:spcBef>
            </a:pPr>
            <a:r>
              <a:rPr lang="en-US" sz="2000" dirty="0">
                <a:latin typeface="Times New Roman" panose="02020603050405020304" pitchFamily="18" charset="0"/>
                <a:cs typeface="Times New Roman" panose="02020603050405020304" pitchFamily="18" charset="0"/>
              </a:rPr>
              <a:t>The context shows that he is talking about priests and sacrifices.</a:t>
            </a:r>
          </a:p>
          <a:p>
            <a:pPr lvl="2">
              <a:spcBef>
                <a:spcPts val="0"/>
              </a:spcBef>
            </a:pPr>
            <a:r>
              <a:rPr lang="en-US" sz="2000" dirty="0">
                <a:latin typeface="Times New Roman" panose="02020603050405020304" pitchFamily="18" charset="0"/>
                <a:cs typeface="Times New Roman" panose="02020603050405020304" pitchFamily="18" charset="0"/>
              </a:rPr>
              <a:t>“The context shows that he is speaking only of its system of priests and sacrifices, not its other aspects... The Temple would soon be destroyed by the Romans in 70 C.E., at which time the sacrifices would cease and the priesthood would be left without work to do... What is actually on the verge of vanishing is the old priesthood... The priesthood is the subject of the whole section... and it is this which is about to disappear.” [Skip Moen]</a:t>
            </a:r>
          </a:p>
          <a:p>
            <a:pPr lvl="2">
              <a:spcBef>
                <a:spcPts val="0"/>
              </a:spcBef>
            </a:pPr>
            <a:r>
              <a:rPr lang="en-US" sz="2000" dirty="0">
                <a:latin typeface="Times New Roman" panose="02020603050405020304" pitchFamily="18" charset="0"/>
                <a:cs typeface="Times New Roman" panose="02020603050405020304" pitchFamily="18" charset="0"/>
              </a:rPr>
              <a:t>There are no Jewish priests or Jewish sacrifices today.</a:t>
            </a:r>
          </a:p>
          <a:p>
            <a:pPr lvl="2">
              <a:spcBef>
                <a:spcPts val="0"/>
              </a:spcBef>
            </a:pPr>
            <a:r>
              <a:rPr lang="en-US" sz="2000" dirty="0">
                <a:latin typeface="Times New Roman" panose="02020603050405020304" pitchFamily="18" charset="0"/>
                <a:cs typeface="Times New Roman" panose="02020603050405020304" pitchFamily="18" charset="0"/>
              </a:rPr>
              <a:t>The rest of the covenant still applies today.</a:t>
            </a:r>
          </a:p>
          <a:p>
            <a:pPr lvl="2">
              <a:spcBef>
                <a:spcPts val="0"/>
              </a:spcBef>
            </a:pPr>
            <a:endParaRPr lang="en-US" sz="2000" dirty="0">
              <a:solidFill>
                <a:srgbClr val="7030A0"/>
              </a:solidFill>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a16="http://schemas.microsoft.com/office/drawing/2014/main" id="{F264D7FA-50D2-F688-ACB9-4B5B61D1E57E}"/>
              </a:ext>
            </a:extLst>
          </p:cNvPr>
          <p:cNvSpPr txBox="1">
            <a:spLocks/>
          </p:cNvSpPr>
          <p:nvPr/>
        </p:nvSpPr>
        <p:spPr bwMode="auto">
          <a:xfrm>
            <a:off x="2931" y="-10049"/>
            <a:ext cx="9141069" cy="5334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t>The Missionaries’ Rebuttal</a:t>
            </a:r>
          </a:p>
        </p:txBody>
      </p:sp>
    </p:spTree>
    <p:custDataLst>
      <p:tags r:id="rId1"/>
    </p:custDataLst>
    <p:extLst>
      <p:ext uri="{BB962C8B-B14F-4D97-AF65-F5344CB8AC3E}">
        <p14:creationId xmlns:p14="http://schemas.microsoft.com/office/powerpoint/2010/main" val="1201750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EFE865-B09A-2751-F3B2-F811EAA0CB11}"/>
              </a:ext>
            </a:extLst>
          </p:cNvPr>
          <p:cNvSpPr>
            <a:spLocks noGrp="1"/>
          </p:cNvSpPr>
          <p:nvPr>
            <p:ph idx="1"/>
          </p:nvPr>
        </p:nvSpPr>
        <p:spPr>
          <a:xfrm>
            <a:off x="0" y="2243642"/>
            <a:ext cx="9144000" cy="2370716"/>
          </a:xfrm>
        </p:spPr>
        <p:txBody>
          <a:bodyPr/>
          <a:lstStyle/>
          <a:p>
            <a:pPr>
              <a:spcBef>
                <a:spcPts val="0"/>
              </a:spcBef>
            </a:pPr>
            <a:r>
              <a:rPr lang="en-US" sz="2000" b="0" i="0" dirty="0">
                <a:effectLst/>
                <a:latin typeface="Times New Roman" panose="02020603050405020304" pitchFamily="18" charset="0"/>
                <a:cs typeface="Times New Roman" panose="02020603050405020304" pitchFamily="18" charset="0"/>
              </a:rPr>
              <a:t>The Christians mistranslated the Bible:</a:t>
            </a:r>
          </a:p>
          <a:p>
            <a:pPr lvl="1">
              <a:spcBef>
                <a:spcPts val="0"/>
              </a:spcBef>
            </a:pPr>
            <a:r>
              <a:rPr lang="en-US" sz="2000" dirty="0">
                <a:solidFill>
                  <a:srgbClr val="7030A0"/>
                </a:solidFill>
                <a:latin typeface="Times New Roman" panose="02020603050405020304" pitchFamily="18" charset="0"/>
                <a:cs typeface="Times New Roman" panose="02020603050405020304" pitchFamily="18" charset="0"/>
              </a:rPr>
              <a:t>For this is the covenant that I will make with the house of Israel after those days, declares the Lord: I will put </a:t>
            </a:r>
            <a:r>
              <a:rPr lang="en-US" sz="2000" dirty="0">
                <a:solidFill>
                  <a:srgbClr val="00B050"/>
                </a:solidFill>
                <a:latin typeface="Times New Roman" panose="02020603050405020304" pitchFamily="18" charset="0"/>
                <a:cs typeface="Times New Roman" panose="02020603050405020304" pitchFamily="18" charset="0"/>
              </a:rPr>
              <a:t>my law </a:t>
            </a:r>
            <a:r>
              <a:rPr lang="en-US" sz="2000" dirty="0">
                <a:solidFill>
                  <a:srgbClr val="7030A0"/>
                </a:solidFill>
                <a:latin typeface="Times New Roman" panose="02020603050405020304" pitchFamily="18" charset="0"/>
                <a:cs typeface="Times New Roman" panose="02020603050405020304" pitchFamily="18" charset="0"/>
              </a:rPr>
              <a:t>within them, and I will write it on their hearts. And I will be their God, and they shall be my people. [Jeremiah 31:33, NIV]</a:t>
            </a:r>
          </a:p>
          <a:p>
            <a:pPr lvl="1">
              <a:spcBef>
                <a:spcPts val="0"/>
              </a:spcBef>
            </a:pPr>
            <a:r>
              <a:rPr lang="en-US" sz="2000" dirty="0">
                <a:latin typeface="Times New Roman" panose="02020603050405020304" pitchFamily="18" charset="0"/>
                <a:cs typeface="Times New Roman" panose="02020603050405020304" pitchFamily="18" charset="0"/>
              </a:rPr>
              <a:t>It’s the Mosaic covenant, not a different covenant.</a:t>
            </a:r>
          </a:p>
          <a:p>
            <a:pPr lvl="1">
              <a:spcBef>
                <a:spcPts val="0"/>
              </a:spcBef>
            </a:pPr>
            <a:r>
              <a:rPr lang="en-US" sz="2000" dirty="0">
                <a:latin typeface="Times New Roman" panose="02020603050405020304" pitchFamily="18" charset="0"/>
                <a:cs typeface="Times New Roman" panose="02020603050405020304" pitchFamily="18" charset="0"/>
              </a:rPr>
              <a:t>Yes, it is the Mosaic covenant.</a:t>
            </a:r>
          </a:p>
          <a:p>
            <a:pPr lvl="1">
              <a:spcBef>
                <a:spcPts val="0"/>
              </a:spcBef>
            </a:pPr>
            <a:r>
              <a:rPr lang="en-US" sz="2000" dirty="0">
                <a:latin typeface="Times New Roman" panose="02020603050405020304" pitchFamily="18" charset="0"/>
                <a:cs typeface="Times New Roman" panose="02020603050405020304" pitchFamily="18" charset="0"/>
              </a:rPr>
              <a:t>Jesus didn’t </a:t>
            </a:r>
            <a:r>
              <a:rPr lang="en-US" sz="2000" i="1" dirty="0">
                <a:latin typeface="Times New Roman" panose="02020603050405020304" pitchFamily="18" charset="0"/>
                <a:cs typeface="Times New Roman" panose="02020603050405020304" pitchFamily="18" charset="0"/>
              </a:rPr>
              <a:t>replace</a:t>
            </a:r>
            <a:r>
              <a:rPr lang="en-US" sz="2000" dirty="0">
                <a:latin typeface="Times New Roman" panose="02020603050405020304" pitchFamily="18" charset="0"/>
                <a:cs typeface="Times New Roman" panose="02020603050405020304" pitchFamily="18" charset="0"/>
              </a:rPr>
              <a:t> the law. He </a:t>
            </a:r>
            <a:r>
              <a:rPr lang="en-US" sz="2000" i="1" dirty="0">
                <a:latin typeface="Times New Roman" panose="02020603050405020304" pitchFamily="18" charset="0"/>
                <a:cs typeface="Times New Roman" panose="02020603050405020304" pitchFamily="18" charset="0"/>
              </a:rPr>
              <a:t>fulfilled</a:t>
            </a:r>
            <a:r>
              <a:rPr lang="en-US" sz="2000" dirty="0">
                <a:latin typeface="Times New Roman" panose="02020603050405020304" pitchFamily="18" charset="0"/>
                <a:cs typeface="Times New Roman" panose="02020603050405020304" pitchFamily="18" charset="0"/>
              </a:rPr>
              <a:t> it.</a:t>
            </a:r>
          </a:p>
        </p:txBody>
      </p:sp>
      <p:sp>
        <p:nvSpPr>
          <p:cNvPr id="4" name="Title 1">
            <a:extLst>
              <a:ext uri="{FF2B5EF4-FFF2-40B4-BE49-F238E27FC236}">
                <a16:creationId xmlns:a16="http://schemas.microsoft.com/office/drawing/2014/main" id="{F264D7FA-50D2-F688-ACB9-4B5B61D1E57E}"/>
              </a:ext>
            </a:extLst>
          </p:cNvPr>
          <p:cNvSpPr txBox="1">
            <a:spLocks/>
          </p:cNvSpPr>
          <p:nvPr/>
        </p:nvSpPr>
        <p:spPr bwMode="auto">
          <a:xfrm>
            <a:off x="2931" y="-10049"/>
            <a:ext cx="9141069" cy="5334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t>The Missionaries’ Rebuttal</a:t>
            </a:r>
          </a:p>
        </p:txBody>
      </p:sp>
    </p:spTree>
    <p:custDataLst>
      <p:tags r:id="rId1"/>
    </p:custDataLst>
    <p:extLst>
      <p:ext uri="{BB962C8B-B14F-4D97-AF65-F5344CB8AC3E}">
        <p14:creationId xmlns:p14="http://schemas.microsoft.com/office/powerpoint/2010/main" val="3776460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EFE865-B09A-2751-F3B2-F811EAA0CB11}"/>
              </a:ext>
            </a:extLst>
          </p:cNvPr>
          <p:cNvSpPr>
            <a:spLocks noGrp="1"/>
          </p:cNvSpPr>
          <p:nvPr>
            <p:ph idx="1"/>
          </p:nvPr>
        </p:nvSpPr>
        <p:spPr>
          <a:xfrm>
            <a:off x="0" y="2171719"/>
            <a:ext cx="9144000" cy="2514563"/>
          </a:xfrm>
        </p:spPr>
        <p:txBody>
          <a:bodyPr/>
          <a:lstStyle/>
          <a:p>
            <a:pPr>
              <a:spcBef>
                <a:spcPts val="0"/>
              </a:spcBef>
            </a:pPr>
            <a:r>
              <a:rPr lang="en-US" sz="2000" dirty="0">
                <a:latin typeface="Times New Roman" panose="02020603050405020304" pitchFamily="18" charset="0"/>
                <a:cs typeface="Times New Roman" panose="02020603050405020304" pitchFamily="18" charset="0"/>
              </a:rPr>
              <a:t>Jesus can’t die for another person’s sins.</a:t>
            </a:r>
          </a:p>
          <a:p>
            <a:pPr lvl="1">
              <a:spcBef>
                <a:spcPts val="0"/>
              </a:spcBef>
            </a:pPr>
            <a:r>
              <a:rPr lang="en-US" sz="2000" dirty="0">
                <a:solidFill>
                  <a:srgbClr val="7030A0"/>
                </a:solidFill>
                <a:latin typeface="Times New Roman" panose="02020603050405020304" pitchFamily="18" charset="0"/>
                <a:cs typeface="Times New Roman" panose="02020603050405020304" pitchFamily="18" charset="0"/>
              </a:rPr>
              <a:t>But everyone shall die for his own iniquity. [Jeremiah 31:30a, NIV]</a:t>
            </a:r>
          </a:p>
          <a:p>
            <a:pPr lvl="1">
              <a:spcBef>
                <a:spcPts val="0"/>
              </a:spcBef>
            </a:pPr>
            <a:r>
              <a:rPr lang="en-US" sz="2000" dirty="0">
                <a:solidFill>
                  <a:srgbClr val="7030A0"/>
                </a:solidFill>
                <a:latin typeface="Times New Roman" panose="02020603050405020304" pitchFamily="18" charset="0"/>
                <a:cs typeface="Times New Roman" panose="02020603050405020304" pitchFamily="18" charset="0"/>
              </a:rPr>
              <a:t>“Behold, the days are coming, declares the Lord, when I will make a new covenant with the house of Israel and the house of Judah...” [Jeremiah 31:31, NIV]</a:t>
            </a:r>
          </a:p>
          <a:p>
            <a:pPr lvl="1">
              <a:spcBef>
                <a:spcPts val="0"/>
              </a:spcBef>
            </a:pPr>
            <a:r>
              <a:rPr lang="en-US" sz="2000" dirty="0">
                <a:solidFill>
                  <a:srgbClr val="7030A0"/>
                </a:solidFill>
                <a:latin typeface="Times New Roman" panose="02020603050405020304" pitchFamily="18" charset="0"/>
                <a:cs typeface="Times New Roman" panose="02020603050405020304" pitchFamily="18" charset="0"/>
              </a:rPr>
              <a:t>“For I will forgive their iniquity, and I will remember their sin no more.” [Jeremiah 31:34b, NIV]</a:t>
            </a:r>
          </a:p>
          <a:p>
            <a:pPr lvl="1">
              <a:spcBef>
                <a:spcPts val="0"/>
              </a:spcBef>
            </a:pPr>
            <a:r>
              <a:rPr lang="en-US" sz="2000" dirty="0">
                <a:latin typeface="Times New Roman" panose="02020603050405020304" pitchFamily="18" charset="0"/>
                <a:cs typeface="Times New Roman" panose="02020603050405020304" pitchFamily="18" charset="0"/>
              </a:rPr>
              <a:t>Verse 30 is true before the new covenant is mentioned (in verse 31). Verse 34 comes after that.</a:t>
            </a:r>
          </a:p>
        </p:txBody>
      </p:sp>
      <p:sp>
        <p:nvSpPr>
          <p:cNvPr id="4" name="Title 1">
            <a:extLst>
              <a:ext uri="{FF2B5EF4-FFF2-40B4-BE49-F238E27FC236}">
                <a16:creationId xmlns:a16="http://schemas.microsoft.com/office/drawing/2014/main" id="{F264D7FA-50D2-F688-ACB9-4B5B61D1E57E}"/>
              </a:ext>
            </a:extLst>
          </p:cNvPr>
          <p:cNvSpPr txBox="1">
            <a:spLocks/>
          </p:cNvSpPr>
          <p:nvPr/>
        </p:nvSpPr>
        <p:spPr bwMode="auto">
          <a:xfrm>
            <a:off x="2931" y="-10049"/>
            <a:ext cx="9141069" cy="5334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t>The Missionaries’ Rebuttal</a:t>
            </a:r>
          </a:p>
        </p:txBody>
      </p:sp>
    </p:spTree>
    <p:custDataLst>
      <p:tags r:id="rId1"/>
    </p:custDataLst>
    <p:extLst>
      <p:ext uri="{BB962C8B-B14F-4D97-AF65-F5344CB8AC3E}">
        <p14:creationId xmlns:p14="http://schemas.microsoft.com/office/powerpoint/2010/main" val="519108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0"/>
            <a:ext cx="9144000" cy="727685"/>
          </a:xfrm>
        </p:spPr>
        <p:txBody>
          <a:bodyPr/>
          <a:lstStyle/>
          <a:p>
            <a:r>
              <a:rPr lang="en-US" b="1" dirty="0"/>
              <a:t>In Conclusion</a:t>
            </a:r>
          </a:p>
        </p:txBody>
      </p:sp>
      <p:sp>
        <p:nvSpPr>
          <p:cNvPr id="10243" name="Content Placeholder 2"/>
          <p:cNvSpPr>
            <a:spLocks noGrp="1"/>
          </p:cNvSpPr>
          <p:nvPr>
            <p:ph idx="1"/>
          </p:nvPr>
        </p:nvSpPr>
        <p:spPr>
          <a:xfrm>
            <a:off x="1800727" y="3170321"/>
            <a:ext cx="5542546" cy="517358"/>
          </a:xfrm>
        </p:spPr>
        <p:txBody>
          <a:bodyPr/>
          <a:lstStyle/>
          <a:p>
            <a:pPr marL="0" indent="0">
              <a:buNone/>
            </a:pPr>
            <a:r>
              <a:rPr lang="en-US" dirty="0"/>
              <a:t>You may decide who to believe.</a:t>
            </a:r>
            <a:endParaRPr lang="en-US" sz="4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462579" y="1068210"/>
            <a:ext cx="8186570" cy="5332593"/>
          </a:xfrm>
        </p:spPr>
        <p:txBody>
          <a:bodyPr/>
          <a:lstStyle/>
          <a:p>
            <a:pPr marL="0" indent="0">
              <a:lnSpc>
                <a:spcPct val="150000"/>
              </a:lnSpc>
              <a:buNone/>
            </a:pPr>
            <a:r>
              <a:rPr lang="en-US" sz="2000" b="1" baseline="30000" dirty="0">
                <a:solidFill>
                  <a:srgbClr val="7030A0"/>
                </a:solidFill>
                <a:latin typeface="Times New Roman" panose="02020603050405020304" pitchFamily="18" charset="0"/>
                <a:cs typeface="Times New Roman" panose="02020603050405020304" pitchFamily="18" charset="0"/>
              </a:rPr>
              <a:t> </a:t>
            </a:r>
            <a:r>
              <a:rPr lang="en-US" sz="2000" dirty="0">
                <a:solidFill>
                  <a:srgbClr val="7030A0"/>
                </a:solidFill>
                <a:latin typeface="Times New Roman" panose="02020603050405020304" pitchFamily="18" charset="0"/>
                <a:cs typeface="Times New Roman" panose="02020603050405020304" pitchFamily="18" charset="0"/>
              </a:rPr>
              <a:t>“Behold, the days are coming, declares the </a:t>
            </a:r>
            <a:r>
              <a:rPr lang="en-US" sz="2000" cap="small" dirty="0">
                <a:solidFill>
                  <a:srgbClr val="7030A0"/>
                </a:solidFill>
                <a:latin typeface="Times New Roman" panose="02020603050405020304" pitchFamily="18" charset="0"/>
                <a:cs typeface="Times New Roman" panose="02020603050405020304" pitchFamily="18" charset="0"/>
              </a:rPr>
              <a:t>Lord</a:t>
            </a:r>
            <a:r>
              <a:rPr lang="en-US" sz="2000" dirty="0">
                <a:solidFill>
                  <a:srgbClr val="7030A0"/>
                </a:solidFill>
                <a:latin typeface="Times New Roman" panose="02020603050405020304" pitchFamily="18" charset="0"/>
                <a:cs typeface="Times New Roman" panose="02020603050405020304" pitchFamily="18" charset="0"/>
              </a:rPr>
              <a:t>, when I will make a new covenant with the house of Israel and the house of Judah, not like the covenant that I made with their fathers on the day when I took them by the hand to bring them out of the land of Egypt, my covenant that they broke, though I was their husband, declares the </a:t>
            </a:r>
            <a:r>
              <a:rPr lang="en-US" sz="2000" cap="small" dirty="0">
                <a:solidFill>
                  <a:srgbClr val="7030A0"/>
                </a:solidFill>
                <a:latin typeface="Times New Roman" panose="02020603050405020304" pitchFamily="18" charset="0"/>
                <a:cs typeface="Times New Roman" panose="02020603050405020304" pitchFamily="18" charset="0"/>
              </a:rPr>
              <a:t>Lord</a:t>
            </a:r>
            <a:r>
              <a:rPr lang="en-US" sz="2000" dirty="0">
                <a:solidFill>
                  <a:srgbClr val="7030A0"/>
                </a:solidFill>
                <a:latin typeface="Times New Roman" panose="02020603050405020304" pitchFamily="18" charset="0"/>
                <a:cs typeface="Times New Roman" panose="02020603050405020304" pitchFamily="18" charset="0"/>
              </a:rPr>
              <a:t>. For this is the covenant that I will make with the house of Israel after those days, declares the </a:t>
            </a:r>
            <a:r>
              <a:rPr lang="en-US" sz="2000" cap="small" dirty="0">
                <a:solidFill>
                  <a:srgbClr val="7030A0"/>
                </a:solidFill>
                <a:latin typeface="Times New Roman" panose="02020603050405020304" pitchFamily="18" charset="0"/>
                <a:cs typeface="Times New Roman" panose="02020603050405020304" pitchFamily="18" charset="0"/>
              </a:rPr>
              <a:t>Lord</a:t>
            </a:r>
            <a:r>
              <a:rPr lang="en-US" sz="2000" dirty="0">
                <a:solidFill>
                  <a:srgbClr val="7030A0"/>
                </a:solidFill>
                <a:latin typeface="Times New Roman" panose="02020603050405020304" pitchFamily="18" charset="0"/>
                <a:cs typeface="Times New Roman" panose="02020603050405020304" pitchFamily="18" charset="0"/>
              </a:rPr>
              <a:t>: I will put my law within them, and I will write it on their hearts. And I will be their God, and they shall be my people. And no longer shall each one teach his neighbor and each his brother, saying, ‘Know the </a:t>
            </a:r>
            <a:r>
              <a:rPr lang="en-US" sz="2000" cap="small" dirty="0">
                <a:solidFill>
                  <a:srgbClr val="7030A0"/>
                </a:solidFill>
                <a:latin typeface="Times New Roman" panose="02020603050405020304" pitchFamily="18" charset="0"/>
                <a:cs typeface="Times New Roman" panose="02020603050405020304" pitchFamily="18" charset="0"/>
              </a:rPr>
              <a:t>Lord</a:t>
            </a:r>
            <a:r>
              <a:rPr lang="en-US" sz="2000" dirty="0">
                <a:solidFill>
                  <a:srgbClr val="7030A0"/>
                </a:solidFill>
                <a:latin typeface="Times New Roman" panose="02020603050405020304" pitchFamily="18" charset="0"/>
                <a:cs typeface="Times New Roman" panose="02020603050405020304" pitchFamily="18" charset="0"/>
              </a:rPr>
              <a:t>,’ for they shall all know me, from the least of them to the greatest, declares the </a:t>
            </a:r>
            <a:r>
              <a:rPr lang="en-US" sz="2000" cap="small" dirty="0">
                <a:solidFill>
                  <a:srgbClr val="7030A0"/>
                </a:solidFill>
                <a:latin typeface="Times New Roman" panose="02020603050405020304" pitchFamily="18" charset="0"/>
                <a:cs typeface="Times New Roman" panose="02020603050405020304" pitchFamily="18" charset="0"/>
              </a:rPr>
              <a:t>Lord</a:t>
            </a:r>
            <a:r>
              <a:rPr lang="en-US" sz="2000" dirty="0">
                <a:solidFill>
                  <a:srgbClr val="7030A0"/>
                </a:solidFill>
                <a:latin typeface="Times New Roman" panose="02020603050405020304" pitchFamily="18" charset="0"/>
                <a:cs typeface="Times New Roman" panose="02020603050405020304" pitchFamily="18" charset="0"/>
              </a:rPr>
              <a:t>. For I will forgive their iniquity, and I will remember their sin no more.”</a:t>
            </a:r>
          </a:p>
        </p:txBody>
      </p:sp>
      <p:sp>
        <p:nvSpPr>
          <p:cNvPr id="4" name="Title 1">
            <a:extLst>
              <a:ext uri="{FF2B5EF4-FFF2-40B4-BE49-F238E27FC236}">
                <a16:creationId xmlns:a16="http://schemas.microsoft.com/office/drawing/2014/main" id="{27944388-5A6A-AE1A-6A51-104DF7A20B8D}"/>
              </a:ext>
            </a:extLst>
          </p:cNvPr>
          <p:cNvSpPr>
            <a:spLocks noGrp="1"/>
          </p:cNvSpPr>
          <p:nvPr>
            <p:ph type="title"/>
          </p:nvPr>
        </p:nvSpPr>
        <p:spPr>
          <a:xfrm>
            <a:off x="2931" y="-1"/>
            <a:ext cx="9141069" cy="533401"/>
          </a:xfrm>
        </p:spPr>
        <p:txBody>
          <a:bodyPr/>
          <a:lstStyle/>
          <a:p>
            <a:r>
              <a:rPr lang="en-US" b="1" dirty="0"/>
              <a:t>Jeremiah 31:31-34 [NIV]</a:t>
            </a: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16362"/>
            <a:ext cx="9144000" cy="5688717"/>
          </a:xfrm>
        </p:spPr>
        <p:txBody>
          <a:bodyPr/>
          <a:lstStyle/>
          <a:p>
            <a:pPr>
              <a:spcBef>
                <a:spcPts val="0"/>
              </a:spcBef>
              <a:spcAft>
                <a:spcPts val="0"/>
              </a:spcAft>
            </a:pPr>
            <a:r>
              <a:rPr lang="en-US" sz="2000" dirty="0">
                <a:latin typeface="Times New Roman" panose="02020603050405020304" pitchFamily="18" charset="0"/>
                <a:cs typeface="Times New Roman" panose="02020603050405020304" pitchFamily="18" charset="0"/>
              </a:rPr>
              <a:t>Jesus mediates the promised new covenant that he inaugurated with his death on the cross. It provides </a:t>
            </a:r>
            <a:r>
              <a:rPr lang="en-US" sz="2000" dirty="0">
                <a:latin typeface="Calibri" pitchFamily="34" charset="0"/>
                <a:cs typeface="Calibri" pitchFamily="34" charset="0"/>
              </a:rPr>
              <a:t>forgiveness of sin and eternal life.</a:t>
            </a:r>
            <a:endParaRPr lang="en-US" sz="2000" dirty="0">
              <a:latin typeface="Times New Roman" panose="02020603050405020304" pitchFamily="18" charset="0"/>
              <a:cs typeface="Times New Roman" panose="02020603050405020304" pitchFamily="18" charset="0"/>
            </a:endParaRPr>
          </a:p>
          <a:p>
            <a:pPr lvl="1">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And [Jesus] took a cup, and when he had given thanks he gave it to them, saying, “Drink of it, all of you, for this is my blood of the covenant, which is poured out for many for the forgiveness of sins.” [Matthew 26:27-28, NIV]</a:t>
            </a:r>
          </a:p>
          <a:p>
            <a:pPr>
              <a:spcBef>
                <a:spcPts val="0"/>
              </a:spcBef>
              <a:spcAft>
                <a:spcPts val="0"/>
              </a:spcAft>
            </a:pPr>
            <a:r>
              <a:rPr lang="en-US" sz="2000" dirty="0">
                <a:latin typeface="Times New Roman" panose="02020603050405020304" pitchFamily="18" charset="0"/>
                <a:cs typeface="Times New Roman" panose="02020603050405020304" pitchFamily="18" charset="0"/>
              </a:rPr>
              <a:t>Jeremiah’s prophesy was fulfilled by Jesus.</a:t>
            </a:r>
          </a:p>
          <a:p>
            <a:pPr lvl="1">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 and to Jesus, the mediator of a new covenant... [Hebrews 12:24, NIV]</a:t>
            </a:r>
          </a:p>
          <a:p>
            <a:pPr lvl="1">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This makes Jesus the guarantor of a better covenant. [Hebrews 7:22, NIV]</a:t>
            </a:r>
          </a:p>
          <a:p>
            <a:pPr lvl="1">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Therefore [Christ] is the mediator of a new covenant... [Hebrews 9:15a, NIV]</a:t>
            </a:r>
          </a:p>
          <a:p>
            <a:pPr lvl="1">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But as it is, Christ has obtained a ministry that is as much more excellent than the old as the covenant he mediates is better, since it is enacted on better promises. For if that first covenant had been faultless, there would have been no occasion to look for a second. [Hebrews 8:6-7, NIV]</a:t>
            </a:r>
          </a:p>
          <a:p>
            <a:pPr>
              <a:spcBef>
                <a:spcPts val="0"/>
              </a:spcBef>
              <a:spcAft>
                <a:spcPts val="0"/>
              </a:spcAft>
            </a:pPr>
            <a:r>
              <a:rPr lang="en-US" sz="2000" dirty="0">
                <a:latin typeface="Times New Roman" panose="02020603050405020304" pitchFamily="18" charset="0"/>
                <a:cs typeface="Times New Roman" panose="02020603050405020304" pitchFamily="18" charset="0"/>
              </a:rPr>
              <a:t>Jeremiah 31:31-34 is quoted in Hebrews.</a:t>
            </a:r>
          </a:p>
          <a:p>
            <a:pPr lvl="1">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For [Christ] finds fault with them when he says: “Behold, the days are coming, declares the Lord... and I will remember their sins no more.” [Hebrews 8:8a,12b, NIV]</a:t>
            </a:r>
          </a:p>
          <a:p>
            <a:pPr lvl="1">
              <a:spcBef>
                <a:spcPts val="0"/>
              </a:spcBef>
              <a:spcAft>
                <a:spcPts val="0"/>
              </a:spcAft>
            </a:pPr>
            <a:r>
              <a:rPr lang="en-US" sz="2000" dirty="0">
                <a:latin typeface="Times New Roman" panose="02020603050405020304" pitchFamily="18" charset="0"/>
                <a:cs typeface="Times New Roman" panose="02020603050405020304" pitchFamily="18" charset="0"/>
              </a:rPr>
              <a:t>The longest Old Testament quote in the New Testament.</a:t>
            </a:r>
          </a:p>
          <a:p>
            <a:pPr lvl="1">
              <a:spcBef>
                <a:spcPts val="0"/>
              </a:spcBef>
              <a:spcAft>
                <a:spcPts val="0"/>
              </a:spcAft>
            </a:pPr>
            <a:endParaRPr lang="en-US" sz="2000" dirty="0">
              <a:solidFill>
                <a:srgbClr val="7030A0"/>
              </a:solidFill>
              <a:latin typeface="Times New Roman" panose="02020603050405020304" pitchFamily="18" charset="0"/>
              <a:cs typeface="Times New Roman" panose="02020603050405020304" pitchFamily="18" charset="0"/>
            </a:endParaRPr>
          </a:p>
          <a:p>
            <a:pPr>
              <a:spcBef>
                <a:spcPts val="0"/>
              </a:spcBef>
              <a:spcAft>
                <a:spcPts val="0"/>
              </a:spcAft>
            </a:pPr>
            <a:endParaRPr lang="en-US" sz="2000" dirty="0">
              <a:latin typeface="Times New Roman" panose="02020603050405020304" pitchFamily="18" charset="0"/>
              <a:cs typeface="Times New Roman" panose="02020603050405020304" pitchFamily="18" charset="0"/>
            </a:endParaRPr>
          </a:p>
        </p:txBody>
      </p:sp>
      <p:sp>
        <p:nvSpPr>
          <p:cNvPr id="6" name="Title 1">
            <a:extLst>
              <a:ext uri="{FF2B5EF4-FFF2-40B4-BE49-F238E27FC236}">
                <a16:creationId xmlns:a16="http://schemas.microsoft.com/office/drawing/2014/main" id="{7704EF1B-7B91-8691-A4F2-8A4AFB28399F}"/>
              </a:ext>
            </a:extLst>
          </p:cNvPr>
          <p:cNvSpPr>
            <a:spLocks noGrp="1"/>
          </p:cNvSpPr>
          <p:nvPr>
            <p:ph type="title"/>
          </p:nvPr>
        </p:nvSpPr>
        <p:spPr>
          <a:xfrm>
            <a:off x="2931" y="-1"/>
            <a:ext cx="9141069" cy="533401"/>
          </a:xfrm>
        </p:spPr>
        <p:txBody>
          <a:bodyPr/>
          <a:lstStyle/>
          <a:p>
            <a:r>
              <a:rPr lang="en-US" b="1" dirty="0"/>
              <a:t>The Missionaries’ Interpretation</a:t>
            </a:r>
          </a:p>
        </p:txBody>
      </p:sp>
    </p:spTree>
    <p:custDataLst>
      <p:tags r:id="rId1"/>
    </p:custDataLst>
    <p:extLst>
      <p:ext uri="{BB962C8B-B14F-4D97-AF65-F5344CB8AC3E}">
        <p14:creationId xmlns:p14="http://schemas.microsoft.com/office/powerpoint/2010/main" val="3809966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EFE865-B09A-2751-F3B2-F811EAA0CB11}"/>
              </a:ext>
            </a:extLst>
          </p:cNvPr>
          <p:cNvSpPr>
            <a:spLocks noGrp="1"/>
          </p:cNvSpPr>
          <p:nvPr>
            <p:ph idx="1"/>
          </p:nvPr>
        </p:nvSpPr>
        <p:spPr>
          <a:xfrm>
            <a:off x="0" y="641941"/>
            <a:ext cx="9144000" cy="6083760"/>
          </a:xfrm>
        </p:spPr>
        <p:txBody>
          <a:bodyPr/>
          <a:lstStyle/>
          <a:p>
            <a:pPr>
              <a:spcBef>
                <a:spcPts val="0"/>
              </a:spcBef>
            </a:pPr>
            <a:r>
              <a:rPr lang="en-US" sz="2000" dirty="0">
                <a:latin typeface="Times New Roman" panose="02020603050405020304" pitchFamily="18" charset="0"/>
                <a:cs typeface="Times New Roman" panose="02020603050405020304" pitchFamily="18" charset="0"/>
              </a:rPr>
              <a:t>The Mosaic (old) covenant will be renewed in a new form.</a:t>
            </a:r>
          </a:p>
          <a:p>
            <a:pPr lvl="1">
              <a:spcBef>
                <a:spcPts val="0"/>
              </a:spcBef>
            </a:pPr>
            <a:r>
              <a:rPr lang="en-US" sz="2000" dirty="0">
                <a:latin typeface="Times New Roman" panose="02020603050405020304" pitchFamily="18" charset="0"/>
                <a:cs typeface="Times New Roman" panose="02020603050405020304" pitchFamily="18" charset="0"/>
              </a:rPr>
              <a:t>It will be established and affirmed again, this time on our hearts instead of parchment and tablets</a:t>
            </a:r>
          </a:p>
          <a:p>
            <a:pPr lvl="2">
              <a:spcBef>
                <a:spcPts val="0"/>
              </a:spcBef>
            </a:pPr>
            <a:r>
              <a:rPr lang="en-US" sz="2000" dirty="0">
                <a:solidFill>
                  <a:srgbClr val="7030A0"/>
                </a:solidFill>
                <a:latin typeface="Times New Roman" panose="02020603050405020304" pitchFamily="18" charset="0"/>
                <a:cs typeface="Times New Roman" panose="02020603050405020304" pitchFamily="18" charset="0"/>
              </a:rPr>
              <a:t>For this is the covenant that I will make with the house of Israel after those days, declares the Lord: I will put my law within them, and I will write it on their hearts. [Jeremiah 31:33a, NIV]</a:t>
            </a:r>
            <a:endParaRPr lang="en-US" sz="2000" b="0" i="0" dirty="0">
              <a:solidFill>
                <a:srgbClr val="7030A0"/>
              </a:solidFill>
              <a:effectLst/>
              <a:latin typeface="Times New Roman" panose="02020603050405020304" pitchFamily="18" charset="0"/>
              <a:cs typeface="Times New Roman" panose="02020603050405020304" pitchFamily="18" charset="0"/>
            </a:endParaRPr>
          </a:p>
          <a:p>
            <a:pPr lvl="1">
              <a:spcBef>
                <a:spcPts val="0"/>
              </a:spcBef>
            </a:pPr>
            <a:r>
              <a:rPr lang="en-US" sz="2000" dirty="0">
                <a:latin typeface="Times New Roman" panose="02020603050405020304" pitchFamily="18" charset="0"/>
                <a:cs typeface="Times New Roman" panose="02020603050405020304" pitchFamily="18" charset="0"/>
              </a:rPr>
              <a:t>“Jeremiah's ‘new covenant’ is not a replacement of the existing covenant, but merely a figure of speech expressing the reinvigoration and revitalization of the existing covenant... What Jeremiah declares is that God will establish a new covenant with Israel that unlike the old will be faithfully observed by Israel, because it will become innately part of their being.” [Gerald Sigal, Jews for Judaism]</a:t>
            </a:r>
            <a:endParaRPr lang="en-US" sz="2000" dirty="0">
              <a:solidFill>
                <a:srgbClr val="FF0000"/>
              </a:solidFill>
              <a:latin typeface="Times New Roman" panose="02020603050405020304" pitchFamily="18" charset="0"/>
              <a:cs typeface="Times New Roman" panose="02020603050405020304" pitchFamily="18" charset="0"/>
            </a:endParaRPr>
          </a:p>
          <a:p>
            <a:pPr lvl="1">
              <a:spcBef>
                <a:spcPts val="0"/>
              </a:spcBef>
            </a:pPr>
            <a:r>
              <a:rPr lang="en-US" sz="2000" dirty="0">
                <a:latin typeface="Times New Roman" panose="02020603050405020304" pitchFamily="18" charset="0"/>
                <a:cs typeface="Times New Roman" panose="02020603050405020304" pitchFamily="18" charset="0"/>
              </a:rPr>
              <a:t>King Josiah established a new covenant that reaffirmed the Mosaic covenant.</a:t>
            </a:r>
          </a:p>
          <a:p>
            <a:pPr lvl="2"/>
            <a:r>
              <a:rPr lang="en-US" sz="2000" dirty="0">
                <a:solidFill>
                  <a:srgbClr val="7030A0"/>
                </a:solidFill>
                <a:latin typeface="Times New Roman" panose="02020603050405020304" pitchFamily="18" charset="0"/>
                <a:cs typeface="Times New Roman" panose="02020603050405020304" pitchFamily="18" charset="0"/>
              </a:rPr>
              <a:t>And the king stood by the pillar and made a covenant before the </a:t>
            </a:r>
            <a:r>
              <a:rPr lang="en-US" sz="2000" cap="small" dirty="0">
                <a:solidFill>
                  <a:srgbClr val="7030A0"/>
                </a:solidFill>
                <a:latin typeface="Times New Roman" panose="02020603050405020304" pitchFamily="18" charset="0"/>
                <a:cs typeface="Times New Roman" panose="02020603050405020304" pitchFamily="18" charset="0"/>
              </a:rPr>
              <a:t>Lord</a:t>
            </a:r>
            <a:r>
              <a:rPr lang="en-US" sz="2000" dirty="0">
                <a:solidFill>
                  <a:srgbClr val="7030A0"/>
                </a:solidFill>
                <a:latin typeface="Times New Roman" panose="02020603050405020304" pitchFamily="18" charset="0"/>
                <a:cs typeface="Times New Roman" panose="02020603050405020304" pitchFamily="18" charset="0"/>
              </a:rPr>
              <a:t>, to walk after the </a:t>
            </a:r>
            <a:r>
              <a:rPr lang="en-US" sz="2000" cap="small" dirty="0">
                <a:solidFill>
                  <a:srgbClr val="7030A0"/>
                </a:solidFill>
                <a:latin typeface="Times New Roman" panose="02020603050405020304" pitchFamily="18" charset="0"/>
                <a:cs typeface="Times New Roman" panose="02020603050405020304" pitchFamily="18" charset="0"/>
              </a:rPr>
              <a:t>Lord</a:t>
            </a:r>
            <a:r>
              <a:rPr lang="en-US" sz="2000" dirty="0">
                <a:solidFill>
                  <a:srgbClr val="7030A0"/>
                </a:solidFill>
                <a:latin typeface="Times New Roman" panose="02020603050405020304" pitchFamily="18" charset="0"/>
                <a:cs typeface="Times New Roman" panose="02020603050405020304" pitchFamily="18" charset="0"/>
              </a:rPr>
              <a:t> and to keep his commandments and his testimonies and his statutes with all his heart and all his soul, to perform the words of this covenant that were written in this book. And all the people joined in the covenant. [2 Kings 23:3, NIV]</a:t>
            </a:r>
          </a:p>
          <a:p>
            <a:pPr lvl="2"/>
            <a:r>
              <a:rPr lang="en-US" sz="2000" dirty="0">
                <a:latin typeface="Times New Roman" panose="02020603050405020304" pitchFamily="18" charset="0"/>
                <a:cs typeface="Times New Roman" panose="02020603050405020304" pitchFamily="18" charset="0"/>
              </a:rPr>
              <a:t>But this is not the fulfillment of Jeremiah’s prophesy.</a:t>
            </a:r>
          </a:p>
        </p:txBody>
      </p:sp>
      <p:sp>
        <p:nvSpPr>
          <p:cNvPr id="4" name="Title 1">
            <a:extLst>
              <a:ext uri="{FF2B5EF4-FFF2-40B4-BE49-F238E27FC236}">
                <a16:creationId xmlns:a16="http://schemas.microsoft.com/office/drawing/2014/main" id="{F264D7FA-50D2-F688-ACB9-4B5B61D1E57E}"/>
              </a:ext>
            </a:extLst>
          </p:cNvPr>
          <p:cNvSpPr txBox="1">
            <a:spLocks/>
          </p:cNvSpPr>
          <p:nvPr/>
        </p:nvSpPr>
        <p:spPr bwMode="auto">
          <a:xfrm>
            <a:off x="2931" y="-10049"/>
            <a:ext cx="9141069" cy="5334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t>The Anti-Missionaries’ Interpretation</a:t>
            </a:r>
          </a:p>
        </p:txBody>
      </p:sp>
    </p:spTree>
    <p:custDataLst>
      <p:tags r:id="rId1"/>
    </p:custDataLst>
    <p:extLst>
      <p:ext uri="{BB962C8B-B14F-4D97-AF65-F5344CB8AC3E}">
        <p14:creationId xmlns:p14="http://schemas.microsoft.com/office/powerpoint/2010/main" val="4118977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EFE865-B09A-2751-F3B2-F811EAA0CB11}"/>
              </a:ext>
            </a:extLst>
          </p:cNvPr>
          <p:cNvSpPr>
            <a:spLocks noGrp="1"/>
          </p:cNvSpPr>
          <p:nvPr>
            <p:ph idx="1"/>
          </p:nvPr>
        </p:nvSpPr>
        <p:spPr>
          <a:xfrm>
            <a:off x="0" y="988973"/>
            <a:ext cx="9144000" cy="5703655"/>
          </a:xfrm>
        </p:spPr>
        <p:txBody>
          <a:bodyPr/>
          <a:lstStyle/>
          <a:p>
            <a:pPr>
              <a:spcBef>
                <a:spcPts val="0"/>
              </a:spcBef>
            </a:pPr>
            <a:r>
              <a:rPr lang="en-US" sz="2000" dirty="0">
                <a:latin typeface="Times New Roman" panose="02020603050405020304" pitchFamily="18" charset="0"/>
                <a:cs typeface="Times New Roman" panose="02020603050405020304" pitchFamily="18" charset="0"/>
              </a:rPr>
              <a:t>Jeremiah’s prophesy in chapter 31 hasn’t been fulfilled yet.</a:t>
            </a:r>
          </a:p>
          <a:p>
            <a:pPr lvl="1">
              <a:spcBef>
                <a:spcPts val="0"/>
              </a:spcBef>
            </a:pPr>
            <a:r>
              <a:rPr lang="en-US" sz="2000" dirty="0">
                <a:solidFill>
                  <a:srgbClr val="7030A0"/>
                </a:solidFill>
                <a:latin typeface="Times New Roman" panose="02020603050405020304" pitchFamily="18" charset="0"/>
                <a:cs typeface="Times New Roman" panose="02020603050405020304" pitchFamily="18" charset="0"/>
              </a:rPr>
              <a:t>“And no longer shall each one teach his neighbor and each his brother, saying, ‘Know the Lord,’ for they shall all know me, from the least of them to the greatest, declares the Lord.” [Jeremiah 31:34a, NIV]</a:t>
            </a:r>
          </a:p>
          <a:p>
            <a:pPr lvl="2">
              <a:spcBef>
                <a:spcPts val="0"/>
              </a:spcBef>
            </a:pPr>
            <a:r>
              <a:rPr lang="en-US" sz="2000" dirty="0">
                <a:latin typeface="Times New Roman" panose="02020603050405020304" pitchFamily="18" charset="0"/>
                <a:cs typeface="Times New Roman" panose="02020603050405020304" pitchFamily="18" charset="0"/>
              </a:rPr>
              <a:t>“Are we living in a time when each and every person ‘knows the Lord’? Certainly not.” [Rabbi Tovia Singer]</a:t>
            </a:r>
          </a:p>
          <a:p>
            <a:pPr lvl="2">
              <a:spcBef>
                <a:spcPts val="0"/>
              </a:spcBef>
            </a:pPr>
            <a:r>
              <a:rPr lang="en-US" sz="2000" dirty="0">
                <a:latin typeface="Times New Roman" panose="02020603050405020304" pitchFamily="18" charset="0"/>
                <a:cs typeface="Times New Roman" panose="02020603050405020304" pitchFamily="18" charset="0"/>
              </a:rPr>
              <a:t>There are billions of people who don’t know the Lord yet.</a:t>
            </a:r>
          </a:p>
          <a:p>
            <a:pPr lvl="1">
              <a:spcBef>
                <a:spcPts val="0"/>
              </a:spcBef>
            </a:pPr>
            <a:r>
              <a:rPr lang="en-US" sz="2000" dirty="0">
                <a:solidFill>
                  <a:srgbClr val="7030A0"/>
                </a:solidFill>
                <a:latin typeface="Times New Roman" panose="02020603050405020304" pitchFamily="18" charset="0"/>
                <a:cs typeface="Times New Roman" panose="02020603050405020304" pitchFamily="18" charset="0"/>
              </a:rPr>
              <a:t>“Behold, the days are coming, declares the Lord, when I will make a new covenant with the house of Israel and the house of Judah...” [Jeremiah 31:31, NIV]</a:t>
            </a:r>
          </a:p>
          <a:p>
            <a:pPr lvl="2">
              <a:spcBef>
                <a:spcPts val="0"/>
              </a:spcBef>
            </a:pPr>
            <a:r>
              <a:rPr lang="en-US" sz="2000" dirty="0">
                <a:latin typeface="Times New Roman" panose="02020603050405020304" pitchFamily="18" charset="0"/>
                <a:cs typeface="Times New Roman" panose="02020603050405020304" pitchFamily="18" charset="0"/>
              </a:rPr>
              <a:t>“During the Christian century there was no House of Israel in existence because Assyria had exiled the Kingdom of Israel more than 700 years earlier.” [Rabbi Tovia Singer]</a:t>
            </a:r>
          </a:p>
          <a:p>
            <a:pPr lvl="2">
              <a:spcBef>
                <a:spcPts val="0"/>
              </a:spcBef>
            </a:pPr>
            <a:r>
              <a:rPr lang="en-US" sz="2000" dirty="0">
                <a:latin typeface="Times New Roman" panose="02020603050405020304" pitchFamily="18" charset="0"/>
                <a:cs typeface="Times New Roman" panose="02020603050405020304" pitchFamily="18" charset="0"/>
              </a:rPr>
              <a:t>The house of Israel (the ten lost tribes) haven’t been reunited with the house of Judah yet.</a:t>
            </a:r>
          </a:p>
          <a:p>
            <a:pPr lvl="1">
              <a:spcBef>
                <a:spcPts val="0"/>
              </a:spcBef>
            </a:pPr>
            <a:r>
              <a:rPr lang="en-US" sz="2000" dirty="0">
                <a:solidFill>
                  <a:srgbClr val="7030A0"/>
                </a:solidFill>
                <a:latin typeface="Times New Roman" panose="02020603050405020304" pitchFamily="18" charset="0"/>
                <a:cs typeface="Times New Roman" panose="02020603050405020304" pitchFamily="18" charset="0"/>
              </a:rPr>
              <a:t>“I will put my law within them, and I will write it on their hearts. And I will be their God, and they shall be my people.” [Jeremiah 31:33b, NIV]</a:t>
            </a:r>
          </a:p>
          <a:p>
            <a:pPr lvl="2">
              <a:spcBef>
                <a:spcPts val="0"/>
              </a:spcBef>
            </a:pPr>
            <a:r>
              <a:rPr lang="en-US" sz="2000" dirty="0">
                <a:latin typeface="Times New Roman" panose="02020603050405020304" pitchFamily="18" charset="0"/>
                <a:cs typeface="Times New Roman" panose="02020603050405020304" pitchFamily="18" charset="0"/>
              </a:rPr>
              <a:t>People will no longer need to read the Bible to tell them what is right and wrong. They will already know in their hearts.</a:t>
            </a:r>
          </a:p>
        </p:txBody>
      </p:sp>
      <p:sp>
        <p:nvSpPr>
          <p:cNvPr id="4" name="Title 1">
            <a:extLst>
              <a:ext uri="{FF2B5EF4-FFF2-40B4-BE49-F238E27FC236}">
                <a16:creationId xmlns:a16="http://schemas.microsoft.com/office/drawing/2014/main" id="{F264D7FA-50D2-F688-ACB9-4B5B61D1E57E}"/>
              </a:ext>
            </a:extLst>
          </p:cNvPr>
          <p:cNvSpPr txBox="1">
            <a:spLocks/>
          </p:cNvSpPr>
          <p:nvPr/>
        </p:nvSpPr>
        <p:spPr bwMode="auto">
          <a:xfrm>
            <a:off x="2931" y="-10049"/>
            <a:ext cx="9141069" cy="5334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t>The Anti-Missionaries’ Arguments</a:t>
            </a:r>
          </a:p>
        </p:txBody>
      </p:sp>
    </p:spTree>
    <p:custDataLst>
      <p:tags r:id="rId1"/>
    </p:custDataLst>
    <p:extLst>
      <p:ext uri="{BB962C8B-B14F-4D97-AF65-F5344CB8AC3E}">
        <p14:creationId xmlns:p14="http://schemas.microsoft.com/office/powerpoint/2010/main" val="3543470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EFE865-B09A-2751-F3B2-F811EAA0CB11}"/>
              </a:ext>
            </a:extLst>
          </p:cNvPr>
          <p:cNvSpPr>
            <a:spLocks noGrp="1"/>
          </p:cNvSpPr>
          <p:nvPr>
            <p:ph idx="1"/>
          </p:nvPr>
        </p:nvSpPr>
        <p:spPr>
          <a:xfrm>
            <a:off x="0" y="2162210"/>
            <a:ext cx="9144000" cy="2533580"/>
          </a:xfrm>
        </p:spPr>
        <p:txBody>
          <a:bodyPr/>
          <a:lstStyle/>
          <a:p>
            <a:pPr>
              <a:spcBef>
                <a:spcPts val="0"/>
              </a:spcBef>
            </a:pPr>
            <a:r>
              <a:rPr lang="en-US" sz="2000" b="0" i="0" dirty="0">
                <a:effectLst/>
                <a:latin typeface="Times New Roman" panose="02020603050405020304" pitchFamily="18" charset="0"/>
                <a:cs typeface="Times New Roman" panose="02020603050405020304" pitchFamily="18" charset="0"/>
              </a:rPr>
              <a:t>The “old covenant” (the Torah) is eternal.</a:t>
            </a:r>
            <a:endParaRPr lang="en-US" sz="2000" b="0" i="0" dirty="0">
              <a:solidFill>
                <a:srgbClr val="7030A0"/>
              </a:solidFill>
              <a:effectLst/>
              <a:latin typeface="Times New Roman" panose="02020603050405020304" pitchFamily="18" charset="0"/>
              <a:cs typeface="Times New Roman" panose="02020603050405020304" pitchFamily="18" charset="0"/>
            </a:endParaRPr>
          </a:p>
          <a:p>
            <a:pPr lvl="1">
              <a:spcBef>
                <a:spcPts val="0"/>
              </a:spcBef>
            </a:pPr>
            <a:r>
              <a:rPr lang="en-US" sz="2000" dirty="0">
                <a:solidFill>
                  <a:srgbClr val="7030A0"/>
                </a:solidFill>
                <a:latin typeface="Times New Roman" panose="02020603050405020304" pitchFamily="18" charset="0"/>
                <a:cs typeface="Times New Roman" panose="02020603050405020304" pitchFamily="18" charset="0"/>
              </a:rPr>
              <a:t>[The </a:t>
            </a:r>
            <a:r>
              <a:rPr lang="en-US" sz="2000" cap="small" dirty="0">
                <a:solidFill>
                  <a:srgbClr val="7030A0"/>
                </a:solidFill>
                <a:latin typeface="Times New Roman" panose="02020603050405020304" pitchFamily="18" charset="0"/>
                <a:cs typeface="Times New Roman" panose="02020603050405020304" pitchFamily="18" charset="0"/>
              </a:rPr>
              <a:t>Lord</a:t>
            </a:r>
            <a:r>
              <a:rPr lang="en-US" sz="2000" dirty="0">
                <a:solidFill>
                  <a:srgbClr val="7030A0"/>
                </a:solidFill>
                <a:latin typeface="Times New Roman" panose="02020603050405020304" pitchFamily="18" charset="0"/>
                <a:cs typeface="Times New Roman" panose="02020603050405020304" pitchFamily="18" charset="0"/>
              </a:rPr>
              <a:t>] remembers his covenant forever...</a:t>
            </a:r>
            <a:r>
              <a:rPr lang="en-US" sz="2000" b="0" i="0" dirty="0">
                <a:solidFill>
                  <a:srgbClr val="7030A0"/>
                </a:solidFill>
                <a:effectLst/>
                <a:latin typeface="Times New Roman" panose="02020603050405020304" pitchFamily="18" charset="0"/>
                <a:cs typeface="Times New Roman" panose="02020603050405020304" pitchFamily="18" charset="0"/>
              </a:rPr>
              <a:t> </a:t>
            </a:r>
            <a:r>
              <a:rPr lang="en-US" sz="2000" dirty="0">
                <a:solidFill>
                  <a:srgbClr val="7030A0"/>
                </a:solidFill>
                <a:latin typeface="Times New Roman" panose="02020603050405020304" pitchFamily="18" charset="0"/>
                <a:cs typeface="Times New Roman" panose="02020603050405020304" pitchFamily="18" charset="0"/>
              </a:rPr>
              <a:t>He has commanded his covenant forever. Holy and awesome is his name! </a:t>
            </a:r>
            <a:r>
              <a:rPr lang="en-US" sz="2000" b="0" i="0" dirty="0">
                <a:solidFill>
                  <a:srgbClr val="7030A0"/>
                </a:solidFill>
                <a:effectLst/>
                <a:latin typeface="Times New Roman" panose="02020603050405020304" pitchFamily="18" charset="0"/>
                <a:cs typeface="Times New Roman" panose="02020603050405020304" pitchFamily="18" charset="0"/>
              </a:rPr>
              <a:t>[</a:t>
            </a:r>
            <a:r>
              <a:rPr lang="en-US" sz="2000" dirty="0">
                <a:solidFill>
                  <a:srgbClr val="7030A0"/>
                </a:solidFill>
                <a:latin typeface="Times New Roman" panose="02020603050405020304" pitchFamily="18" charset="0"/>
                <a:cs typeface="Times New Roman" panose="02020603050405020304" pitchFamily="18" charset="0"/>
              </a:rPr>
              <a:t>Psalms 111:5b,9b</a:t>
            </a:r>
            <a:r>
              <a:rPr lang="en-US" sz="2000" b="0" i="0" dirty="0">
                <a:solidFill>
                  <a:srgbClr val="7030A0"/>
                </a:solidFill>
                <a:effectLst/>
                <a:latin typeface="Times New Roman" panose="02020603050405020304" pitchFamily="18" charset="0"/>
                <a:cs typeface="Times New Roman" panose="02020603050405020304" pitchFamily="18" charset="0"/>
              </a:rPr>
              <a:t>, NIV]</a:t>
            </a:r>
          </a:p>
          <a:p>
            <a:pPr>
              <a:spcBef>
                <a:spcPts val="0"/>
              </a:spcBef>
            </a:pPr>
            <a:r>
              <a:rPr lang="en-US" sz="2000" dirty="0">
                <a:latin typeface="Times New Roman" panose="02020603050405020304" pitchFamily="18" charset="0"/>
                <a:cs typeface="Times New Roman" panose="02020603050405020304" pitchFamily="18" charset="0"/>
              </a:rPr>
              <a:t>But the New Testament claims that it is over.</a:t>
            </a:r>
            <a:endParaRPr lang="en-US" sz="2000" dirty="0">
              <a:solidFill>
                <a:srgbClr val="FF0000"/>
              </a:solidFill>
              <a:latin typeface="Times New Roman" panose="02020603050405020304" pitchFamily="18" charset="0"/>
              <a:cs typeface="Times New Roman" panose="02020603050405020304" pitchFamily="18" charset="0"/>
            </a:endParaRPr>
          </a:p>
          <a:p>
            <a:pPr lvl="1">
              <a:spcBef>
                <a:spcPts val="0"/>
              </a:spcBef>
            </a:pPr>
            <a:r>
              <a:rPr lang="en-US" sz="2000" dirty="0">
                <a:solidFill>
                  <a:srgbClr val="7030A0"/>
                </a:solidFill>
                <a:latin typeface="Times New Roman" panose="02020603050405020304" pitchFamily="18" charset="0"/>
                <a:cs typeface="Times New Roman" panose="02020603050405020304" pitchFamily="18" charset="0"/>
              </a:rPr>
              <a:t>In speaking of a new covenant, he makes the first one obsolete. And what is becoming obsolete and growing old is ready to vanish away. [Hebrews 8:13, NIV]</a:t>
            </a:r>
          </a:p>
          <a:p>
            <a:pPr lvl="1">
              <a:spcBef>
                <a:spcPts val="0"/>
              </a:spcBef>
            </a:pPr>
            <a:r>
              <a:rPr lang="en-US" sz="2000" b="0" i="0" dirty="0">
                <a:effectLst/>
                <a:latin typeface="Times New Roman" panose="02020603050405020304" pitchFamily="18" charset="0"/>
                <a:cs typeface="Times New Roman" panose="02020603050405020304" pitchFamily="18" charset="0"/>
              </a:rPr>
              <a:t>This directly contradicts the Psalms verses.</a:t>
            </a:r>
          </a:p>
          <a:p>
            <a:pPr lvl="1">
              <a:spcBef>
                <a:spcPts val="0"/>
              </a:spcBef>
            </a:pPr>
            <a:r>
              <a:rPr lang="en-US" sz="2000" dirty="0">
                <a:latin typeface="Times New Roman" panose="02020603050405020304" pitchFamily="18" charset="0"/>
                <a:cs typeface="Times New Roman" panose="02020603050405020304" pitchFamily="18" charset="0"/>
              </a:rPr>
              <a:t>It </a:t>
            </a:r>
            <a:r>
              <a:rPr lang="en-US" sz="2000" b="0" i="0" dirty="0">
                <a:effectLst/>
                <a:latin typeface="Times New Roman" panose="02020603050405020304" pitchFamily="18" charset="0"/>
                <a:cs typeface="Times New Roman" panose="02020603050405020304" pitchFamily="18" charset="0"/>
              </a:rPr>
              <a:t>is not true.</a:t>
            </a:r>
          </a:p>
          <a:p>
            <a:pPr lvl="1">
              <a:spcBef>
                <a:spcPts val="0"/>
              </a:spcBef>
            </a:pPr>
            <a:endParaRPr lang="en-US" sz="2000" dirty="0">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a16="http://schemas.microsoft.com/office/drawing/2014/main" id="{F264D7FA-50D2-F688-ACB9-4B5B61D1E57E}"/>
              </a:ext>
            </a:extLst>
          </p:cNvPr>
          <p:cNvSpPr txBox="1">
            <a:spLocks/>
          </p:cNvSpPr>
          <p:nvPr/>
        </p:nvSpPr>
        <p:spPr bwMode="auto">
          <a:xfrm>
            <a:off x="2931" y="-10049"/>
            <a:ext cx="9141069" cy="5334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t>The Anti-Missionaries’ Arguments</a:t>
            </a:r>
          </a:p>
        </p:txBody>
      </p:sp>
    </p:spTree>
    <p:custDataLst>
      <p:tags r:id="rId1"/>
    </p:custDataLst>
    <p:extLst>
      <p:ext uri="{BB962C8B-B14F-4D97-AF65-F5344CB8AC3E}">
        <p14:creationId xmlns:p14="http://schemas.microsoft.com/office/powerpoint/2010/main" val="3592809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EFE865-B09A-2751-F3B2-F811EAA0CB11}"/>
              </a:ext>
            </a:extLst>
          </p:cNvPr>
          <p:cNvSpPr>
            <a:spLocks noGrp="1"/>
          </p:cNvSpPr>
          <p:nvPr>
            <p:ph idx="1"/>
          </p:nvPr>
        </p:nvSpPr>
        <p:spPr>
          <a:xfrm>
            <a:off x="0" y="2416437"/>
            <a:ext cx="9144000" cy="2025126"/>
          </a:xfrm>
        </p:spPr>
        <p:txBody>
          <a:bodyPr/>
          <a:lstStyle/>
          <a:p>
            <a:pPr>
              <a:spcBef>
                <a:spcPts val="0"/>
              </a:spcBef>
            </a:pPr>
            <a:r>
              <a:rPr lang="en-US" sz="2000" b="0" i="0" dirty="0">
                <a:effectLst/>
                <a:latin typeface="Times New Roman" panose="02020603050405020304" pitchFamily="18" charset="0"/>
                <a:cs typeface="Times New Roman" panose="02020603050405020304" pitchFamily="18" charset="0"/>
              </a:rPr>
              <a:t>The Christians mistranslated the Bible:</a:t>
            </a:r>
          </a:p>
          <a:p>
            <a:pPr lvl="1">
              <a:spcBef>
                <a:spcPts val="0"/>
              </a:spcBef>
            </a:pPr>
            <a:r>
              <a:rPr lang="en-US" sz="2000" dirty="0">
                <a:solidFill>
                  <a:srgbClr val="7030A0"/>
                </a:solidFill>
                <a:latin typeface="Times New Roman" panose="02020603050405020304" pitchFamily="18" charset="0"/>
                <a:cs typeface="Times New Roman" panose="02020603050405020304" pitchFamily="18" charset="0"/>
              </a:rPr>
              <a:t>For this is the covenant that I will make with the house of Israel after those days, declares the Lord: I will put </a:t>
            </a:r>
            <a:r>
              <a:rPr lang="en-US" sz="2000" dirty="0">
                <a:solidFill>
                  <a:srgbClr val="00B050"/>
                </a:solidFill>
                <a:latin typeface="Times New Roman" panose="02020603050405020304" pitchFamily="18" charset="0"/>
                <a:cs typeface="Times New Roman" panose="02020603050405020304" pitchFamily="18" charset="0"/>
              </a:rPr>
              <a:t>my law </a:t>
            </a:r>
            <a:r>
              <a:rPr lang="en-US" sz="2000" dirty="0">
                <a:solidFill>
                  <a:srgbClr val="7030A0"/>
                </a:solidFill>
                <a:latin typeface="Times New Roman" panose="02020603050405020304" pitchFamily="18" charset="0"/>
                <a:cs typeface="Times New Roman" panose="02020603050405020304" pitchFamily="18" charset="0"/>
              </a:rPr>
              <a:t>within them, and I will write it on their hearts. And I will be their God, and they shall be my people. [Jeremiah 31:33, NIV]</a:t>
            </a:r>
          </a:p>
          <a:p>
            <a:pPr lvl="1">
              <a:spcBef>
                <a:spcPts val="0"/>
              </a:spcBef>
            </a:pPr>
            <a:r>
              <a:rPr lang="he-IL" sz="2400">
                <a:solidFill>
                  <a:srgbClr val="7030A0"/>
                </a:solidFill>
                <a:latin typeface="Times New Roman" panose="02020603050405020304" pitchFamily="18" charset="0"/>
                <a:cs typeface="Times New Roman" panose="02020603050405020304" pitchFamily="18" charset="0"/>
              </a:rPr>
              <a:t>תֹּורָתִי</a:t>
            </a:r>
            <a:r>
              <a:rPr lang="en-US" sz="2000" dirty="0">
                <a:solidFill>
                  <a:srgbClr val="7030A0"/>
                </a:solidFill>
                <a:latin typeface="Times New Roman" panose="02020603050405020304" pitchFamily="18" charset="0"/>
                <a:cs typeface="Times New Roman" panose="02020603050405020304" pitchFamily="18" charset="0"/>
              </a:rPr>
              <a:t> doesn’t mean “my law.” It means “my Torah.”</a:t>
            </a:r>
          </a:p>
          <a:p>
            <a:pPr lvl="1">
              <a:spcBef>
                <a:spcPts val="0"/>
              </a:spcBef>
            </a:pPr>
            <a:r>
              <a:rPr lang="en-US" sz="2000" dirty="0">
                <a:latin typeface="Times New Roman" panose="02020603050405020304" pitchFamily="18" charset="0"/>
                <a:cs typeface="Times New Roman" panose="02020603050405020304" pitchFamily="18" charset="0"/>
              </a:rPr>
              <a:t>It’s the Mosaic covenant, not a new covenant.</a:t>
            </a:r>
          </a:p>
        </p:txBody>
      </p:sp>
      <p:sp>
        <p:nvSpPr>
          <p:cNvPr id="4" name="Title 1">
            <a:extLst>
              <a:ext uri="{FF2B5EF4-FFF2-40B4-BE49-F238E27FC236}">
                <a16:creationId xmlns:a16="http://schemas.microsoft.com/office/drawing/2014/main" id="{F264D7FA-50D2-F688-ACB9-4B5B61D1E57E}"/>
              </a:ext>
            </a:extLst>
          </p:cNvPr>
          <p:cNvSpPr txBox="1">
            <a:spLocks/>
          </p:cNvSpPr>
          <p:nvPr/>
        </p:nvSpPr>
        <p:spPr bwMode="auto">
          <a:xfrm>
            <a:off x="2931" y="-10049"/>
            <a:ext cx="9141069" cy="5334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t>The Anti-Missionaries’ Arguments</a:t>
            </a:r>
          </a:p>
        </p:txBody>
      </p:sp>
    </p:spTree>
    <p:custDataLst>
      <p:tags r:id="rId1"/>
    </p:custDataLst>
    <p:extLst>
      <p:ext uri="{BB962C8B-B14F-4D97-AF65-F5344CB8AC3E}">
        <p14:creationId xmlns:p14="http://schemas.microsoft.com/office/powerpoint/2010/main" val="1193334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EFE865-B09A-2751-F3B2-F811EAA0CB11}"/>
              </a:ext>
            </a:extLst>
          </p:cNvPr>
          <p:cNvSpPr>
            <a:spLocks noGrp="1"/>
          </p:cNvSpPr>
          <p:nvPr>
            <p:ph idx="1"/>
          </p:nvPr>
        </p:nvSpPr>
        <p:spPr>
          <a:xfrm>
            <a:off x="0" y="2581681"/>
            <a:ext cx="9144000" cy="1694639"/>
          </a:xfrm>
        </p:spPr>
        <p:txBody>
          <a:bodyPr/>
          <a:lstStyle/>
          <a:p>
            <a:pPr>
              <a:spcBef>
                <a:spcPts val="0"/>
              </a:spcBef>
            </a:pPr>
            <a:r>
              <a:rPr lang="en-US" sz="2000" dirty="0">
                <a:latin typeface="Times New Roman" panose="02020603050405020304" pitchFamily="18" charset="0"/>
                <a:cs typeface="Times New Roman" panose="02020603050405020304" pitchFamily="18" charset="0"/>
              </a:rPr>
              <a:t>Jeremiah specifically says that each person dies for their own sins.</a:t>
            </a:r>
          </a:p>
          <a:p>
            <a:pPr lvl="1">
              <a:spcBef>
                <a:spcPts val="0"/>
              </a:spcBef>
            </a:pPr>
            <a:r>
              <a:rPr lang="en-US" sz="2000" dirty="0">
                <a:solidFill>
                  <a:srgbClr val="7030A0"/>
                </a:solidFill>
                <a:latin typeface="Times New Roman" panose="02020603050405020304" pitchFamily="18" charset="0"/>
                <a:cs typeface="Times New Roman" panose="02020603050405020304" pitchFamily="18" charset="0"/>
              </a:rPr>
              <a:t>But everyone shall die for his own iniquity. [Jeremiah 31:30a, NIV]</a:t>
            </a:r>
          </a:p>
          <a:p>
            <a:pPr lvl="1">
              <a:spcBef>
                <a:spcPts val="0"/>
              </a:spcBef>
            </a:pPr>
            <a:r>
              <a:rPr lang="en-US" sz="2000" dirty="0">
                <a:solidFill>
                  <a:srgbClr val="7030A0"/>
                </a:solidFill>
                <a:latin typeface="Times New Roman" panose="02020603050405020304" pitchFamily="18" charset="0"/>
                <a:cs typeface="Times New Roman" panose="02020603050405020304" pitchFamily="18" charset="0"/>
              </a:rPr>
              <a:t>Each one shall be put to death for his own sin. [Deuteronomy 24:16b, NIV]</a:t>
            </a:r>
          </a:p>
          <a:p>
            <a:pPr lvl="1">
              <a:spcBef>
                <a:spcPts val="0"/>
              </a:spcBef>
            </a:pPr>
            <a:r>
              <a:rPr lang="en-US" sz="2000" dirty="0">
                <a:solidFill>
                  <a:srgbClr val="7030A0"/>
                </a:solidFill>
                <a:latin typeface="Times New Roman" panose="02020603050405020304" pitchFamily="18" charset="0"/>
                <a:cs typeface="Times New Roman" panose="02020603050405020304" pitchFamily="18" charset="0"/>
              </a:rPr>
              <a:t>... the soul who sins shall die. [Ezekiel 18:4b, NIV]</a:t>
            </a:r>
          </a:p>
          <a:p>
            <a:pPr lvl="1">
              <a:spcBef>
                <a:spcPts val="0"/>
              </a:spcBef>
            </a:pPr>
            <a:r>
              <a:rPr lang="en-US" sz="2000" dirty="0">
                <a:latin typeface="Times New Roman" panose="02020603050405020304" pitchFamily="18" charset="0"/>
                <a:cs typeface="Times New Roman" panose="02020603050405020304" pitchFamily="18" charset="0"/>
              </a:rPr>
              <a:t>Jesus can’t die for another person’s sins.</a:t>
            </a:r>
          </a:p>
          <a:p>
            <a:pPr lvl="1">
              <a:spcBef>
                <a:spcPts val="0"/>
              </a:spcBef>
            </a:pPr>
            <a:endParaRPr lang="en-US" sz="2000" dirty="0">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a16="http://schemas.microsoft.com/office/drawing/2014/main" id="{F264D7FA-50D2-F688-ACB9-4B5B61D1E57E}"/>
              </a:ext>
            </a:extLst>
          </p:cNvPr>
          <p:cNvSpPr txBox="1">
            <a:spLocks/>
          </p:cNvSpPr>
          <p:nvPr/>
        </p:nvSpPr>
        <p:spPr bwMode="auto">
          <a:xfrm>
            <a:off x="2931" y="-10049"/>
            <a:ext cx="9141069" cy="5334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t>The Anti-Missionaries’ Arguments</a:t>
            </a:r>
          </a:p>
        </p:txBody>
      </p:sp>
    </p:spTree>
    <p:custDataLst>
      <p:tags r:id="rId1"/>
    </p:custDataLst>
    <p:extLst>
      <p:ext uri="{BB962C8B-B14F-4D97-AF65-F5344CB8AC3E}">
        <p14:creationId xmlns:p14="http://schemas.microsoft.com/office/powerpoint/2010/main" val="1135999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EFE865-B09A-2751-F3B2-F811EAA0CB11}"/>
              </a:ext>
            </a:extLst>
          </p:cNvPr>
          <p:cNvSpPr>
            <a:spLocks noGrp="1"/>
          </p:cNvSpPr>
          <p:nvPr>
            <p:ph idx="1"/>
          </p:nvPr>
        </p:nvSpPr>
        <p:spPr>
          <a:xfrm>
            <a:off x="0" y="2132627"/>
            <a:ext cx="9144000" cy="2592747"/>
          </a:xfrm>
        </p:spPr>
        <p:txBody>
          <a:bodyPr/>
          <a:lstStyle/>
          <a:p>
            <a:pPr>
              <a:spcBef>
                <a:spcPts val="0"/>
              </a:spcBef>
            </a:pPr>
            <a:r>
              <a:rPr lang="en-US" sz="2000" dirty="0">
                <a:latin typeface="Times New Roman" panose="02020603050405020304" pitchFamily="18" charset="0"/>
                <a:cs typeface="Times New Roman" panose="02020603050405020304" pitchFamily="18" charset="0"/>
              </a:rPr>
              <a:t>Jeremiah’s prophesy in chapter 31 hasn’t been fulfilled yet.</a:t>
            </a:r>
          </a:p>
          <a:p>
            <a:pPr lvl="1">
              <a:spcBef>
                <a:spcPts val="0"/>
              </a:spcBef>
            </a:pPr>
            <a:r>
              <a:rPr lang="en-US" sz="2000" dirty="0">
                <a:latin typeface="Times New Roman" panose="02020603050405020304" pitchFamily="18" charset="0"/>
                <a:cs typeface="Times New Roman" panose="02020603050405020304" pitchFamily="18" charset="0"/>
              </a:rPr>
              <a:t>There are billions of people who don’t know the Lord yet.</a:t>
            </a:r>
          </a:p>
          <a:p>
            <a:pPr lvl="1">
              <a:spcBef>
                <a:spcPts val="0"/>
              </a:spcBef>
            </a:pPr>
            <a:r>
              <a:rPr lang="en-US" sz="2000" dirty="0">
                <a:latin typeface="Times New Roman" panose="02020603050405020304" pitchFamily="18" charset="0"/>
                <a:cs typeface="Times New Roman" panose="02020603050405020304" pitchFamily="18" charset="0"/>
              </a:rPr>
              <a:t>The house of Israel (the ten lost tribes) haven’t been reunited with the house of Judah yet.</a:t>
            </a:r>
          </a:p>
          <a:p>
            <a:pPr lvl="1">
              <a:spcBef>
                <a:spcPts val="0"/>
              </a:spcBef>
            </a:pPr>
            <a:r>
              <a:rPr lang="en-US" sz="2000" dirty="0">
                <a:latin typeface="Times New Roman" panose="02020603050405020304" pitchFamily="18" charset="0"/>
                <a:cs typeface="Times New Roman" panose="02020603050405020304" pitchFamily="18" charset="0"/>
              </a:rPr>
              <a:t>People will no longer need to read the Bible to tell them what is right and wrong. They will already know in their hearts.</a:t>
            </a:r>
          </a:p>
          <a:p>
            <a:pPr lvl="1">
              <a:spcBef>
                <a:spcPts val="0"/>
              </a:spcBef>
            </a:pPr>
            <a:r>
              <a:rPr lang="en-US" sz="2000" dirty="0">
                <a:latin typeface="Times New Roman" panose="02020603050405020304" pitchFamily="18" charset="0"/>
                <a:cs typeface="Times New Roman" panose="02020603050405020304" pitchFamily="18" charset="0"/>
              </a:rPr>
              <a:t>The passage doesn’t say that these things will happen immediately when the new covenant is initiated. They will come later.</a:t>
            </a:r>
          </a:p>
        </p:txBody>
      </p:sp>
      <p:sp>
        <p:nvSpPr>
          <p:cNvPr id="4" name="Title 1">
            <a:extLst>
              <a:ext uri="{FF2B5EF4-FFF2-40B4-BE49-F238E27FC236}">
                <a16:creationId xmlns:a16="http://schemas.microsoft.com/office/drawing/2014/main" id="{F264D7FA-50D2-F688-ACB9-4B5B61D1E57E}"/>
              </a:ext>
            </a:extLst>
          </p:cNvPr>
          <p:cNvSpPr txBox="1">
            <a:spLocks/>
          </p:cNvSpPr>
          <p:nvPr/>
        </p:nvSpPr>
        <p:spPr bwMode="auto">
          <a:xfrm>
            <a:off x="2931" y="-10049"/>
            <a:ext cx="9141069" cy="5334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t>The Missionaries’ Rebuttal</a:t>
            </a:r>
          </a:p>
        </p:txBody>
      </p:sp>
    </p:spTree>
    <p:custDataLst>
      <p:tags r:id="rId1"/>
    </p:custDataLst>
    <p:extLst>
      <p:ext uri="{BB962C8B-B14F-4D97-AF65-F5344CB8AC3E}">
        <p14:creationId xmlns:p14="http://schemas.microsoft.com/office/powerpoint/2010/main" val="1047103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49.1|5.7|7.1|6.6|4.9|5.5"/>
</p:tagLst>
</file>

<file path=ppt/tags/tag10.xml><?xml version="1.0" encoding="utf-8"?>
<p:tagLst xmlns:a="http://schemas.openxmlformats.org/drawingml/2006/main" xmlns:r="http://schemas.openxmlformats.org/officeDocument/2006/relationships" xmlns:p="http://schemas.openxmlformats.org/presentationml/2006/main">
  <p:tag name="TIMING" val="|4.4|15.3|25.2"/>
</p:tagLst>
</file>

<file path=ppt/tags/tag11.xml><?xml version="1.0" encoding="utf-8"?>
<p:tagLst xmlns:a="http://schemas.openxmlformats.org/drawingml/2006/main" xmlns:r="http://schemas.openxmlformats.org/officeDocument/2006/relationships" xmlns:p="http://schemas.openxmlformats.org/presentationml/2006/main">
  <p:tag name="TIMING" val="|5.2|25|5.4|26|12.6"/>
</p:tagLst>
</file>

<file path=ppt/tags/tag12.xml><?xml version="1.0" encoding="utf-8"?>
<p:tagLst xmlns:a="http://schemas.openxmlformats.org/drawingml/2006/main" xmlns:r="http://schemas.openxmlformats.org/officeDocument/2006/relationships" xmlns:p="http://schemas.openxmlformats.org/presentationml/2006/main">
  <p:tag name="TIMING" val="|8.4|16.1"/>
</p:tagLst>
</file>

<file path=ppt/tags/tag13.xml><?xml version="1.0" encoding="utf-8"?>
<p:tagLst xmlns:a="http://schemas.openxmlformats.org/drawingml/2006/main" xmlns:r="http://schemas.openxmlformats.org/officeDocument/2006/relationships" xmlns:p="http://schemas.openxmlformats.org/presentationml/2006/main">
  <p:tag name="TIMING" val="|9.8|11.8|6.9"/>
</p:tagLst>
</file>

<file path=ppt/tags/tag2.xml><?xml version="1.0" encoding="utf-8"?>
<p:tagLst xmlns:a="http://schemas.openxmlformats.org/drawingml/2006/main" xmlns:r="http://schemas.openxmlformats.org/officeDocument/2006/relationships" xmlns:p="http://schemas.openxmlformats.org/presentationml/2006/main">
  <p:tag name="TIMING" val="|12.3|14|36.4|18.4"/>
</p:tagLst>
</file>

<file path=ppt/tags/tag3.xml><?xml version="1.0" encoding="utf-8"?>
<p:tagLst xmlns:a="http://schemas.openxmlformats.org/drawingml/2006/main" xmlns:r="http://schemas.openxmlformats.org/officeDocument/2006/relationships" xmlns:p="http://schemas.openxmlformats.org/presentationml/2006/main">
  <p:tag name="TIMING" val="|7.3|0|11.4|19.9|24.8|3.4|17.1"/>
</p:tagLst>
</file>

<file path=ppt/tags/tag4.xml><?xml version="1.0" encoding="utf-8"?>
<p:tagLst xmlns:a="http://schemas.openxmlformats.org/drawingml/2006/main" xmlns:r="http://schemas.openxmlformats.org/officeDocument/2006/relationships" xmlns:p="http://schemas.openxmlformats.org/presentationml/2006/main">
  <p:tag name="TIMING" val="|10.5|9.9|8.6|8.8|9.3|10.6|11.7|9.8"/>
</p:tagLst>
</file>

<file path=ppt/tags/tag5.xml><?xml version="1.0" encoding="utf-8"?>
<p:tagLst xmlns:a="http://schemas.openxmlformats.org/drawingml/2006/main" xmlns:r="http://schemas.openxmlformats.org/officeDocument/2006/relationships" xmlns:p="http://schemas.openxmlformats.org/presentationml/2006/main">
  <p:tag name="TIMING" val="|10.5|9.8|13.4"/>
</p:tagLst>
</file>

<file path=ppt/tags/tag6.xml><?xml version="1.0" encoding="utf-8"?>
<p:tagLst xmlns:a="http://schemas.openxmlformats.org/drawingml/2006/main" xmlns:r="http://schemas.openxmlformats.org/officeDocument/2006/relationships" xmlns:p="http://schemas.openxmlformats.org/presentationml/2006/main">
  <p:tag name="TIMING" val="|7.7|13|6.8"/>
</p:tagLst>
</file>

<file path=ppt/tags/tag7.xml><?xml version="1.0" encoding="utf-8"?>
<p:tagLst xmlns:a="http://schemas.openxmlformats.org/drawingml/2006/main" xmlns:r="http://schemas.openxmlformats.org/officeDocument/2006/relationships" xmlns:p="http://schemas.openxmlformats.org/presentationml/2006/main">
  <p:tag name="TIMING" val="|8.6|8.7|9.1"/>
</p:tagLst>
</file>

<file path=ppt/tags/tag8.xml><?xml version="1.0" encoding="utf-8"?>
<p:tagLst xmlns:a="http://schemas.openxmlformats.org/drawingml/2006/main" xmlns:r="http://schemas.openxmlformats.org/officeDocument/2006/relationships" xmlns:p="http://schemas.openxmlformats.org/presentationml/2006/main">
  <p:tag name="TIMING" val="|8.3"/>
</p:tagLst>
</file>

<file path=ppt/tags/tag9.xml><?xml version="1.0" encoding="utf-8"?>
<p:tagLst xmlns:a="http://schemas.openxmlformats.org/drawingml/2006/main" xmlns:r="http://schemas.openxmlformats.org/officeDocument/2006/relationships" xmlns:p="http://schemas.openxmlformats.org/presentationml/2006/main">
  <p:tag name="TIMING" val="|5.2|3.7|5.7|5|12.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31713</TotalTime>
  <Words>2138</Words>
  <Application>Microsoft Office PowerPoint</Application>
  <PresentationFormat>On-screen Show (4:3)</PresentationFormat>
  <Paragraphs>94</Paragraphs>
  <Slides>15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Office Theme</vt:lpstr>
      <vt:lpstr>Jeremiah 31:31-34</vt:lpstr>
      <vt:lpstr>Jeremiah 31:31-34 [NIV]</vt:lpstr>
      <vt:lpstr>The Missionaries’ Interpretation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 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dc:creator>
  <cp:lastModifiedBy>Ken Samuel</cp:lastModifiedBy>
  <cp:revision>1532</cp:revision>
  <dcterms:created xsi:type="dcterms:W3CDTF">2009-09-15T09:09:42Z</dcterms:created>
  <dcterms:modified xsi:type="dcterms:W3CDTF">2024-09-29T16:17:33Z</dcterms:modified>
</cp:coreProperties>
</file>