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13"/>
  </p:notesMasterIdLst>
  <p:sldIdLst>
    <p:sldId id="284" r:id="rId2"/>
    <p:sldId id="495" r:id="rId3"/>
    <p:sldId id="272" r:id="rId4"/>
    <p:sldId id="493" r:id="rId5"/>
    <p:sldId id="403" r:id="rId6"/>
    <p:sldId id="484" r:id="rId7"/>
    <p:sldId id="485" r:id="rId8"/>
    <p:sldId id="463" r:id="rId9"/>
    <p:sldId id="488" r:id="rId10"/>
    <p:sldId id="497" r:id="rId11"/>
    <p:sldId id="312" r:id="rId1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en Samuel" initials="KBS" lastIdx="20" clrIdx="0"/>
  <p:cmAuthor id="1" name="Ken Samuel" initials="KS" lastIdx="1" clrIdx="1">
    <p:extLst>
      <p:ext uri="{19B8F6BF-5375-455C-9EA6-DF929625EA0E}">
        <p15:presenceInfo xmlns:p15="http://schemas.microsoft.com/office/powerpoint/2012/main" userId="4c6d1942f443a38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D3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5" autoAdjust="0"/>
    <p:restoredTop sz="86780" autoAdjust="0"/>
  </p:normalViewPr>
  <p:slideViewPr>
    <p:cSldViewPr snapToGrid="0">
      <p:cViewPr varScale="1">
        <p:scale>
          <a:sx n="79" d="100"/>
          <a:sy n="79" d="100"/>
        </p:scale>
        <p:origin x="936" y="163"/>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ACA00B-5D4B-4265-81A2-EAEFBF2FCBD5}" type="datetimeFigureOut">
              <a:rPr lang="en-US" smtClean="0"/>
              <a:pPr/>
              <a:t>10/11/2024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BEEA5B-0EA0-4763-B651-AAD72385B69C}" type="slidenum">
              <a:rPr lang="en-US" smtClean="0"/>
              <a:pPr/>
              <a:t>‹#›</a:t>
            </a:fld>
            <a:endParaRPr lang="en-US" dirty="0"/>
          </a:p>
        </p:txBody>
      </p:sp>
    </p:spTree>
    <p:extLst>
      <p:ext uri="{BB962C8B-B14F-4D97-AF65-F5344CB8AC3E}">
        <p14:creationId xmlns:p14="http://schemas.microsoft.com/office/powerpoint/2010/main" val="1067747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BEEA5B-0EA0-4763-B651-AAD72385B69C}" type="slidenum">
              <a:rPr lang="en-US" smtClean="0"/>
              <a:pPr/>
              <a:t>1</a:t>
            </a:fld>
            <a:endParaRPr lang="en-US" dirty="0"/>
          </a:p>
        </p:txBody>
      </p:sp>
    </p:spTree>
    <p:extLst>
      <p:ext uri="{BB962C8B-B14F-4D97-AF65-F5344CB8AC3E}">
        <p14:creationId xmlns:p14="http://schemas.microsoft.com/office/powerpoint/2010/main" val="821986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BEEA5B-0EA0-4763-B651-AAD72385B69C}" type="slidenum">
              <a:rPr lang="en-US" smtClean="0"/>
              <a:pPr/>
              <a:t>2</a:t>
            </a:fld>
            <a:endParaRPr lang="en-US" dirty="0"/>
          </a:p>
        </p:txBody>
      </p:sp>
    </p:spTree>
    <p:extLst>
      <p:ext uri="{BB962C8B-B14F-4D97-AF65-F5344CB8AC3E}">
        <p14:creationId xmlns:p14="http://schemas.microsoft.com/office/powerpoint/2010/main" val="1660425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BEEA5B-0EA0-4763-B651-AAD72385B69C}" type="slidenum">
              <a:rPr lang="en-US" smtClean="0"/>
              <a:pPr/>
              <a:t>3</a:t>
            </a:fld>
            <a:endParaRPr lang="en-US" dirty="0"/>
          </a:p>
        </p:txBody>
      </p:sp>
    </p:spTree>
    <p:extLst>
      <p:ext uri="{BB962C8B-B14F-4D97-AF65-F5344CB8AC3E}">
        <p14:creationId xmlns:p14="http://schemas.microsoft.com/office/powerpoint/2010/main" val="4182907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BEEA5B-0EA0-4763-B651-AAD72385B69C}" type="slidenum">
              <a:rPr lang="en-US" smtClean="0"/>
              <a:pPr/>
              <a:t>4</a:t>
            </a:fld>
            <a:endParaRPr lang="en-US" dirty="0"/>
          </a:p>
        </p:txBody>
      </p:sp>
    </p:spTree>
    <p:extLst>
      <p:ext uri="{BB962C8B-B14F-4D97-AF65-F5344CB8AC3E}">
        <p14:creationId xmlns:p14="http://schemas.microsoft.com/office/powerpoint/2010/main" val="293848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BEEA5B-0EA0-4763-B651-AAD72385B69C}" type="slidenum">
              <a:rPr lang="en-US" smtClean="0"/>
              <a:pPr/>
              <a:t>5</a:t>
            </a:fld>
            <a:endParaRPr lang="en-US" dirty="0"/>
          </a:p>
        </p:txBody>
      </p:sp>
    </p:spTree>
    <p:extLst>
      <p:ext uri="{BB962C8B-B14F-4D97-AF65-F5344CB8AC3E}">
        <p14:creationId xmlns:p14="http://schemas.microsoft.com/office/powerpoint/2010/main" val="2892823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24E3FDC-329A-4340-8FC8-436A84B18A8B}" type="datetimeFigureOut">
              <a:rPr lang="en-US"/>
              <a:pPr>
                <a:defRPr/>
              </a:pPr>
              <a:t>10/11/2024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D6F3892-AAE2-445D-BE11-94E5869DD7E4}"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01D2C37-FD75-4415-9895-91869E2FB12C}" type="datetimeFigureOut">
              <a:rPr lang="en-US"/>
              <a:pPr>
                <a:defRPr/>
              </a:pPr>
              <a:t>10/11/2024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4BD60CB-BCFE-4069-863E-77F94402948D}"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A687BEF-6235-423E-8C2B-B55640125E96}" type="datetimeFigureOut">
              <a:rPr lang="en-US"/>
              <a:pPr>
                <a:defRPr/>
              </a:pPr>
              <a:t>10/11/2024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C0C4931-B552-4176-8A30-B0A65E4FE609}"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1AABB6A-C40A-476C-954C-890F4B9C7363}" type="datetimeFigureOut">
              <a:rPr lang="en-US"/>
              <a:pPr>
                <a:defRPr/>
              </a:pPr>
              <a:t>10/11/2024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533F8D3-0DF4-4C1B-B803-B9663717AD7D}"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430142D-6B82-4FDF-852E-64DA97B1DF3A}" type="datetimeFigureOut">
              <a:rPr lang="en-US"/>
              <a:pPr>
                <a:defRPr/>
              </a:pPr>
              <a:t>10/11/2024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30E58AE-3B44-4F3A-AFED-70E4C13E0F75}"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566B2CB-F759-4808-836E-D79F18D17B26}" type="datetimeFigureOut">
              <a:rPr lang="en-US"/>
              <a:pPr>
                <a:defRPr/>
              </a:pPr>
              <a:t>10/11/2024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0F6E313-2A93-4E79-8AB1-7EA1E596710C}"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F85000C-3E27-47EE-96DD-921375B6168D}" type="datetimeFigureOut">
              <a:rPr lang="en-US"/>
              <a:pPr>
                <a:defRPr/>
              </a:pPr>
              <a:t>10/11/2024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F041EB49-0467-455D-8E1A-74F8B035BBFE}"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D16D8B0-D176-4A05-88A7-C24711D7F035}" type="datetimeFigureOut">
              <a:rPr lang="en-US"/>
              <a:pPr>
                <a:defRPr/>
              </a:pPr>
              <a:t>10/11/2024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A0BB8FBE-AE8D-4DBE-A943-2718F538AFD7}"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41EF3CD-E587-46DF-A8FB-2CB490BD4055}" type="datetimeFigureOut">
              <a:rPr lang="en-US"/>
              <a:pPr>
                <a:defRPr/>
              </a:pPr>
              <a:t>10/11/2024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06D8DB34-49A6-44FB-8D7D-A6BA07204D75}"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92B0D3C-8137-4A39-9C55-8BFB2F612EFC}" type="datetimeFigureOut">
              <a:rPr lang="en-US"/>
              <a:pPr>
                <a:defRPr/>
              </a:pPr>
              <a:t>10/11/2024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3337D8ED-40F8-452A-878C-5B8290A5EBF5}"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FB5706C-0D72-4B52-BD1C-86DA66189415}" type="datetimeFigureOut">
              <a:rPr lang="en-US"/>
              <a:pPr>
                <a:defRPr/>
              </a:pPr>
              <a:t>10/11/2024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37AE1C7-6FC0-49F1-9B9E-4C47BB76DB9D}"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a:defRPr/>
            </a:pPr>
            <a:fld id="{B8B1CEDD-E8D3-4250-BA44-B2F000C05634}" type="datetimeFigureOut">
              <a:rPr lang="en-US"/>
              <a:pPr>
                <a:defRPr/>
              </a:pPr>
              <a:t>10/11/2024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a:defRPr/>
            </a:pPr>
            <a:fld id="{9A4481AC-D38B-42CA-935D-5BA9B76EE573}"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9.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6.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7.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8.xml"/><Relationship Id="rId5" Type="http://schemas.openxmlformats.org/officeDocument/2006/relationships/image" Target="../media/image3.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0" y="-22225"/>
            <a:ext cx="9144000" cy="2006668"/>
          </a:xfrm>
        </p:spPr>
        <p:txBody>
          <a:bodyPr/>
          <a:lstStyle/>
          <a:p>
            <a:r>
              <a:rPr lang="en-US" sz="7200" dirty="0"/>
              <a:t>Psalms 16:10 </a:t>
            </a:r>
            <a:br>
              <a:rPr lang="en-US" sz="7200" dirty="0"/>
            </a:br>
            <a:r>
              <a:rPr lang="en-US" sz="7200" dirty="0"/>
              <a:t>Zechariah 9:9-10, 12:10</a:t>
            </a:r>
          </a:p>
        </p:txBody>
      </p:sp>
      <p:grpSp>
        <p:nvGrpSpPr>
          <p:cNvPr id="7" name="Group 6">
            <a:extLst>
              <a:ext uri="{FF2B5EF4-FFF2-40B4-BE49-F238E27FC236}">
                <a16:creationId xmlns:a16="http://schemas.microsoft.com/office/drawing/2014/main" id="{93171158-8F5A-F4F8-2B58-3424F707A98A}"/>
              </a:ext>
            </a:extLst>
          </p:cNvPr>
          <p:cNvGrpSpPr/>
          <p:nvPr/>
        </p:nvGrpSpPr>
        <p:grpSpPr>
          <a:xfrm>
            <a:off x="55942" y="2324911"/>
            <a:ext cx="9032117" cy="4401762"/>
            <a:chOff x="55942" y="2324911"/>
            <a:chExt cx="9032117" cy="4401762"/>
          </a:xfrm>
        </p:grpSpPr>
        <p:pic>
          <p:nvPicPr>
            <p:cNvPr id="4" name="Picture 3" descr="A person riding a donkey with people around him&#10;&#10;Description automatically generated">
              <a:extLst>
                <a:ext uri="{FF2B5EF4-FFF2-40B4-BE49-F238E27FC236}">
                  <a16:creationId xmlns:a16="http://schemas.microsoft.com/office/drawing/2014/main" id="{53786D40-D96A-2954-7677-B1CDC5B3EA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6297" y="2324911"/>
              <a:ext cx="4401762" cy="4401762"/>
            </a:xfrm>
            <a:prstGeom prst="rect">
              <a:avLst/>
            </a:prstGeom>
          </p:spPr>
        </p:pic>
        <p:pic>
          <p:nvPicPr>
            <p:cNvPr id="6" name="Picture 5" descr="A person in a robe walking through a stone cave&#10;&#10;Description automatically generated">
              <a:extLst>
                <a:ext uri="{FF2B5EF4-FFF2-40B4-BE49-F238E27FC236}">
                  <a16:creationId xmlns:a16="http://schemas.microsoft.com/office/drawing/2014/main" id="{1C7061BB-0280-E42F-88FF-0A1906334C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42" y="2324911"/>
              <a:ext cx="4401762" cy="4401762"/>
            </a:xfrm>
            <a:prstGeom prst="rect">
              <a:avLst/>
            </a:prstGeom>
          </p:spPr>
        </p:pic>
      </p:grpSp>
      <p:pic>
        <p:nvPicPr>
          <p:cNvPr id="8" name="Audio 7">
            <a:hlinkClick r:id="" action="ppaction://media"/>
            <a:extLst>
              <a:ext uri="{FF2B5EF4-FFF2-40B4-BE49-F238E27FC236}">
                <a16:creationId xmlns:a16="http://schemas.microsoft.com/office/drawing/2014/main" id="{C6256C45-70B5-B172-826B-9ED1374741D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78390"/>
    </mc:Choice>
    <mc:Fallback xmlns="">
      <p:transition spd="slow" advTm="778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EFE865-B09A-2751-F3B2-F811EAA0CB11}"/>
              </a:ext>
            </a:extLst>
          </p:cNvPr>
          <p:cNvSpPr>
            <a:spLocks noGrp="1"/>
          </p:cNvSpPr>
          <p:nvPr>
            <p:ph idx="1"/>
          </p:nvPr>
        </p:nvSpPr>
        <p:spPr>
          <a:xfrm>
            <a:off x="0" y="733832"/>
            <a:ext cx="9144000" cy="6124167"/>
          </a:xfrm>
        </p:spPr>
        <p:txBody>
          <a:bodyPr/>
          <a:lstStyle/>
          <a:p>
            <a:pPr>
              <a:spcBef>
                <a:spcPts val="0"/>
              </a:spcBef>
            </a:pPr>
            <a:r>
              <a:rPr lang="en-US" sz="2000" dirty="0">
                <a:latin typeface="Times New Roman" panose="02020603050405020304" pitchFamily="18" charset="0"/>
                <a:cs typeface="Times New Roman" panose="02020603050405020304" pitchFamily="18" charset="0"/>
              </a:rPr>
              <a:t>Zechariah 12:10 is mistranslated.</a:t>
            </a:r>
          </a:p>
          <a:p>
            <a:pPr>
              <a:spcBef>
                <a:spcPts val="0"/>
              </a:spcBef>
            </a:pPr>
            <a:endParaRPr lang="en-US" sz="2400" dirty="0">
              <a:latin typeface="Times New Roman" panose="02020603050405020304" pitchFamily="18" charset="0"/>
              <a:cs typeface="Times New Roman" panose="02020603050405020304" pitchFamily="18" charset="0"/>
            </a:endParaRPr>
          </a:p>
          <a:p>
            <a:pPr>
              <a:spcBef>
                <a:spcPts val="0"/>
              </a:spcBef>
            </a:pPr>
            <a:endParaRPr lang="en-US" sz="2400" dirty="0">
              <a:latin typeface="Times New Roman" panose="02020603050405020304" pitchFamily="18" charset="0"/>
              <a:cs typeface="Times New Roman" panose="02020603050405020304" pitchFamily="18" charset="0"/>
            </a:endParaRPr>
          </a:p>
          <a:p>
            <a:pPr>
              <a:spcBef>
                <a:spcPts val="0"/>
              </a:spcBef>
            </a:pPr>
            <a:endParaRPr lang="en-US" sz="2400" dirty="0">
              <a:latin typeface="Times New Roman" panose="02020603050405020304" pitchFamily="18" charset="0"/>
              <a:cs typeface="Times New Roman" panose="02020603050405020304" pitchFamily="18" charset="0"/>
            </a:endParaRPr>
          </a:p>
          <a:p>
            <a:pPr>
              <a:spcBef>
                <a:spcPts val="0"/>
              </a:spcBef>
            </a:pPr>
            <a:endParaRPr lang="en-US" sz="2400" dirty="0">
              <a:latin typeface="Times New Roman" panose="02020603050405020304" pitchFamily="18" charset="0"/>
              <a:cs typeface="Times New Roman" panose="02020603050405020304" pitchFamily="18" charset="0"/>
            </a:endParaRPr>
          </a:p>
          <a:p>
            <a:pPr>
              <a:spcBef>
                <a:spcPts val="0"/>
              </a:spcBef>
            </a:pPr>
            <a:endParaRPr lang="en-US" sz="2400" dirty="0">
              <a:latin typeface="Times New Roman" panose="02020603050405020304" pitchFamily="18" charset="0"/>
              <a:cs typeface="Times New Roman" panose="02020603050405020304" pitchFamily="18" charset="0"/>
            </a:endParaRPr>
          </a:p>
          <a:p>
            <a:pPr>
              <a:spcBef>
                <a:spcPts val="0"/>
              </a:spcBef>
            </a:pPr>
            <a:endParaRPr lang="en-US" sz="2400" dirty="0">
              <a:latin typeface="Times New Roman" panose="02020603050405020304" pitchFamily="18" charset="0"/>
              <a:cs typeface="Times New Roman" panose="02020603050405020304" pitchFamily="18" charset="0"/>
            </a:endParaRPr>
          </a:p>
          <a:p>
            <a:pPr>
              <a:spcBef>
                <a:spcPts val="0"/>
              </a:spcBef>
            </a:pPr>
            <a:endParaRPr lang="en-US" sz="2400" dirty="0">
              <a:latin typeface="Times New Roman" panose="02020603050405020304" pitchFamily="18" charset="0"/>
              <a:cs typeface="Times New Roman" panose="02020603050405020304" pitchFamily="18" charset="0"/>
            </a:endParaRPr>
          </a:p>
          <a:p>
            <a:pPr>
              <a:spcBef>
                <a:spcPts val="0"/>
              </a:spcBef>
            </a:pPr>
            <a:endParaRPr lang="en-US" sz="2400" dirty="0">
              <a:latin typeface="Times New Roman" panose="02020603050405020304" pitchFamily="18" charset="0"/>
              <a:cs typeface="Times New Roman" panose="02020603050405020304" pitchFamily="18" charset="0"/>
            </a:endParaRPr>
          </a:p>
          <a:p>
            <a:pPr>
              <a:spcBef>
                <a:spcPts val="0"/>
              </a:spcBef>
            </a:pPr>
            <a:endParaRPr lang="en-US" sz="2400" dirty="0">
              <a:latin typeface="Times New Roman" panose="02020603050405020304" pitchFamily="18" charset="0"/>
              <a:cs typeface="Times New Roman" panose="02020603050405020304" pitchFamily="18" charset="0"/>
            </a:endParaRPr>
          </a:p>
          <a:p>
            <a:pPr>
              <a:spcBef>
                <a:spcPts val="0"/>
              </a:spcBef>
            </a:pPr>
            <a:endParaRPr lang="en-US" sz="2400" dirty="0">
              <a:latin typeface="Times New Roman" panose="02020603050405020304" pitchFamily="18" charset="0"/>
              <a:cs typeface="Times New Roman" panose="02020603050405020304" pitchFamily="18" charset="0"/>
            </a:endParaRPr>
          </a:p>
          <a:p>
            <a:pPr>
              <a:spcBef>
                <a:spcPts val="0"/>
              </a:spcBef>
            </a:pPr>
            <a:endParaRPr lang="en-US" sz="2400" dirty="0">
              <a:latin typeface="Times New Roman" panose="02020603050405020304" pitchFamily="18" charset="0"/>
              <a:cs typeface="Times New Roman" panose="02020603050405020304" pitchFamily="18" charset="0"/>
            </a:endParaRPr>
          </a:p>
          <a:p>
            <a:pPr>
              <a:spcBef>
                <a:spcPts val="0"/>
              </a:spcBef>
            </a:pPr>
            <a:endParaRPr lang="en-US" sz="2400" dirty="0">
              <a:latin typeface="Times New Roman" panose="02020603050405020304" pitchFamily="18" charset="0"/>
              <a:cs typeface="Times New Roman" panose="02020603050405020304" pitchFamily="18" charset="0"/>
            </a:endParaRPr>
          </a:p>
          <a:p>
            <a:pPr>
              <a:spcBef>
                <a:spcPts val="0"/>
              </a:spcBef>
            </a:pPr>
            <a:endParaRPr lang="en-US" sz="2400" dirty="0">
              <a:latin typeface="Times New Roman" panose="02020603050405020304" pitchFamily="18" charset="0"/>
              <a:cs typeface="Times New Roman" panose="02020603050405020304" pitchFamily="18" charset="0"/>
            </a:endParaRPr>
          </a:p>
          <a:p>
            <a:pPr>
              <a:spcBef>
                <a:spcPts val="0"/>
              </a:spcBef>
            </a:pPr>
            <a:r>
              <a:rPr lang="en-US" sz="2000" dirty="0">
                <a:latin typeface="Times New Roman" panose="02020603050405020304" pitchFamily="18" charset="0"/>
                <a:cs typeface="Times New Roman" panose="02020603050405020304" pitchFamily="18" charset="0"/>
              </a:rPr>
              <a:t>What does the Talmud say?</a:t>
            </a:r>
          </a:p>
          <a:p>
            <a:pPr lvl="1">
              <a:spcBef>
                <a:spcPts val="0"/>
              </a:spcBef>
            </a:pPr>
            <a:r>
              <a:rPr lang="en-US" sz="2000" dirty="0"/>
              <a:t>What is the cause of the mourning... The cause is the slaying of </a:t>
            </a:r>
            <a:r>
              <a:rPr lang="en-US" sz="2000" dirty="0">
                <a:solidFill>
                  <a:srgbClr val="00B050"/>
                </a:solidFill>
              </a:rPr>
              <a:t>Messiah</a:t>
            </a:r>
            <a:r>
              <a:rPr lang="en-US" sz="2000" dirty="0"/>
              <a:t>... And they shall look upon me because they have thrust </a:t>
            </a:r>
            <a:r>
              <a:rPr lang="en-US" sz="2000" dirty="0">
                <a:solidFill>
                  <a:srgbClr val="00B050"/>
                </a:solidFill>
              </a:rPr>
              <a:t>him</a:t>
            </a:r>
            <a:r>
              <a:rPr lang="en-US" sz="2000" dirty="0"/>
              <a:t> through... [Sukkah 52a]</a:t>
            </a:r>
          </a:p>
          <a:p>
            <a:pPr>
              <a:spcBef>
                <a:spcPts val="0"/>
              </a:spcBef>
            </a:pPr>
            <a:endParaRPr lang="en-US" sz="2400" dirty="0">
              <a:latin typeface="Times New Roman" panose="02020603050405020304" pitchFamily="18" charset="0"/>
              <a:cs typeface="Times New Roman" panose="02020603050405020304" pitchFamily="18" charset="0"/>
            </a:endParaRPr>
          </a:p>
          <a:p>
            <a:pPr lvl="1">
              <a:spcBef>
                <a:spcPts val="0"/>
              </a:spcBef>
            </a:pPr>
            <a:endParaRPr lang="en-US" sz="2000" dirty="0">
              <a:solidFill>
                <a:srgbClr val="7030A0"/>
              </a:solidFill>
              <a:latin typeface="Times New Roman" panose="02020603050405020304" pitchFamily="18" charset="0"/>
              <a:cs typeface="Times New Roman" panose="02020603050405020304" pitchFamily="18" charset="0"/>
            </a:endParaRPr>
          </a:p>
          <a:p>
            <a:pPr marL="457200" lvl="1" indent="0">
              <a:spcBef>
                <a:spcPts val="0"/>
              </a:spcBef>
              <a:buNone/>
            </a:pPr>
            <a:endParaRPr lang="en-US" sz="2000" dirty="0">
              <a:latin typeface="Times New Roman" panose="02020603050405020304" pitchFamily="18" charset="0"/>
              <a:cs typeface="Times New Roman" panose="02020603050405020304" pitchFamily="18" charset="0"/>
            </a:endParaRPr>
          </a:p>
          <a:p>
            <a:pPr lvl="1">
              <a:spcBef>
                <a:spcPts val="0"/>
              </a:spcBef>
            </a:pPr>
            <a:endParaRPr lang="en-US" sz="2000"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F264D7FA-50D2-F688-ACB9-4B5B61D1E57E}"/>
              </a:ext>
            </a:extLst>
          </p:cNvPr>
          <p:cNvSpPr txBox="1">
            <a:spLocks/>
          </p:cNvSpPr>
          <p:nvPr/>
        </p:nvSpPr>
        <p:spPr bwMode="auto">
          <a:xfrm>
            <a:off x="2931" y="-10049"/>
            <a:ext cx="9141069" cy="5334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b="1" dirty="0"/>
              <a:t>The Missionaries’ Rebuttal</a:t>
            </a:r>
          </a:p>
        </p:txBody>
      </p:sp>
      <p:graphicFrame>
        <p:nvGraphicFramePr>
          <p:cNvPr id="5" name="Table 4">
            <a:extLst>
              <a:ext uri="{FF2B5EF4-FFF2-40B4-BE49-F238E27FC236}">
                <a16:creationId xmlns:a16="http://schemas.microsoft.com/office/drawing/2014/main" id="{D92B4207-B8D9-F33F-8CB7-00348B2D072F}"/>
              </a:ext>
            </a:extLst>
          </p:cNvPr>
          <p:cNvGraphicFramePr>
            <a:graphicFrameLocks noGrp="1"/>
          </p:cNvGraphicFramePr>
          <p:nvPr>
            <p:extLst>
              <p:ext uri="{D42A27DB-BD31-4B8C-83A1-F6EECF244321}">
                <p14:modId xmlns:p14="http://schemas.microsoft.com/office/powerpoint/2010/main" val="1307440103"/>
              </p:ext>
            </p:extLst>
          </p:nvPr>
        </p:nvGraphicFramePr>
        <p:xfrm>
          <a:off x="549116" y="1231900"/>
          <a:ext cx="8045768" cy="4394200"/>
        </p:xfrm>
        <a:graphic>
          <a:graphicData uri="http://schemas.openxmlformats.org/drawingml/2006/table">
            <a:tbl>
              <a:tblPr firstRow="1">
                <a:tableStyleId>{5C22544A-7EE6-4342-B048-85BDC9FD1C3A}</a:tableStyleId>
              </a:tblPr>
              <a:tblGrid>
                <a:gridCol w="1888490">
                  <a:extLst>
                    <a:ext uri="{9D8B030D-6E8A-4147-A177-3AD203B41FA5}">
                      <a16:colId xmlns:a16="http://schemas.microsoft.com/office/drawing/2014/main" val="2595100151"/>
                    </a:ext>
                  </a:extLst>
                </a:gridCol>
                <a:gridCol w="1938655">
                  <a:extLst>
                    <a:ext uri="{9D8B030D-6E8A-4147-A177-3AD203B41FA5}">
                      <a16:colId xmlns:a16="http://schemas.microsoft.com/office/drawing/2014/main" val="3045455198"/>
                    </a:ext>
                  </a:extLst>
                </a:gridCol>
                <a:gridCol w="2154555">
                  <a:extLst>
                    <a:ext uri="{9D8B030D-6E8A-4147-A177-3AD203B41FA5}">
                      <a16:colId xmlns:a16="http://schemas.microsoft.com/office/drawing/2014/main" val="724534289"/>
                    </a:ext>
                  </a:extLst>
                </a:gridCol>
                <a:gridCol w="2064068">
                  <a:extLst>
                    <a:ext uri="{9D8B030D-6E8A-4147-A177-3AD203B41FA5}">
                      <a16:colId xmlns:a16="http://schemas.microsoft.com/office/drawing/2014/main" val="3470096371"/>
                    </a:ext>
                  </a:extLst>
                </a:gridCol>
              </a:tblGrid>
              <a:tr h="370840">
                <a:tc>
                  <a:txBody>
                    <a:bodyPr/>
                    <a:lstStyle/>
                    <a:p>
                      <a:pPr algn="ctr"/>
                      <a:r>
                        <a:rPr kumimoji="0" lang="en-US" sz="18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Original Hebrew</a:t>
                      </a:r>
                      <a:endParaRPr lang="en-US" b="1" dirty="0">
                        <a:solidFill>
                          <a:schemeClr val="bg1"/>
                        </a:solidFill>
                      </a:endParaRPr>
                    </a:p>
                  </a:txBody>
                  <a:tcPr anchor="b">
                    <a:lnB w="12700" cap="flat" cmpd="sng" algn="ctr">
                      <a:solidFill>
                        <a:schemeClr val="tx1"/>
                      </a:solidFill>
                      <a:prstDash val="solid"/>
                      <a:round/>
                      <a:headEnd type="none" w="med" len="med"/>
                      <a:tailEnd type="none" w="med" len="med"/>
                    </a:lnB>
                  </a:tcPr>
                </a:tc>
                <a:tc>
                  <a:txBody>
                    <a:bodyPr/>
                    <a:lstStyle/>
                    <a:p>
                      <a:pPr algn="ctr"/>
                      <a:r>
                        <a:rPr lang="en-US" sz="1800" dirty="0">
                          <a:latin typeface="Times New Roman" panose="02020603050405020304" pitchFamily="18" charset="0"/>
                          <a:cs typeface="Times New Roman" panose="02020603050405020304" pitchFamily="18" charset="0"/>
                        </a:rPr>
                        <a:t>Google Translate</a:t>
                      </a:r>
                      <a:endParaRPr lang="en-US" dirty="0"/>
                    </a:p>
                  </a:txBody>
                  <a:tcPr anchor="b">
                    <a:lnB w="12700" cap="flat" cmpd="sng" algn="ctr">
                      <a:solidFill>
                        <a:schemeClr val="tx1"/>
                      </a:solidFill>
                      <a:prstDash val="solid"/>
                      <a:round/>
                      <a:headEnd type="none" w="med" len="med"/>
                      <a:tailEnd type="none" w="med" len="med"/>
                    </a:lnB>
                  </a:tcPr>
                </a:tc>
                <a:tc>
                  <a:txBody>
                    <a:bodyPr/>
                    <a:lstStyle/>
                    <a:p>
                      <a:pPr algn="ctr"/>
                      <a:r>
                        <a:rPr lang="en-US" sz="1800" dirty="0">
                          <a:latin typeface="Times New Roman" panose="02020603050405020304" pitchFamily="18" charset="0"/>
                          <a:cs typeface="Times New Roman" panose="02020603050405020304" pitchFamily="18" charset="0"/>
                        </a:rPr>
                        <a:t>NIV</a:t>
                      </a:r>
                      <a:endParaRPr lang="en-US" dirty="0"/>
                    </a:p>
                  </a:txBody>
                  <a:tcPr anchor="b">
                    <a:lnB w="12700" cap="flat" cmpd="sng" algn="ctr">
                      <a:solidFill>
                        <a:schemeClr val="tx1"/>
                      </a:solidFill>
                      <a:prstDash val="solid"/>
                      <a:round/>
                      <a:headEnd type="none" w="med" len="med"/>
                      <a:tailEnd type="none" w="med" len="med"/>
                    </a:lnB>
                  </a:tcPr>
                </a:tc>
                <a:tc>
                  <a:txBody>
                    <a:bodyPr/>
                    <a:lstStyle/>
                    <a:p>
                      <a:pPr algn="ctr"/>
                      <a:r>
                        <a:rPr lang="en-US" sz="1800" dirty="0">
                          <a:latin typeface="Times New Roman" panose="02020603050405020304" pitchFamily="18" charset="0"/>
                          <a:cs typeface="Times New Roman" panose="02020603050405020304" pitchFamily="18" charset="0"/>
                        </a:rPr>
                        <a:t>Stone</a:t>
                      </a:r>
                      <a:endParaRPr lang="en-US" dirty="0"/>
                    </a:p>
                  </a:txBody>
                  <a:tcPr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6553776"/>
                  </a:ext>
                </a:extLst>
              </a:tr>
              <a:tr h="370840">
                <a:tc>
                  <a:txBody>
                    <a:bodyPr/>
                    <a:lstStyle/>
                    <a:p>
                      <a:r>
                        <a:rPr kumimoji="0" lang="he-IL"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וְהִבִּיטוּ</a:t>
                      </a:r>
                      <a:endParaRPr lang="en-US"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they looked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look</a:t>
                      </a:r>
                      <a:endParaRPr lang="en-US" sz="20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7030A0"/>
                          </a:solidFill>
                          <a:latin typeface="Times New Roman" panose="02020603050405020304" pitchFamily="18" charset="0"/>
                          <a:cs typeface="Times New Roman" panose="02020603050405020304" pitchFamily="18" charset="0"/>
                        </a:rPr>
                        <a:t>then they will look</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7030A0"/>
                          </a:solidFill>
                          <a:latin typeface="Times New Roman" panose="02020603050405020304" pitchFamily="18" charset="0"/>
                          <a:cs typeface="Times New Roman" panose="02020603050405020304" pitchFamily="18" charset="0"/>
                        </a:rPr>
                        <a:t>They will look</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4944367"/>
                  </a:ext>
                </a:extLst>
              </a:tr>
              <a:tr h="370840">
                <a:tc>
                  <a:txBody>
                    <a:bodyPr/>
                    <a:lstStyle/>
                    <a:p>
                      <a:r>
                        <a:rPr kumimoji="0" lang="he-IL"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אֵלַי</a:t>
                      </a:r>
                      <a:endParaRPr lang="en-US"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latin typeface="Times New Roman" panose="02020603050405020304" pitchFamily="18" charset="0"/>
                          <a:cs typeface="Times New Roman" panose="02020603050405020304" pitchFamily="18" charset="0"/>
                        </a:rPr>
                        <a:t>to me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7030A0"/>
                          </a:solidFill>
                          <a:latin typeface="Times New Roman" panose="02020603050405020304" pitchFamily="18" charset="0"/>
                          <a:cs typeface="Times New Roman" panose="02020603050405020304" pitchFamily="18" charset="0"/>
                        </a:rPr>
                        <a:t>on Me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7030A0"/>
                          </a:solidFill>
                          <a:latin typeface="Times New Roman" panose="02020603050405020304" pitchFamily="18" charset="0"/>
                          <a:cs typeface="Times New Roman" panose="02020603050405020304" pitchFamily="18" charset="0"/>
                        </a:rPr>
                        <a:t>toward me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4632296"/>
                  </a:ext>
                </a:extLst>
              </a:tr>
              <a:tr h="370840">
                <a:tc>
                  <a:txBody>
                    <a:bodyPr/>
                    <a:lstStyle/>
                    <a:p>
                      <a:r>
                        <a:rPr kumimoji="0" lang="he-IL"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אֵת</a:t>
                      </a:r>
                      <a:endParaRPr lang="en-US"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kern="1200" dirty="0">
                          <a:solidFill>
                            <a:schemeClr val="dk1"/>
                          </a:solidFill>
                          <a:effectLst/>
                          <a:latin typeface="Times New Roman" panose="02020603050405020304" pitchFamily="18" charset="0"/>
                          <a:ea typeface="+mn-ea"/>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2000" dirty="0">
                        <a:solidFill>
                          <a:srgbClr val="7030A0"/>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2000" dirty="0">
                        <a:solidFill>
                          <a:srgbClr val="7030A0"/>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0553845"/>
                  </a:ext>
                </a:extLst>
              </a:tr>
              <a:tr h="370840">
                <a:tc>
                  <a:txBody>
                    <a:bodyPr/>
                    <a:lstStyle/>
                    <a:p>
                      <a:endParaRPr lang="en-US"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20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2000" dirty="0">
                        <a:solidFill>
                          <a:srgbClr val="7030A0"/>
                        </a:solidFill>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7030A0"/>
                          </a:solidFill>
                          <a:latin typeface="Times New Roman" panose="02020603050405020304" pitchFamily="18" charset="0"/>
                          <a:cs typeface="Times New Roman" panose="02020603050405020304" pitchFamily="18" charset="0"/>
                        </a:rPr>
                        <a:t>because of those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8084208"/>
                  </a:ext>
                </a:extLst>
              </a:tr>
              <a:tr h="370840">
                <a:tc>
                  <a:txBody>
                    <a:bodyPr/>
                    <a:lstStyle/>
                    <a:p>
                      <a:r>
                        <a:rPr kumimoji="0" lang="he-IL"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אֲשֶׁר</a:t>
                      </a:r>
                      <a:endParaRPr lang="en-US"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latin typeface="Times New Roman" panose="02020603050405020304" pitchFamily="18" charset="0"/>
                          <a:cs typeface="Times New Roman" panose="02020603050405020304" pitchFamily="18" charset="0"/>
                        </a:rPr>
                        <a:t>who</a:t>
                      </a:r>
                    </a:p>
                    <a:p>
                      <a:pPr algn="l"/>
                      <a:r>
                        <a:rPr lang="en-US" sz="2000" dirty="0">
                          <a:latin typeface="Times New Roman" panose="02020603050405020304" pitchFamily="18" charset="0"/>
                          <a:cs typeface="Times New Roman" panose="02020603050405020304" pitchFamily="18" charset="0"/>
                        </a:rPr>
                        <a:t>which</a:t>
                      </a:r>
                    </a:p>
                    <a:p>
                      <a:pPr algn="l"/>
                      <a:r>
                        <a:rPr lang="en-US" sz="2000" dirty="0">
                          <a:latin typeface="Times New Roman" panose="02020603050405020304" pitchFamily="18" charset="0"/>
                          <a:cs typeface="Times New Roman" panose="02020603050405020304" pitchFamily="18" charset="0"/>
                        </a:rPr>
                        <a:t>that</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7030A0"/>
                          </a:solidFill>
                          <a:latin typeface="Times New Roman" panose="02020603050405020304" pitchFamily="18" charset="0"/>
                          <a:cs typeface="Times New Roman" panose="02020603050405020304" pitchFamily="18" charset="0"/>
                        </a:rPr>
                        <a:t>whom</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7030A0"/>
                          </a:solidFill>
                          <a:latin typeface="Times New Roman" panose="02020603050405020304" pitchFamily="18" charset="0"/>
                          <a:cs typeface="Times New Roman" panose="02020603050405020304" pitchFamily="18" charset="0"/>
                        </a:rPr>
                        <a:t>whom</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8519534"/>
                  </a:ext>
                </a:extLst>
              </a:tr>
              <a:tr h="370840">
                <a:tc>
                  <a:txBody>
                    <a:bodyPr/>
                    <a:lstStyle/>
                    <a:p>
                      <a:r>
                        <a:rPr kumimoji="0" lang="he-IL"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דָּקָרוּ</a:t>
                      </a:r>
                      <a:endParaRPr lang="en-US" dirty="0"/>
                    </a:p>
                  </a:txBody>
                  <a:tcPr anchor="ctr">
                    <a:lnT w="12700" cap="flat" cmpd="sng" algn="ctr">
                      <a:solidFill>
                        <a:schemeClr val="tx1"/>
                      </a:solidFill>
                      <a:prstDash val="solid"/>
                      <a:round/>
                      <a:headEnd type="none" w="med" len="med"/>
                      <a:tailEnd type="none" w="med" len="med"/>
                    </a:lnT>
                  </a:tcPr>
                </a:tc>
                <a:tc>
                  <a:txBody>
                    <a:bodyPr/>
                    <a:lstStyle/>
                    <a:p>
                      <a:pPr algn="l"/>
                      <a:r>
                        <a:rPr lang="en-US" sz="2000" dirty="0">
                          <a:latin typeface="Times New Roman" panose="02020603050405020304" pitchFamily="18" charset="0"/>
                          <a:cs typeface="Times New Roman" panose="02020603050405020304" pitchFamily="18" charset="0"/>
                        </a:rPr>
                        <a:t>they stabbed</a:t>
                      </a:r>
                    </a:p>
                  </a:txBody>
                  <a:tcPr anchor="ctr">
                    <a:lnT w="12700" cap="flat" cmpd="sng" algn="ctr">
                      <a:solidFill>
                        <a:schemeClr val="tx1"/>
                      </a:solidFill>
                      <a:prstDash val="solid"/>
                      <a:round/>
                      <a:headEnd type="none" w="med" len="med"/>
                      <a:tailEnd type="none" w="med" len="med"/>
                    </a:lnT>
                  </a:tcPr>
                </a:tc>
                <a:tc>
                  <a:txBody>
                    <a:bodyPr/>
                    <a:lstStyle/>
                    <a:p>
                      <a:pPr algn="l"/>
                      <a:r>
                        <a:rPr lang="en-US" sz="2000" dirty="0">
                          <a:solidFill>
                            <a:srgbClr val="7030A0"/>
                          </a:solidFill>
                          <a:latin typeface="Times New Roman" panose="02020603050405020304" pitchFamily="18" charset="0"/>
                          <a:cs typeface="Times New Roman" panose="02020603050405020304" pitchFamily="18" charset="0"/>
                        </a:rPr>
                        <a:t>they pierced</a:t>
                      </a:r>
                    </a:p>
                  </a:txBody>
                  <a:tcPr anchor="ctr">
                    <a:lnT w="12700" cap="flat" cmpd="sng" algn="ctr">
                      <a:solidFill>
                        <a:schemeClr val="tx1"/>
                      </a:solidFill>
                      <a:prstDash val="solid"/>
                      <a:round/>
                      <a:headEnd type="none" w="med" len="med"/>
                      <a:tailEnd type="none" w="med" len="med"/>
                    </a:lnT>
                  </a:tcPr>
                </a:tc>
                <a:tc>
                  <a:txBody>
                    <a:bodyPr/>
                    <a:lstStyle/>
                    <a:p>
                      <a:pPr algn="l"/>
                      <a:r>
                        <a:rPr lang="en-US" sz="2000" dirty="0">
                          <a:solidFill>
                            <a:srgbClr val="7030A0"/>
                          </a:solidFill>
                          <a:latin typeface="Times New Roman" panose="02020603050405020304" pitchFamily="18" charset="0"/>
                          <a:cs typeface="Times New Roman" panose="02020603050405020304" pitchFamily="18" charset="0"/>
                        </a:rPr>
                        <a:t>they have stabbed</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800183795"/>
                  </a:ext>
                </a:extLst>
              </a:tr>
            </a:tbl>
          </a:graphicData>
        </a:graphic>
      </p:graphicFrame>
      <p:pic>
        <p:nvPicPr>
          <p:cNvPr id="6" name="Audio 5">
            <a:hlinkClick r:id="" action="ppaction://media"/>
            <a:extLst>
              <a:ext uri="{FF2B5EF4-FFF2-40B4-BE49-F238E27FC236}">
                <a16:creationId xmlns:a16="http://schemas.microsoft.com/office/drawing/2014/main" id="{77FD2977-0565-91DE-F53E-2ED961DEE673}"/>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169547511"/>
      </p:ext>
    </p:extLst>
  </p:cSld>
  <p:clrMapOvr>
    <a:masterClrMapping/>
  </p:clrMapOvr>
  <mc:AlternateContent xmlns:mc="http://schemas.openxmlformats.org/markup-compatibility/2006" xmlns:p14="http://schemas.microsoft.com/office/powerpoint/2010/main">
    <mc:Choice Requires="p14">
      <p:transition spd="slow" p14:dur="2000" advTm="193614"/>
    </mc:Choice>
    <mc:Fallback xmlns="">
      <p:transition spd="slow" advTm="193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0"/>
            <a:ext cx="9144000" cy="727685"/>
          </a:xfrm>
        </p:spPr>
        <p:txBody>
          <a:bodyPr/>
          <a:lstStyle/>
          <a:p>
            <a:r>
              <a:rPr lang="en-US" b="1" dirty="0"/>
              <a:t>In Conclusion</a:t>
            </a:r>
          </a:p>
        </p:txBody>
      </p:sp>
      <p:sp>
        <p:nvSpPr>
          <p:cNvPr id="10243" name="Content Placeholder 2"/>
          <p:cNvSpPr>
            <a:spLocks noGrp="1"/>
          </p:cNvSpPr>
          <p:nvPr>
            <p:ph idx="1"/>
          </p:nvPr>
        </p:nvSpPr>
        <p:spPr>
          <a:xfrm>
            <a:off x="1800727" y="3170321"/>
            <a:ext cx="5542546" cy="517358"/>
          </a:xfrm>
        </p:spPr>
        <p:txBody>
          <a:bodyPr/>
          <a:lstStyle/>
          <a:p>
            <a:pPr marL="0" indent="0">
              <a:buNone/>
            </a:pPr>
            <a:r>
              <a:rPr lang="en-US" dirty="0"/>
              <a:t>You may decide who to believe.</a:t>
            </a:r>
            <a:endParaRPr lang="en-US" sz="4400" dirty="0"/>
          </a:p>
        </p:txBody>
      </p:sp>
      <p:pic>
        <p:nvPicPr>
          <p:cNvPr id="3" name="Audio 2">
            <a:hlinkClick r:id="" action="ppaction://media"/>
            <a:extLst>
              <a:ext uri="{FF2B5EF4-FFF2-40B4-BE49-F238E27FC236}">
                <a16:creationId xmlns:a16="http://schemas.microsoft.com/office/drawing/2014/main" id="{5CF697F9-0837-E629-B331-36C73267B97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8298"/>
    </mc:Choice>
    <mc:Fallback xmlns="">
      <p:transition spd="slow" advTm="28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ontent Placeholder 2"/>
          <p:cNvSpPr>
            <a:spLocks noGrp="1"/>
          </p:cNvSpPr>
          <p:nvPr>
            <p:ph idx="1"/>
          </p:nvPr>
        </p:nvSpPr>
        <p:spPr>
          <a:xfrm>
            <a:off x="462579" y="2703373"/>
            <a:ext cx="8186570" cy="1451254"/>
          </a:xfrm>
        </p:spPr>
        <p:txBody>
          <a:bodyPr/>
          <a:lstStyle/>
          <a:p>
            <a:pPr marL="0" indent="0">
              <a:lnSpc>
                <a:spcPct val="150000"/>
              </a:lnSpc>
              <a:buNone/>
            </a:pPr>
            <a:r>
              <a:rPr lang="en-US" sz="2800" dirty="0">
                <a:solidFill>
                  <a:srgbClr val="7030A0"/>
                </a:solidFill>
                <a:latin typeface="Times New Roman" panose="02020603050405020304" pitchFamily="18" charset="0"/>
                <a:cs typeface="Times New Roman" panose="02020603050405020304" pitchFamily="18" charset="0"/>
              </a:rPr>
              <a:t>You will not leave my soul in Sheol, nor will You allow Your Holy One to see corruption.</a:t>
            </a:r>
          </a:p>
        </p:txBody>
      </p:sp>
      <p:sp>
        <p:nvSpPr>
          <p:cNvPr id="4" name="Title 1">
            <a:extLst>
              <a:ext uri="{FF2B5EF4-FFF2-40B4-BE49-F238E27FC236}">
                <a16:creationId xmlns:a16="http://schemas.microsoft.com/office/drawing/2014/main" id="{27944388-5A6A-AE1A-6A51-104DF7A20B8D}"/>
              </a:ext>
            </a:extLst>
          </p:cNvPr>
          <p:cNvSpPr>
            <a:spLocks noGrp="1"/>
          </p:cNvSpPr>
          <p:nvPr>
            <p:ph type="title"/>
          </p:nvPr>
        </p:nvSpPr>
        <p:spPr>
          <a:xfrm>
            <a:off x="2931" y="-1"/>
            <a:ext cx="9141069" cy="533401"/>
          </a:xfrm>
        </p:spPr>
        <p:txBody>
          <a:bodyPr/>
          <a:lstStyle/>
          <a:p>
            <a:r>
              <a:rPr lang="en-US" b="1" dirty="0"/>
              <a:t>Psalms 16:10 [NIV]</a:t>
            </a:r>
          </a:p>
        </p:txBody>
      </p:sp>
      <p:pic>
        <p:nvPicPr>
          <p:cNvPr id="6" name="Audio 5">
            <a:hlinkClick r:id="" action="ppaction://media"/>
            <a:extLst>
              <a:ext uri="{FF2B5EF4-FFF2-40B4-BE49-F238E27FC236}">
                <a16:creationId xmlns:a16="http://schemas.microsoft.com/office/drawing/2014/main" id="{8E9E0B93-2358-F592-4242-CDC18994C8E9}"/>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470355015"/>
      </p:ext>
    </p:extLst>
  </p:cSld>
  <p:clrMapOvr>
    <a:masterClrMapping/>
  </p:clrMapOvr>
  <mc:AlternateContent xmlns:mc="http://schemas.openxmlformats.org/markup-compatibility/2006" xmlns:p14="http://schemas.microsoft.com/office/powerpoint/2010/main">
    <mc:Choice Requires="p14">
      <p:transition spd="slow" p14:dur="2000" advTm="73051"/>
    </mc:Choice>
    <mc:Fallback xmlns="">
      <p:transition spd="slow" advTm="73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ontent Placeholder 2"/>
          <p:cNvSpPr>
            <a:spLocks noGrp="1"/>
          </p:cNvSpPr>
          <p:nvPr>
            <p:ph idx="1"/>
          </p:nvPr>
        </p:nvSpPr>
        <p:spPr>
          <a:xfrm>
            <a:off x="462579" y="1068210"/>
            <a:ext cx="8186570" cy="5332593"/>
          </a:xfrm>
        </p:spPr>
        <p:txBody>
          <a:bodyPr/>
          <a:lstStyle/>
          <a:p>
            <a:pPr marL="0" indent="0">
              <a:lnSpc>
                <a:spcPct val="150000"/>
              </a:lnSpc>
              <a:buNone/>
            </a:pPr>
            <a:r>
              <a:rPr lang="en-US" sz="2800" dirty="0">
                <a:solidFill>
                  <a:srgbClr val="7030A0"/>
                </a:solidFill>
                <a:latin typeface="Times New Roman" panose="02020603050405020304" pitchFamily="18" charset="0"/>
                <a:cs typeface="Times New Roman" panose="02020603050405020304" pitchFamily="18" charset="0"/>
              </a:rPr>
              <a:t>“Rejoice greatly, Daughter Zion! Shout, Daughter Jerusalem! See, your king comes to you, righteous and victorious, lowly and riding on a donkey, on a colt, the foal of a donkey. I will take away the chariots from Ephraim and the warhorses from Jerusalem, and the battle bow will be broken. He will proclaim peace to the nations. His rule will extend from sea to sea and from the River to the ends of the earth.”</a:t>
            </a:r>
          </a:p>
        </p:txBody>
      </p:sp>
      <p:sp>
        <p:nvSpPr>
          <p:cNvPr id="4" name="Title 1">
            <a:extLst>
              <a:ext uri="{FF2B5EF4-FFF2-40B4-BE49-F238E27FC236}">
                <a16:creationId xmlns:a16="http://schemas.microsoft.com/office/drawing/2014/main" id="{27944388-5A6A-AE1A-6A51-104DF7A20B8D}"/>
              </a:ext>
            </a:extLst>
          </p:cNvPr>
          <p:cNvSpPr>
            <a:spLocks noGrp="1"/>
          </p:cNvSpPr>
          <p:nvPr>
            <p:ph type="title"/>
          </p:nvPr>
        </p:nvSpPr>
        <p:spPr>
          <a:xfrm>
            <a:off x="2931" y="-1"/>
            <a:ext cx="9141069" cy="533401"/>
          </a:xfrm>
        </p:spPr>
        <p:txBody>
          <a:bodyPr/>
          <a:lstStyle/>
          <a:p>
            <a:r>
              <a:rPr lang="en-US" b="1" dirty="0"/>
              <a:t>Zechariah 9:9-10 [NIV]</a:t>
            </a:r>
          </a:p>
        </p:txBody>
      </p:sp>
      <p:pic>
        <p:nvPicPr>
          <p:cNvPr id="3" name="Audio 2">
            <a:hlinkClick r:id="" action="ppaction://media"/>
            <a:extLst>
              <a:ext uri="{FF2B5EF4-FFF2-40B4-BE49-F238E27FC236}">
                <a16:creationId xmlns:a16="http://schemas.microsoft.com/office/drawing/2014/main" id="{9D99AA7E-365A-F3C7-203A-1E6740757F21}"/>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61075" t="-161075" r="-161075" b="-161075"/>
          <a:stretch>
            <a:fillRect/>
          </a:stretch>
        </p:blipFill>
        <p:spPr>
          <a:xfrm>
            <a:off x="7004304" y="4718304"/>
            <a:ext cx="2057400" cy="2057400"/>
          </a:xfrm>
          <a:prstGeom prst="ellipse">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6627"/>
    </mc:Choice>
    <mc:Fallback xmlns="">
      <p:transition spd="slow" advTm="36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ontent Placeholder 2"/>
          <p:cNvSpPr>
            <a:spLocks noGrp="1"/>
          </p:cNvSpPr>
          <p:nvPr>
            <p:ph idx="1"/>
          </p:nvPr>
        </p:nvSpPr>
        <p:spPr>
          <a:xfrm>
            <a:off x="462579" y="1068210"/>
            <a:ext cx="8186570" cy="5332593"/>
          </a:xfrm>
        </p:spPr>
        <p:txBody>
          <a:bodyPr/>
          <a:lstStyle/>
          <a:p>
            <a:pPr marL="0" indent="0">
              <a:lnSpc>
                <a:spcPct val="150000"/>
              </a:lnSpc>
              <a:buNone/>
            </a:pPr>
            <a:r>
              <a:rPr lang="en-US" sz="2800" b="1" baseline="30000" dirty="0">
                <a:solidFill>
                  <a:srgbClr val="7030A0"/>
                </a:solidFill>
                <a:latin typeface="Times New Roman" panose="02020603050405020304" pitchFamily="18" charset="0"/>
                <a:cs typeface="Times New Roman" panose="02020603050405020304" pitchFamily="18" charset="0"/>
              </a:rPr>
              <a:t> </a:t>
            </a:r>
            <a:r>
              <a:rPr lang="en-US" sz="2800" dirty="0">
                <a:solidFill>
                  <a:srgbClr val="7030A0"/>
                </a:solidFill>
                <a:latin typeface="Times New Roman" panose="02020603050405020304" pitchFamily="18" charset="0"/>
                <a:cs typeface="Times New Roman" panose="02020603050405020304" pitchFamily="18" charset="0"/>
              </a:rPr>
              <a:t>“And I will pour on the house of David and on the inhabitants of Jerusalem the Spirit of grace and supplication; then they will look on Me whom they pierced. Yes, they will mourn for Him as one mourns for his only son, and grieve for Him as one grieves for a firstborn.”</a:t>
            </a:r>
          </a:p>
        </p:txBody>
      </p:sp>
      <p:sp>
        <p:nvSpPr>
          <p:cNvPr id="4" name="Title 1">
            <a:extLst>
              <a:ext uri="{FF2B5EF4-FFF2-40B4-BE49-F238E27FC236}">
                <a16:creationId xmlns:a16="http://schemas.microsoft.com/office/drawing/2014/main" id="{27944388-5A6A-AE1A-6A51-104DF7A20B8D}"/>
              </a:ext>
            </a:extLst>
          </p:cNvPr>
          <p:cNvSpPr>
            <a:spLocks noGrp="1"/>
          </p:cNvSpPr>
          <p:nvPr>
            <p:ph type="title"/>
          </p:nvPr>
        </p:nvSpPr>
        <p:spPr>
          <a:xfrm>
            <a:off x="2931" y="-1"/>
            <a:ext cx="9141069" cy="533401"/>
          </a:xfrm>
        </p:spPr>
        <p:txBody>
          <a:bodyPr/>
          <a:lstStyle/>
          <a:p>
            <a:r>
              <a:rPr lang="en-US" b="1" dirty="0"/>
              <a:t>Zechariah 12:10 [NIV]</a:t>
            </a:r>
          </a:p>
        </p:txBody>
      </p:sp>
      <p:pic>
        <p:nvPicPr>
          <p:cNvPr id="3" name="Audio 2">
            <a:hlinkClick r:id="" action="ppaction://media"/>
            <a:extLst>
              <a:ext uri="{FF2B5EF4-FFF2-40B4-BE49-F238E27FC236}">
                <a16:creationId xmlns:a16="http://schemas.microsoft.com/office/drawing/2014/main" id="{E0906E99-E6B6-9E91-2ECE-A197D3D15D83}"/>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4248712216"/>
      </p:ext>
    </p:extLst>
  </p:cSld>
  <p:clrMapOvr>
    <a:masterClrMapping/>
  </p:clrMapOvr>
  <mc:AlternateContent xmlns:mc="http://schemas.openxmlformats.org/markup-compatibility/2006" xmlns:p14="http://schemas.microsoft.com/office/powerpoint/2010/main">
    <mc:Choice Requires="p14">
      <p:transition spd="slow" p14:dur="2000" advTm="23248"/>
    </mc:Choice>
    <mc:Fallback xmlns="">
      <p:transition spd="slow" advTm="23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61326"/>
            <a:ext cx="9144000" cy="5082994"/>
          </a:xfrm>
        </p:spPr>
        <p:txBody>
          <a:bodyPr/>
          <a:lstStyle/>
          <a:p>
            <a:pPr>
              <a:spcBef>
                <a:spcPts val="0"/>
              </a:spcBef>
              <a:spcAft>
                <a:spcPts val="0"/>
              </a:spcAft>
            </a:pPr>
            <a:r>
              <a:rPr lang="en-US" sz="2000" dirty="0">
                <a:latin typeface="Times New Roman" panose="02020603050405020304" pitchFamily="18" charset="0"/>
                <a:cs typeface="Times New Roman" panose="02020603050405020304" pitchFamily="18" charset="0"/>
              </a:rPr>
              <a:t>Psalms 16:10</a:t>
            </a:r>
          </a:p>
          <a:p>
            <a:pPr lvl="1">
              <a:spcBef>
                <a:spcPts val="0"/>
              </a:spcBef>
              <a:spcAft>
                <a:spcPts val="0"/>
              </a:spcAft>
            </a:pPr>
            <a:r>
              <a:rPr lang="en-US" sz="2000" dirty="0">
                <a:latin typeface="Times New Roman" panose="02020603050405020304" pitchFamily="18" charset="0"/>
                <a:cs typeface="Times New Roman" panose="02020603050405020304" pitchFamily="18" charset="0"/>
              </a:rPr>
              <a:t>Jesus was resurrected.</a:t>
            </a:r>
          </a:p>
          <a:p>
            <a:pPr lvl="1">
              <a:spcBef>
                <a:spcPts val="0"/>
              </a:spcBef>
              <a:spcAft>
                <a:spcPts val="0"/>
              </a:spcAft>
            </a:pPr>
            <a:r>
              <a:rPr lang="en-US" sz="2000" dirty="0">
                <a:solidFill>
                  <a:srgbClr val="7030A0"/>
                </a:solidFill>
                <a:latin typeface="Times New Roman" panose="02020603050405020304" pitchFamily="18" charset="0"/>
                <a:cs typeface="Times New Roman" panose="02020603050405020304" pitchFamily="18" charset="0"/>
              </a:rPr>
              <a:t>Then [the women] went in [the tomb] and did not find the body of the Lord Jesus... Behold, two men stood by them in shining garments... They said to them, “Why do you seek the living among the dead?</a:t>
            </a:r>
            <a:r>
              <a:rPr lang="en-US" sz="2000" b="1" baseline="30000" dirty="0">
                <a:solidFill>
                  <a:srgbClr val="7030A0"/>
                </a:solidFill>
                <a:latin typeface="Times New Roman" panose="02020603050405020304" pitchFamily="18" charset="0"/>
                <a:cs typeface="Times New Roman" panose="02020603050405020304" pitchFamily="18" charset="0"/>
              </a:rPr>
              <a:t> </a:t>
            </a:r>
            <a:r>
              <a:rPr lang="en-US" sz="2000" dirty="0">
                <a:solidFill>
                  <a:srgbClr val="7030A0"/>
                </a:solidFill>
                <a:latin typeface="Times New Roman" panose="02020603050405020304" pitchFamily="18" charset="0"/>
                <a:cs typeface="Times New Roman" panose="02020603050405020304" pitchFamily="18" charset="0"/>
              </a:rPr>
              <a:t>He is not here, but is risen!” [Luke 24:3,4b,5b-6a, NIV]</a:t>
            </a:r>
          </a:p>
          <a:p>
            <a:pPr lvl="1">
              <a:spcBef>
                <a:spcPts val="0"/>
              </a:spcBef>
              <a:spcAft>
                <a:spcPts val="0"/>
              </a:spcAft>
            </a:pPr>
            <a:r>
              <a:rPr lang="en-US" sz="2000">
                <a:solidFill>
                  <a:srgbClr val="7030A0"/>
                </a:solidFill>
                <a:latin typeface="Times New Roman" panose="02020603050405020304" pitchFamily="18" charset="0"/>
                <a:cs typeface="Times New Roman" panose="02020603050405020304" pitchFamily="18" charset="0"/>
              </a:rPr>
              <a:t>“... You will not abandon me to the realm of the dead, you will not let your holy one see decay.” [Acts 2:27, NIV]</a:t>
            </a:r>
          </a:p>
          <a:p>
            <a:pPr>
              <a:spcBef>
                <a:spcPts val="0"/>
              </a:spcBef>
              <a:spcAft>
                <a:spcPts val="0"/>
              </a:spcAft>
            </a:pPr>
            <a:r>
              <a:rPr lang="en-US" sz="2000">
                <a:latin typeface="Times New Roman" panose="02020603050405020304" pitchFamily="18" charset="0"/>
                <a:cs typeface="Times New Roman" panose="02020603050405020304" pitchFamily="18" charset="0"/>
              </a:rPr>
              <a:t>Zechariah 9:9-10</a:t>
            </a:r>
          </a:p>
          <a:p>
            <a:pPr lvl="1">
              <a:spcBef>
                <a:spcPts val="0"/>
              </a:spcBef>
              <a:spcAft>
                <a:spcPts val="0"/>
              </a:spcAft>
            </a:pPr>
            <a:r>
              <a:rPr lang="en-US" sz="2000">
                <a:latin typeface="Times New Roman" panose="02020603050405020304" pitchFamily="18" charset="0"/>
                <a:cs typeface="Times New Roman" panose="02020603050405020304" pitchFamily="18" charset="0"/>
              </a:rPr>
              <a:t>Jesus </a:t>
            </a:r>
            <a:r>
              <a:rPr lang="en-US" sz="2000" dirty="0">
                <a:latin typeface="Times New Roman" panose="02020603050405020304" pitchFamily="18" charset="0"/>
                <a:cs typeface="Times New Roman" panose="02020603050405020304" pitchFamily="18" charset="0"/>
              </a:rPr>
              <a:t>is the King who came riding into Jerusalem on a donkey on Palm Sunday.</a:t>
            </a:r>
          </a:p>
          <a:p>
            <a:pPr lvl="1">
              <a:spcBef>
                <a:spcPts val="0"/>
              </a:spcBef>
              <a:spcAft>
                <a:spcPts val="0"/>
              </a:spcAft>
            </a:pPr>
            <a:r>
              <a:rPr lang="en-US" sz="2000" dirty="0">
                <a:solidFill>
                  <a:srgbClr val="7030A0"/>
                </a:solidFill>
                <a:latin typeface="Times New Roman" panose="02020603050405020304" pitchFamily="18" charset="0"/>
                <a:cs typeface="Times New Roman" panose="02020603050405020304" pitchFamily="18" charset="0"/>
              </a:rPr>
              <a:t>Then Jesus, when He had found a young donkey, sat on it; as it is written: “Fear not, daughter of Zion; behold, your King is coming, sitting on a donkey’s colt.” [John 12:14-15, NIV]</a:t>
            </a:r>
          </a:p>
          <a:p>
            <a:pPr>
              <a:spcBef>
                <a:spcPts val="0"/>
              </a:spcBef>
              <a:spcAft>
                <a:spcPts val="0"/>
              </a:spcAft>
            </a:pPr>
            <a:r>
              <a:rPr lang="en-US" sz="2000" dirty="0">
                <a:latin typeface="Times New Roman" panose="02020603050405020304" pitchFamily="18" charset="0"/>
                <a:cs typeface="Times New Roman" panose="02020603050405020304" pitchFamily="18" charset="0"/>
              </a:rPr>
              <a:t>Zechariah 12:10</a:t>
            </a:r>
          </a:p>
          <a:p>
            <a:pPr lvl="1">
              <a:spcBef>
                <a:spcPts val="0"/>
              </a:spcBef>
              <a:spcAft>
                <a:spcPts val="0"/>
              </a:spcAft>
            </a:pPr>
            <a:r>
              <a:rPr lang="en-US" sz="2000" dirty="0">
                <a:latin typeface="Times New Roman" panose="02020603050405020304" pitchFamily="18" charset="0"/>
                <a:cs typeface="Times New Roman" panose="02020603050405020304" pitchFamily="18" charset="0"/>
              </a:rPr>
              <a:t>Jesus is the one who was pierced, while he was on the cross.</a:t>
            </a:r>
          </a:p>
          <a:p>
            <a:pPr lvl="1">
              <a:spcBef>
                <a:spcPts val="0"/>
              </a:spcBef>
              <a:spcAft>
                <a:spcPts val="0"/>
              </a:spcAft>
            </a:pPr>
            <a:r>
              <a:rPr lang="en-US" sz="2000" dirty="0">
                <a:solidFill>
                  <a:srgbClr val="7030A0"/>
                </a:solidFill>
                <a:latin typeface="Times New Roman" panose="02020603050405020304" pitchFamily="18" charset="0"/>
                <a:cs typeface="Times New Roman" panose="02020603050405020304" pitchFamily="18" charset="0"/>
              </a:rPr>
              <a:t>But one of the soldiers pierced His side with a spear... For these things were done that the Scripture should be fulfilled... “They shall look on Him whom they pierced.” [John 19:34a,36a,37b, NIV]</a:t>
            </a:r>
          </a:p>
        </p:txBody>
      </p:sp>
      <p:sp>
        <p:nvSpPr>
          <p:cNvPr id="6" name="Title 1">
            <a:extLst>
              <a:ext uri="{FF2B5EF4-FFF2-40B4-BE49-F238E27FC236}">
                <a16:creationId xmlns:a16="http://schemas.microsoft.com/office/drawing/2014/main" id="{7704EF1B-7B91-8691-A4F2-8A4AFB28399F}"/>
              </a:ext>
            </a:extLst>
          </p:cNvPr>
          <p:cNvSpPr>
            <a:spLocks noGrp="1"/>
          </p:cNvSpPr>
          <p:nvPr>
            <p:ph type="title"/>
          </p:nvPr>
        </p:nvSpPr>
        <p:spPr>
          <a:xfrm>
            <a:off x="2931" y="-1"/>
            <a:ext cx="9141069" cy="533401"/>
          </a:xfrm>
        </p:spPr>
        <p:txBody>
          <a:bodyPr/>
          <a:lstStyle/>
          <a:p>
            <a:r>
              <a:rPr lang="en-US" b="1" dirty="0"/>
              <a:t>The Missionaries’ Interpretation</a:t>
            </a:r>
          </a:p>
        </p:txBody>
      </p:sp>
      <p:pic>
        <p:nvPicPr>
          <p:cNvPr id="4" name="Audio 3">
            <a:hlinkClick r:id="" action="ppaction://media"/>
            <a:extLst>
              <a:ext uri="{FF2B5EF4-FFF2-40B4-BE49-F238E27FC236}">
                <a16:creationId xmlns:a16="http://schemas.microsoft.com/office/drawing/2014/main" id="{04BE821A-8501-B9EA-40B1-3191B50E33E2}"/>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809966350"/>
      </p:ext>
    </p:extLst>
  </p:cSld>
  <p:clrMapOvr>
    <a:masterClrMapping/>
  </p:clrMapOvr>
  <mc:AlternateContent xmlns:mc="http://schemas.openxmlformats.org/markup-compatibility/2006" xmlns:p14="http://schemas.microsoft.com/office/powerpoint/2010/main">
    <mc:Choice Requires="p14">
      <p:transition spd="slow" p14:dur="2000" advTm="124675"/>
    </mc:Choice>
    <mc:Fallback xmlns="">
      <p:transition spd="slow" advTm="124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EFE865-B09A-2751-F3B2-F811EAA0CB11}"/>
              </a:ext>
            </a:extLst>
          </p:cNvPr>
          <p:cNvSpPr>
            <a:spLocks noGrp="1"/>
          </p:cNvSpPr>
          <p:nvPr>
            <p:ph idx="1"/>
          </p:nvPr>
        </p:nvSpPr>
        <p:spPr>
          <a:xfrm>
            <a:off x="0" y="1366459"/>
            <a:ext cx="9144000" cy="4883370"/>
          </a:xfrm>
        </p:spPr>
        <p:txBody>
          <a:bodyPr/>
          <a:lstStyle/>
          <a:p>
            <a:pPr>
              <a:spcBef>
                <a:spcPts val="0"/>
              </a:spcBef>
            </a:pPr>
            <a:r>
              <a:rPr lang="en-US" sz="2000" dirty="0">
                <a:latin typeface="Times New Roman" panose="02020603050405020304" pitchFamily="18" charset="0"/>
                <a:cs typeface="Times New Roman" panose="02020603050405020304" pitchFamily="18" charset="0"/>
              </a:rPr>
              <a:t>Psalms 16:10</a:t>
            </a:r>
          </a:p>
          <a:p>
            <a:pPr lvl="1">
              <a:spcBef>
                <a:spcPts val="0"/>
              </a:spcBef>
            </a:pPr>
            <a:r>
              <a:rPr lang="en-US" sz="2000" dirty="0">
                <a:solidFill>
                  <a:srgbClr val="7030A0"/>
                </a:solidFill>
                <a:latin typeface="Times New Roman" panose="02020603050405020304" pitchFamily="18" charset="0"/>
                <a:cs typeface="Times New Roman" panose="02020603050405020304" pitchFamily="18" charset="0"/>
              </a:rPr>
              <a:t>You will not leave my soul in Sheol. Nor will You allow Your Holy One to see corruption. [Psalms 16:10, NIV]</a:t>
            </a:r>
          </a:p>
          <a:p>
            <a:pPr lvl="1">
              <a:spcBef>
                <a:spcPts val="0"/>
              </a:spcBef>
            </a:pPr>
            <a:r>
              <a:rPr lang="en-US" sz="2000" dirty="0">
                <a:latin typeface="Times New Roman" panose="02020603050405020304" pitchFamily="18" charset="0"/>
                <a:cs typeface="Times New Roman" panose="02020603050405020304" pitchFamily="18" charset="0"/>
              </a:rPr>
              <a:t>This is a promise that God would not let King Saul kill David.</a:t>
            </a:r>
          </a:p>
          <a:p>
            <a:pPr>
              <a:spcBef>
                <a:spcPts val="0"/>
              </a:spcBef>
            </a:pPr>
            <a:r>
              <a:rPr lang="en-US" sz="2000" dirty="0">
                <a:latin typeface="Times New Roman" panose="02020603050405020304" pitchFamily="18" charset="0"/>
                <a:cs typeface="Times New Roman" panose="02020603050405020304" pitchFamily="18" charset="0"/>
              </a:rPr>
              <a:t>Zechariah 9:9-10 </a:t>
            </a:r>
          </a:p>
          <a:p>
            <a:pPr lvl="1">
              <a:spcBef>
                <a:spcPts val="0"/>
              </a:spcBef>
            </a:pPr>
            <a:r>
              <a:rPr lang="en-US" sz="2000" dirty="0">
                <a:solidFill>
                  <a:srgbClr val="7030A0"/>
                </a:solidFill>
                <a:latin typeface="Times New Roman" panose="02020603050405020304" pitchFamily="18" charset="0"/>
                <a:cs typeface="Times New Roman" panose="02020603050405020304" pitchFamily="18" charset="0"/>
              </a:rPr>
              <a:t>“Rejoice greatly, Daughter Zion! Shout, Daughter Jerusalem! See, your king comes to you, righteous and victorious... He will proclaim peace to the nations. His rule will extend from sea to sea and from the River to the ends of the earth.” [Zechariah 9:9a,10b, NIV]</a:t>
            </a:r>
            <a:endParaRPr lang="en-US" sz="2000" dirty="0">
              <a:latin typeface="Times New Roman" panose="02020603050405020304" pitchFamily="18" charset="0"/>
              <a:cs typeface="Times New Roman" panose="02020603050405020304" pitchFamily="18" charset="0"/>
            </a:endParaRPr>
          </a:p>
          <a:p>
            <a:pPr lvl="1">
              <a:spcBef>
                <a:spcPts val="0"/>
              </a:spcBef>
            </a:pPr>
            <a:r>
              <a:rPr lang="en-US" sz="2000" dirty="0">
                <a:latin typeface="Times New Roman" panose="02020603050405020304" pitchFamily="18" charset="0"/>
                <a:cs typeface="Times New Roman" panose="02020603050405020304" pitchFamily="18" charset="0"/>
              </a:rPr>
              <a:t>This is a prophecy of the Messiah who will rule when he comes (only once).</a:t>
            </a:r>
          </a:p>
          <a:p>
            <a:pPr>
              <a:spcBef>
                <a:spcPts val="0"/>
              </a:spcBef>
            </a:pPr>
            <a:r>
              <a:rPr lang="en-US" sz="2000" dirty="0">
                <a:latin typeface="Times New Roman" panose="02020603050405020304" pitchFamily="18" charset="0"/>
                <a:cs typeface="Times New Roman" panose="02020603050405020304" pitchFamily="18" charset="0"/>
              </a:rPr>
              <a:t>Zechariah 12:10</a:t>
            </a:r>
          </a:p>
          <a:p>
            <a:pPr lvl="1">
              <a:spcBef>
                <a:spcPts val="0"/>
              </a:spcBef>
            </a:pPr>
            <a:r>
              <a:rPr lang="en-US" sz="2000" dirty="0">
                <a:solidFill>
                  <a:srgbClr val="7030A0"/>
                </a:solidFill>
                <a:latin typeface="Times New Roman" panose="02020603050405020304" pitchFamily="18" charset="0"/>
                <a:cs typeface="Times New Roman" panose="02020603050405020304" pitchFamily="18" charset="0"/>
              </a:rPr>
              <a:t>“I will pour out upon the house of David and upon the inhabitant of Jerusalem a spirit of grace and supplications. They will look toward me because of those whom they have stabbed...” [Zechariah 12:10a, Stone Edition]</a:t>
            </a:r>
            <a:endParaRPr lang="en-US" sz="2000" dirty="0">
              <a:latin typeface="Times New Roman" panose="02020603050405020304" pitchFamily="18" charset="0"/>
              <a:cs typeface="Times New Roman" panose="02020603050405020304" pitchFamily="18" charset="0"/>
            </a:endParaRPr>
          </a:p>
          <a:p>
            <a:pPr lvl="1">
              <a:spcBef>
                <a:spcPts val="0"/>
              </a:spcBef>
            </a:pPr>
            <a:r>
              <a:rPr lang="en-US" sz="2000" dirty="0">
                <a:latin typeface="Times New Roman" panose="02020603050405020304" pitchFamily="18" charset="0"/>
                <a:cs typeface="Times New Roman" panose="02020603050405020304" pitchFamily="18" charset="0"/>
              </a:rPr>
              <a:t>This is about a future battle in which Jewish martyrs are killed.</a:t>
            </a:r>
          </a:p>
        </p:txBody>
      </p:sp>
      <p:sp>
        <p:nvSpPr>
          <p:cNvPr id="4" name="Title 1">
            <a:extLst>
              <a:ext uri="{FF2B5EF4-FFF2-40B4-BE49-F238E27FC236}">
                <a16:creationId xmlns:a16="http://schemas.microsoft.com/office/drawing/2014/main" id="{F264D7FA-50D2-F688-ACB9-4B5B61D1E57E}"/>
              </a:ext>
            </a:extLst>
          </p:cNvPr>
          <p:cNvSpPr txBox="1">
            <a:spLocks/>
          </p:cNvSpPr>
          <p:nvPr/>
        </p:nvSpPr>
        <p:spPr bwMode="auto">
          <a:xfrm>
            <a:off x="2931" y="-10049"/>
            <a:ext cx="9141069" cy="5334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b="1" dirty="0"/>
              <a:t>The Anti-Missionaries’ Interpretation</a:t>
            </a:r>
          </a:p>
        </p:txBody>
      </p:sp>
      <p:pic>
        <p:nvPicPr>
          <p:cNvPr id="5" name="Audio 4">
            <a:hlinkClick r:id="" action="ppaction://media"/>
            <a:extLst>
              <a:ext uri="{FF2B5EF4-FFF2-40B4-BE49-F238E27FC236}">
                <a16:creationId xmlns:a16="http://schemas.microsoft.com/office/drawing/2014/main" id="{B564A6F2-493B-E6C5-7AE2-7A5F35D9D0C7}"/>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4118977516"/>
      </p:ext>
    </p:extLst>
  </p:cSld>
  <p:clrMapOvr>
    <a:masterClrMapping/>
  </p:clrMapOvr>
  <mc:AlternateContent xmlns:mc="http://schemas.openxmlformats.org/markup-compatibility/2006" xmlns:p14="http://schemas.microsoft.com/office/powerpoint/2010/main">
    <mc:Choice Requires="p14">
      <p:transition spd="slow" p14:dur="2000" advTm="357331"/>
    </mc:Choice>
    <mc:Fallback xmlns="">
      <p:transition spd="slow" advTm="357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264D7FA-50D2-F688-ACB9-4B5B61D1E57E}"/>
              </a:ext>
            </a:extLst>
          </p:cNvPr>
          <p:cNvSpPr txBox="1">
            <a:spLocks/>
          </p:cNvSpPr>
          <p:nvPr/>
        </p:nvSpPr>
        <p:spPr bwMode="auto">
          <a:xfrm>
            <a:off x="2931" y="-10049"/>
            <a:ext cx="9141069" cy="5334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b="1" dirty="0"/>
              <a:t>The Anti-Missionaries’ Arguments</a:t>
            </a:r>
          </a:p>
        </p:txBody>
      </p:sp>
      <p:sp>
        <p:nvSpPr>
          <p:cNvPr id="2" name="Content Placeholder 2">
            <a:extLst>
              <a:ext uri="{FF2B5EF4-FFF2-40B4-BE49-F238E27FC236}">
                <a16:creationId xmlns:a16="http://schemas.microsoft.com/office/drawing/2014/main" id="{294C0EEC-A178-5045-78B7-107F98F5D878}"/>
              </a:ext>
            </a:extLst>
          </p:cNvPr>
          <p:cNvSpPr txBox="1">
            <a:spLocks/>
          </p:cNvSpPr>
          <p:nvPr/>
        </p:nvSpPr>
        <p:spPr bwMode="auto">
          <a:xfrm>
            <a:off x="0" y="1825315"/>
            <a:ext cx="9144000" cy="38667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2000" dirty="0">
                <a:latin typeface="Times New Roman" panose="02020603050405020304" pitchFamily="18" charset="0"/>
                <a:cs typeface="Times New Roman" panose="02020603050405020304" pitchFamily="18" charset="0"/>
              </a:rPr>
              <a:t>Psalms 16 is about David, not the Messiah.</a:t>
            </a:r>
          </a:p>
          <a:p>
            <a:pPr lvl="1">
              <a:spcBef>
                <a:spcPts val="0"/>
              </a:spcBef>
            </a:pPr>
            <a:r>
              <a:rPr lang="en-US" sz="2000" dirty="0">
                <a:solidFill>
                  <a:srgbClr val="7030A0"/>
                </a:solidFill>
                <a:latin typeface="Times New Roman" panose="02020603050405020304" pitchFamily="18" charset="0"/>
                <a:cs typeface="Times New Roman" panose="02020603050405020304" pitchFamily="18" charset="0"/>
              </a:rPr>
              <a:t>You will not leave my soul in Sheol. Nor will You allow Your Holy One to see corruption. [Psalms 16:10, NIV]</a:t>
            </a:r>
          </a:p>
          <a:p>
            <a:pPr lvl="1">
              <a:spcBef>
                <a:spcPts val="0"/>
              </a:spcBef>
            </a:pPr>
            <a:r>
              <a:rPr lang="en-US" sz="2000" dirty="0">
                <a:latin typeface="Times New Roman" panose="02020603050405020304" pitchFamily="18" charset="0"/>
                <a:cs typeface="Times New Roman" panose="02020603050405020304" pitchFamily="18" charset="0"/>
              </a:rPr>
              <a:t>David wrote this when he was fleeing from King Saul who wanted to kill him.</a:t>
            </a:r>
          </a:p>
          <a:p>
            <a:pPr lvl="1">
              <a:spcBef>
                <a:spcPts val="0"/>
              </a:spcBef>
            </a:pPr>
            <a:r>
              <a:rPr lang="en-US" sz="2000" dirty="0">
                <a:latin typeface="Times New Roman" panose="02020603050405020304" pitchFamily="18" charset="0"/>
                <a:cs typeface="Times New Roman" panose="02020603050405020304" pitchFamily="18" charset="0"/>
              </a:rPr>
              <a:t>This is a promise that God would not let David die.</a:t>
            </a:r>
          </a:p>
          <a:p>
            <a:pPr lvl="1">
              <a:spcBef>
                <a:spcPts val="0"/>
              </a:spcBef>
            </a:pPr>
            <a:r>
              <a:rPr lang="en-US" sz="2000" dirty="0">
                <a:latin typeface="Times New Roman" panose="02020603050405020304" pitchFamily="18" charset="0"/>
                <a:cs typeface="Times New Roman" panose="02020603050405020304" pitchFamily="18" charset="0"/>
              </a:rPr>
              <a:t>The Psalm speaks of deliverance </a:t>
            </a:r>
            <a:r>
              <a:rPr lang="en-US" sz="2000" i="1" dirty="0">
                <a:latin typeface="Times New Roman" panose="02020603050405020304" pitchFamily="18" charset="0"/>
                <a:cs typeface="Times New Roman" panose="02020603050405020304" pitchFamily="18" charset="0"/>
              </a:rPr>
              <a:t>from</a:t>
            </a:r>
            <a:r>
              <a:rPr lang="en-US" sz="2000" dirty="0">
                <a:latin typeface="Times New Roman" panose="02020603050405020304" pitchFamily="18" charset="0"/>
                <a:cs typeface="Times New Roman" panose="02020603050405020304" pitchFamily="18" charset="0"/>
              </a:rPr>
              <a:t> death, not </a:t>
            </a:r>
            <a:r>
              <a:rPr lang="en-US" sz="2000" i="1" dirty="0">
                <a:latin typeface="Times New Roman" panose="02020603050405020304" pitchFamily="18" charset="0"/>
                <a:cs typeface="Times New Roman" panose="02020603050405020304" pitchFamily="18" charset="0"/>
              </a:rPr>
              <a:t>out of</a:t>
            </a:r>
            <a:r>
              <a:rPr lang="en-US" sz="2000" dirty="0">
                <a:latin typeface="Times New Roman" panose="02020603050405020304" pitchFamily="18" charset="0"/>
                <a:cs typeface="Times New Roman" panose="02020603050405020304" pitchFamily="18" charset="0"/>
              </a:rPr>
              <a:t> it.</a:t>
            </a:r>
          </a:p>
          <a:p>
            <a:pPr lvl="1">
              <a:spcBef>
                <a:spcPts val="0"/>
              </a:spcBef>
            </a:pPr>
            <a:r>
              <a:rPr lang="en-US" sz="2000" dirty="0">
                <a:latin typeface="Times New Roman" panose="02020603050405020304" pitchFamily="18" charset="0"/>
                <a:cs typeface="Times New Roman" panose="02020603050405020304" pitchFamily="18" charset="0"/>
              </a:rPr>
              <a:t>There was no clear concept of resurrection when David wrote the Psalm.</a:t>
            </a:r>
          </a:p>
          <a:p>
            <a:pPr>
              <a:spcBef>
                <a:spcPts val="0"/>
              </a:spcBef>
            </a:pPr>
            <a:r>
              <a:rPr lang="en-US" sz="2000" dirty="0">
                <a:latin typeface="Times New Roman" panose="02020603050405020304" pitchFamily="18" charset="0"/>
                <a:cs typeface="Times New Roman" panose="02020603050405020304" pitchFamily="18" charset="0"/>
              </a:rPr>
              <a:t>Zechariah 9:9-10 cannot be about Jesus.</a:t>
            </a:r>
          </a:p>
          <a:p>
            <a:pPr lvl="1">
              <a:spcBef>
                <a:spcPts val="0"/>
              </a:spcBef>
            </a:pPr>
            <a:r>
              <a:rPr lang="en-US" sz="2000" dirty="0">
                <a:solidFill>
                  <a:srgbClr val="7030A0"/>
                </a:solidFill>
                <a:latin typeface="Times New Roman" panose="02020603050405020304" pitchFamily="18" charset="0"/>
                <a:cs typeface="Times New Roman" panose="02020603050405020304" pitchFamily="18" charset="0"/>
              </a:rPr>
              <a:t>His rule will extend from sea to sea and from the River to the ends of the earth. [Zechariah 10:10b, NIV]</a:t>
            </a:r>
            <a:endParaRPr lang="en-US" sz="2000" dirty="0">
              <a:latin typeface="Times New Roman" panose="02020603050405020304" pitchFamily="18" charset="0"/>
              <a:cs typeface="Times New Roman" panose="02020603050405020304" pitchFamily="18" charset="0"/>
            </a:endParaRPr>
          </a:p>
          <a:p>
            <a:pPr lvl="1">
              <a:spcBef>
                <a:spcPts val="0"/>
              </a:spcBef>
            </a:pPr>
            <a:r>
              <a:rPr lang="en-US" sz="2000" dirty="0">
                <a:latin typeface="Times New Roman" panose="02020603050405020304" pitchFamily="18" charset="0"/>
                <a:cs typeface="Times New Roman" panose="02020603050405020304" pitchFamily="18" charset="0"/>
              </a:rPr>
              <a:t>Jesus never ruled anywhere.</a:t>
            </a:r>
          </a:p>
          <a:p>
            <a:pPr lvl="1">
              <a:spcBef>
                <a:spcPts val="0"/>
              </a:spcBef>
            </a:pPr>
            <a:r>
              <a:rPr lang="en-US" sz="2000" dirty="0">
                <a:latin typeface="Times New Roman" panose="02020603050405020304" pitchFamily="18" charset="0"/>
                <a:cs typeface="Times New Roman" panose="02020603050405020304" pitchFamily="18" charset="0"/>
              </a:rPr>
              <a:t>It’s about the true Messiah ruling the world when he comes (only once).</a:t>
            </a:r>
          </a:p>
        </p:txBody>
      </p:sp>
      <p:pic>
        <p:nvPicPr>
          <p:cNvPr id="5" name="Audio 4">
            <a:hlinkClick r:id="" action="ppaction://media"/>
            <a:extLst>
              <a:ext uri="{FF2B5EF4-FFF2-40B4-BE49-F238E27FC236}">
                <a16:creationId xmlns:a16="http://schemas.microsoft.com/office/drawing/2014/main" id="{10B251D8-1500-AF81-7B9F-64357128F27E}"/>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543470450"/>
      </p:ext>
    </p:extLst>
  </p:cSld>
  <p:clrMapOvr>
    <a:masterClrMapping/>
  </p:clrMapOvr>
  <mc:AlternateContent xmlns:mc="http://schemas.openxmlformats.org/markup-compatibility/2006" xmlns:p14="http://schemas.microsoft.com/office/powerpoint/2010/main">
    <mc:Choice Requires="p14">
      <p:transition spd="slow" p14:dur="2000" advTm="65286"/>
    </mc:Choice>
    <mc:Fallback xmlns="">
      <p:transition spd="slow" advTm="65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5"/>
                </p:tgtEl>
              </p:cMediaNode>
            </p:audio>
          </p:childTnLst>
        </p:cTn>
      </p:par>
    </p:tnLst>
    <p:bldLst>
      <p:bldP spid="2"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EFE865-B09A-2751-F3B2-F811EAA0CB11}"/>
              </a:ext>
            </a:extLst>
          </p:cNvPr>
          <p:cNvSpPr>
            <a:spLocks noGrp="1"/>
          </p:cNvSpPr>
          <p:nvPr>
            <p:ph idx="1"/>
          </p:nvPr>
        </p:nvSpPr>
        <p:spPr>
          <a:xfrm>
            <a:off x="0" y="1950337"/>
            <a:ext cx="9144000" cy="3761936"/>
          </a:xfrm>
        </p:spPr>
        <p:txBody>
          <a:bodyPr/>
          <a:lstStyle/>
          <a:p>
            <a:pPr>
              <a:spcBef>
                <a:spcPts val="0"/>
              </a:spcBef>
            </a:pPr>
            <a:r>
              <a:rPr lang="en-US" sz="2000" dirty="0">
                <a:latin typeface="Times New Roman" panose="02020603050405020304" pitchFamily="18" charset="0"/>
                <a:cs typeface="Times New Roman" panose="02020603050405020304" pitchFamily="18" charset="0"/>
              </a:rPr>
              <a:t>Zechariah 12:10 is mistranslated.</a:t>
            </a:r>
          </a:p>
          <a:p>
            <a:pPr lvl="1">
              <a:spcBef>
                <a:spcPts val="0"/>
              </a:spcBef>
            </a:pPr>
            <a:r>
              <a:rPr lang="en-US" sz="2000" dirty="0">
                <a:solidFill>
                  <a:srgbClr val="7030A0"/>
                </a:solidFill>
                <a:latin typeface="Times New Roman" panose="02020603050405020304" pitchFamily="18" charset="0"/>
                <a:cs typeface="Times New Roman" panose="02020603050405020304" pitchFamily="18" charset="0"/>
              </a:rPr>
              <a:t>... then they will look on Me whom they pierced. </a:t>
            </a:r>
            <a:r>
              <a:rPr lang="en-US" sz="2000" b="0" i="0" dirty="0">
                <a:solidFill>
                  <a:srgbClr val="7030A0"/>
                </a:solidFill>
                <a:effectLst/>
                <a:latin typeface="Times New Roman" panose="02020603050405020304" pitchFamily="18" charset="0"/>
                <a:cs typeface="Times New Roman" panose="02020603050405020304" pitchFamily="18" charset="0"/>
              </a:rPr>
              <a:t>[</a:t>
            </a:r>
            <a:r>
              <a:rPr lang="en-US" sz="2000" dirty="0">
                <a:solidFill>
                  <a:srgbClr val="7030A0"/>
                </a:solidFill>
                <a:latin typeface="Times New Roman" panose="02020603050405020304" pitchFamily="18" charset="0"/>
                <a:cs typeface="Times New Roman" panose="02020603050405020304" pitchFamily="18" charset="0"/>
              </a:rPr>
              <a:t>NIV</a:t>
            </a:r>
            <a:r>
              <a:rPr lang="en-US" sz="2000" b="0" i="0" dirty="0">
                <a:solidFill>
                  <a:srgbClr val="7030A0"/>
                </a:solidFill>
                <a:effectLst/>
                <a:latin typeface="Times New Roman" panose="02020603050405020304" pitchFamily="18" charset="0"/>
                <a:cs typeface="Times New Roman" panose="02020603050405020304" pitchFamily="18" charset="0"/>
              </a:rPr>
              <a:t>]</a:t>
            </a:r>
          </a:p>
          <a:p>
            <a:pPr lvl="1">
              <a:spcBef>
                <a:spcPts val="0"/>
              </a:spcBef>
            </a:pPr>
            <a:r>
              <a:rPr lang="en-US" sz="2000" dirty="0">
                <a:solidFill>
                  <a:srgbClr val="7030A0"/>
                </a:solidFill>
                <a:latin typeface="Times New Roman" panose="02020603050405020304" pitchFamily="18" charset="0"/>
                <a:cs typeface="Times New Roman" panose="02020603050405020304" pitchFamily="18" charset="0"/>
              </a:rPr>
              <a:t>They will look toward me because of </a:t>
            </a:r>
            <a:r>
              <a:rPr lang="en-US" sz="2000" dirty="0">
                <a:solidFill>
                  <a:srgbClr val="00B050"/>
                </a:solidFill>
                <a:latin typeface="Times New Roman" panose="02020603050405020304" pitchFamily="18" charset="0"/>
                <a:cs typeface="Times New Roman" panose="02020603050405020304" pitchFamily="18" charset="0"/>
              </a:rPr>
              <a:t>those</a:t>
            </a:r>
            <a:r>
              <a:rPr lang="en-US" sz="2000" dirty="0">
                <a:solidFill>
                  <a:srgbClr val="7030A0"/>
                </a:solidFill>
                <a:latin typeface="Times New Roman" panose="02020603050405020304" pitchFamily="18" charset="0"/>
                <a:cs typeface="Times New Roman" panose="02020603050405020304" pitchFamily="18" charset="0"/>
              </a:rPr>
              <a:t> whom they have stabbed... [Stone]</a:t>
            </a:r>
            <a:endParaRPr lang="en-US" sz="2000" b="0" i="0" dirty="0">
              <a:solidFill>
                <a:srgbClr val="7030A0"/>
              </a:solidFill>
              <a:effectLst/>
              <a:latin typeface="Times New Roman" panose="02020603050405020304" pitchFamily="18" charset="0"/>
              <a:cs typeface="Times New Roman" panose="02020603050405020304" pitchFamily="18" charset="0"/>
            </a:endParaRPr>
          </a:p>
          <a:p>
            <a:pPr>
              <a:spcBef>
                <a:spcPts val="0"/>
              </a:spcBef>
            </a:pPr>
            <a:r>
              <a:rPr lang="en-US" sz="2000" dirty="0">
                <a:latin typeface="Times New Roman" panose="02020603050405020304" pitchFamily="18" charset="0"/>
                <a:cs typeface="Times New Roman" panose="02020603050405020304" pitchFamily="18" charset="0"/>
              </a:rPr>
              <a:t>The Christian translators completely ignored the plural</a:t>
            </a:r>
            <a:r>
              <a:rPr lang="en-US" sz="2000" i="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word, “those.” </a:t>
            </a:r>
          </a:p>
          <a:p>
            <a:pPr lvl="1">
              <a:spcBef>
                <a:spcPts val="0"/>
              </a:spcBef>
            </a:pPr>
            <a:r>
              <a:rPr lang="en-US" sz="2000" dirty="0"/>
              <a:t>The direct object of “stabbed” (which is the referent of “whom”) should be plural, not singular.</a:t>
            </a:r>
          </a:p>
          <a:p>
            <a:pPr lvl="1">
              <a:spcBef>
                <a:spcPts val="0"/>
              </a:spcBef>
            </a:pPr>
            <a:r>
              <a:rPr lang="en-US" sz="2000" dirty="0">
                <a:latin typeface="Times New Roman" panose="02020603050405020304" pitchFamily="18" charset="0"/>
                <a:cs typeface="Times New Roman" panose="02020603050405020304" pitchFamily="18" charset="0"/>
              </a:rPr>
              <a:t>It refers to many people. Not just one.</a:t>
            </a:r>
          </a:p>
          <a:p>
            <a:pPr lvl="1">
              <a:spcBef>
                <a:spcPts val="0"/>
              </a:spcBef>
            </a:pPr>
            <a:r>
              <a:rPr lang="en-US" sz="2000" dirty="0"/>
              <a:t>They are the victims of a future, end-times battle over Jerusalem; they are Jewish martyrs.</a:t>
            </a:r>
            <a:endParaRPr lang="en-US" sz="2000" dirty="0">
              <a:latin typeface="Times New Roman" panose="02020603050405020304" pitchFamily="18" charset="0"/>
              <a:cs typeface="Times New Roman" panose="02020603050405020304" pitchFamily="18" charset="0"/>
            </a:endParaRPr>
          </a:p>
          <a:p>
            <a:pPr>
              <a:spcBef>
                <a:spcPts val="0"/>
              </a:spcBef>
            </a:pPr>
            <a:r>
              <a:rPr lang="en-US" sz="2000" dirty="0">
                <a:latin typeface="Times New Roman" panose="02020603050405020304" pitchFamily="18" charset="0"/>
                <a:cs typeface="Times New Roman" panose="02020603050405020304" pitchFamily="18" charset="0"/>
              </a:rPr>
              <a:t>“This mistranslation…demonstrates that the NT is fallacious” and furthermore demonstrates from the context that the NT applies it to the Roman soldiers who speared Jesus, not to Jews as the ones who did the piercing. [Rabbi Tovia Singer]</a:t>
            </a:r>
          </a:p>
        </p:txBody>
      </p:sp>
      <p:sp>
        <p:nvSpPr>
          <p:cNvPr id="4" name="Title 1">
            <a:extLst>
              <a:ext uri="{FF2B5EF4-FFF2-40B4-BE49-F238E27FC236}">
                <a16:creationId xmlns:a16="http://schemas.microsoft.com/office/drawing/2014/main" id="{F264D7FA-50D2-F688-ACB9-4B5B61D1E57E}"/>
              </a:ext>
            </a:extLst>
          </p:cNvPr>
          <p:cNvSpPr txBox="1">
            <a:spLocks/>
          </p:cNvSpPr>
          <p:nvPr/>
        </p:nvSpPr>
        <p:spPr bwMode="auto">
          <a:xfrm>
            <a:off x="2931" y="-10049"/>
            <a:ext cx="9141069" cy="5334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b="1" dirty="0"/>
              <a:t>The Anti-Missionaries’ Arguments</a:t>
            </a:r>
          </a:p>
        </p:txBody>
      </p:sp>
      <p:pic>
        <p:nvPicPr>
          <p:cNvPr id="5" name="Audio 4">
            <a:hlinkClick r:id="" action="ppaction://media"/>
            <a:extLst>
              <a:ext uri="{FF2B5EF4-FFF2-40B4-BE49-F238E27FC236}">
                <a16:creationId xmlns:a16="http://schemas.microsoft.com/office/drawing/2014/main" id="{A53EA79D-8D22-0AED-A05E-D92E5664E4A8}"/>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792927869"/>
      </p:ext>
    </p:extLst>
  </p:cSld>
  <p:clrMapOvr>
    <a:masterClrMapping/>
  </p:clrMapOvr>
  <mc:AlternateContent xmlns:mc="http://schemas.openxmlformats.org/markup-compatibility/2006" xmlns:p14="http://schemas.microsoft.com/office/powerpoint/2010/main">
    <mc:Choice Requires="p14">
      <p:transition spd="slow" p14:dur="2000" advTm="65237"/>
    </mc:Choice>
    <mc:Fallback xmlns="">
      <p:transition spd="slow" advTm="65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EFE865-B09A-2751-F3B2-F811EAA0CB11}"/>
              </a:ext>
            </a:extLst>
          </p:cNvPr>
          <p:cNvSpPr>
            <a:spLocks noGrp="1"/>
          </p:cNvSpPr>
          <p:nvPr>
            <p:ph idx="1"/>
          </p:nvPr>
        </p:nvSpPr>
        <p:spPr>
          <a:xfrm>
            <a:off x="0" y="2311045"/>
            <a:ext cx="9144000" cy="3262903"/>
          </a:xfrm>
        </p:spPr>
        <p:txBody>
          <a:bodyPr/>
          <a:lstStyle/>
          <a:p>
            <a:pPr>
              <a:spcBef>
                <a:spcPts val="0"/>
              </a:spcBef>
            </a:pPr>
            <a:r>
              <a:rPr lang="en-US" sz="2000" dirty="0">
                <a:latin typeface="Times New Roman" panose="02020603050405020304" pitchFamily="18" charset="0"/>
                <a:cs typeface="Times New Roman" panose="02020603050405020304" pitchFamily="18" charset="0"/>
              </a:rPr>
              <a:t>Psalms 16 is about David, not the Messiah.</a:t>
            </a:r>
          </a:p>
          <a:p>
            <a:pPr lvl="1">
              <a:spcBef>
                <a:spcPts val="0"/>
              </a:spcBef>
            </a:pPr>
            <a:r>
              <a:rPr lang="en-US" sz="2000" dirty="0">
                <a:latin typeface="Times New Roman" panose="02020603050405020304" pitchFamily="18" charset="0"/>
                <a:cs typeface="Times New Roman" panose="02020603050405020304" pitchFamily="18" charset="0"/>
              </a:rPr>
              <a:t>It’s a type. It has a double meaning.</a:t>
            </a:r>
          </a:p>
          <a:p>
            <a:pPr lvl="2">
              <a:spcBef>
                <a:spcPts val="0"/>
              </a:spcBef>
            </a:pPr>
            <a:r>
              <a:rPr lang="en-US" sz="2000" dirty="0">
                <a:latin typeface="Times New Roman" panose="02020603050405020304" pitchFamily="18" charset="0"/>
                <a:cs typeface="Times New Roman" panose="02020603050405020304" pitchFamily="18" charset="0"/>
              </a:rPr>
              <a:t>It’s about God protecting David from death</a:t>
            </a:r>
          </a:p>
          <a:p>
            <a:pPr marL="914400" lvl="2" indent="0">
              <a:spcBef>
                <a:spcPts val="0"/>
              </a:spcBef>
              <a:buNone/>
            </a:pPr>
            <a:r>
              <a:rPr lang="en-US" sz="2000" dirty="0">
                <a:latin typeface="Times New Roman" panose="02020603050405020304" pitchFamily="18" charset="0"/>
                <a:cs typeface="Times New Roman" panose="02020603050405020304" pitchFamily="18" charset="0"/>
              </a:rPr>
              <a:t>AND</a:t>
            </a:r>
          </a:p>
          <a:p>
            <a:pPr lvl="2">
              <a:spcBef>
                <a:spcPts val="0"/>
              </a:spcBef>
            </a:pPr>
            <a:r>
              <a:rPr lang="en-US" sz="2000" dirty="0">
                <a:latin typeface="Times New Roman" panose="02020603050405020304" pitchFamily="18" charset="0"/>
                <a:cs typeface="Times New Roman" panose="02020603050405020304" pitchFamily="18" charset="0"/>
              </a:rPr>
              <a:t>It’s a prophecy of Jesus’ resurrection.</a:t>
            </a:r>
          </a:p>
          <a:p>
            <a:pPr lvl="1">
              <a:spcBef>
                <a:spcPts val="0"/>
              </a:spcBef>
            </a:pPr>
            <a:r>
              <a:rPr lang="en-US" sz="2000" dirty="0">
                <a:latin typeface="Times New Roman" panose="02020603050405020304" pitchFamily="18" charset="0"/>
                <a:cs typeface="Times New Roman" panose="02020603050405020304" pitchFamily="18" charset="0"/>
              </a:rPr>
              <a:t>There was no clear concept of resurrection when David wrote the Psalm.</a:t>
            </a:r>
          </a:p>
          <a:p>
            <a:pPr lvl="2">
              <a:spcBef>
                <a:spcPts val="0"/>
              </a:spcBef>
            </a:pPr>
            <a:r>
              <a:rPr lang="en-US" sz="2000" dirty="0"/>
              <a:t>Before David wrote Psalm 16: </a:t>
            </a:r>
            <a:r>
              <a:rPr lang="en-US" sz="2000" dirty="0">
                <a:solidFill>
                  <a:srgbClr val="7030A0"/>
                </a:solidFill>
              </a:rPr>
              <a:t>“The </a:t>
            </a:r>
            <a:r>
              <a:rPr lang="en-US" sz="2000" cap="small" dirty="0">
                <a:solidFill>
                  <a:srgbClr val="7030A0"/>
                </a:solidFill>
              </a:rPr>
              <a:t>Lord</a:t>
            </a:r>
            <a:r>
              <a:rPr lang="en-US" sz="2000" dirty="0">
                <a:solidFill>
                  <a:srgbClr val="7030A0"/>
                </a:solidFill>
              </a:rPr>
              <a:t> brings death and makes alive; he brings down to the grave and raises up.” [I Samuel 2:6, NIV]</a:t>
            </a:r>
            <a:endParaRPr lang="en-US" sz="2000" dirty="0">
              <a:solidFill>
                <a:srgbClr val="7030A0"/>
              </a:solidFill>
              <a:latin typeface="Times New Roman" panose="02020603050405020304" pitchFamily="18" charset="0"/>
              <a:cs typeface="Times New Roman" panose="02020603050405020304" pitchFamily="18" charset="0"/>
            </a:endParaRPr>
          </a:p>
          <a:p>
            <a:pPr>
              <a:spcBef>
                <a:spcPts val="0"/>
              </a:spcBef>
            </a:pPr>
            <a:r>
              <a:rPr lang="en-US" sz="2000" dirty="0">
                <a:latin typeface="Times New Roman" panose="02020603050405020304" pitchFamily="18" charset="0"/>
                <a:cs typeface="Times New Roman" panose="02020603050405020304" pitchFamily="18" charset="0"/>
              </a:rPr>
              <a:t>Zechariah 9:9-10 cannot be about Jesus, because he never ruled anywhere.</a:t>
            </a:r>
          </a:p>
          <a:p>
            <a:pPr lvl="1">
              <a:spcBef>
                <a:spcPts val="0"/>
              </a:spcBef>
            </a:pPr>
            <a:r>
              <a:rPr lang="en-US" sz="2000" dirty="0">
                <a:latin typeface="Times New Roman" panose="02020603050405020304" pitchFamily="18" charset="0"/>
                <a:cs typeface="Times New Roman" panose="02020603050405020304" pitchFamily="18" charset="0"/>
              </a:rPr>
              <a:t>Jesus will rule when he comes again.</a:t>
            </a:r>
          </a:p>
          <a:p>
            <a:pPr lvl="1">
              <a:spcBef>
                <a:spcPts val="0"/>
              </a:spcBef>
            </a:pPr>
            <a:endParaRPr lang="en-US" sz="2000"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F264D7FA-50D2-F688-ACB9-4B5B61D1E57E}"/>
              </a:ext>
            </a:extLst>
          </p:cNvPr>
          <p:cNvSpPr txBox="1">
            <a:spLocks/>
          </p:cNvSpPr>
          <p:nvPr/>
        </p:nvSpPr>
        <p:spPr bwMode="auto">
          <a:xfrm>
            <a:off x="2931" y="-10049"/>
            <a:ext cx="9141069" cy="5334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b="1" dirty="0"/>
              <a:t>The Missionaries’ Rebuttal</a:t>
            </a:r>
          </a:p>
        </p:txBody>
      </p:sp>
      <p:pic>
        <p:nvPicPr>
          <p:cNvPr id="5" name="Audio 4">
            <a:hlinkClick r:id="" action="ppaction://media"/>
            <a:extLst>
              <a:ext uri="{FF2B5EF4-FFF2-40B4-BE49-F238E27FC236}">
                <a16:creationId xmlns:a16="http://schemas.microsoft.com/office/drawing/2014/main" id="{E1FECBE5-220C-CA0F-3543-654148B8A35E}"/>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047103616"/>
      </p:ext>
    </p:extLst>
  </p:cSld>
  <p:clrMapOvr>
    <a:masterClrMapping/>
  </p:clrMapOvr>
  <mc:AlternateContent xmlns:mc="http://schemas.openxmlformats.org/markup-compatibility/2006" xmlns:p14="http://schemas.microsoft.com/office/powerpoint/2010/main">
    <mc:Choice Requires="p14">
      <p:transition spd="slow" p14:dur="2000" advTm="188224"/>
    </mc:Choice>
    <mc:Fallback xmlns="">
      <p:transition spd="slow" advTm="188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9.1|5.7|7.1|6.6|4.9|5.5"/>
</p:tagLst>
</file>

<file path=ppt/tags/tag2.xml><?xml version="1.0" encoding="utf-8"?>
<p:tagLst xmlns:a="http://schemas.openxmlformats.org/drawingml/2006/main" xmlns:r="http://schemas.openxmlformats.org/officeDocument/2006/relationships" xmlns:p="http://schemas.openxmlformats.org/presentationml/2006/main">
  <p:tag name="TIMING" val="|49.1|5.7|7.1|6.6|4.9|5.5"/>
</p:tagLst>
</file>

<file path=ppt/tags/tag3.xml><?xml version="1.0" encoding="utf-8"?>
<p:tagLst xmlns:a="http://schemas.openxmlformats.org/drawingml/2006/main" xmlns:r="http://schemas.openxmlformats.org/officeDocument/2006/relationships" xmlns:p="http://schemas.openxmlformats.org/presentationml/2006/main">
  <p:tag name="TIMING" val="|49.1|5.7|7.1|6.6|4.9|5.5"/>
</p:tagLst>
</file>

<file path=ppt/tags/tag4.xml><?xml version="1.0" encoding="utf-8"?>
<p:tagLst xmlns:a="http://schemas.openxmlformats.org/drawingml/2006/main" xmlns:r="http://schemas.openxmlformats.org/officeDocument/2006/relationships" xmlns:p="http://schemas.openxmlformats.org/presentationml/2006/main">
  <p:tag name="TIMING" val="|5.8|7.4|25.3|8.3|11.2|8"/>
</p:tagLst>
</file>

<file path=ppt/tags/tag5.xml><?xml version="1.0" encoding="utf-8"?>
<p:tagLst xmlns:a="http://schemas.openxmlformats.org/drawingml/2006/main" xmlns:r="http://schemas.openxmlformats.org/officeDocument/2006/relationships" xmlns:p="http://schemas.openxmlformats.org/presentationml/2006/main">
  <p:tag name="TIMING" val="|5.3|7.9|9.7"/>
</p:tagLst>
</file>

<file path=ppt/tags/tag6.xml><?xml version="1.0" encoding="utf-8"?>
<p:tagLst xmlns:a="http://schemas.openxmlformats.org/drawingml/2006/main" xmlns:r="http://schemas.openxmlformats.org/officeDocument/2006/relationships" xmlns:p="http://schemas.openxmlformats.org/presentationml/2006/main">
  <p:tag name="TIMING" val="|5.5|4.5|3.7|4.1|6.6|9.4|12.2|2.4"/>
</p:tagLst>
</file>

<file path=ppt/tags/tag7.xml><?xml version="1.0" encoding="utf-8"?>
<p:tagLst xmlns:a="http://schemas.openxmlformats.org/drawingml/2006/main" xmlns:r="http://schemas.openxmlformats.org/officeDocument/2006/relationships" xmlns:p="http://schemas.openxmlformats.org/presentationml/2006/main">
  <p:tag name="TIMING" val="|5.9|12.8|7.2|7.5|6.2"/>
</p:tagLst>
</file>

<file path=ppt/tags/tag8.xml><?xml version="1.0" encoding="utf-8"?>
<p:tagLst xmlns:a="http://schemas.openxmlformats.org/drawingml/2006/main" xmlns:r="http://schemas.openxmlformats.org/officeDocument/2006/relationships" xmlns:p="http://schemas.openxmlformats.org/presentationml/2006/main">
  <p:tag name="TIMING" val="|6.5|5.3|2.1|1.8|5.5|5.3|11.7|6.3"/>
</p:tagLst>
</file>

<file path=ppt/tags/tag9.xml><?xml version="1.0" encoding="utf-8"?>
<p:tagLst xmlns:a="http://schemas.openxmlformats.org/drawingml/2006/main" xmlns:r="http://schemas.openxmlformats.org/officeDocument/2006/relationships" xmlns:p="http://schemas.openxmlformats.org/presentationml/2006/main">
  <p:tag name="TIMING" val="|4.3|110.3|4.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37600</TotalTime>
  <Words>1112</Words>
  <Application>Microsoft Office PowerPoint</Application>
  <PresentationFormat>On-screen Show (4:3)</PresentationFormat>
  <Paragraphs>110</Paragraphs>
  <Slides>11</Slides>
  <Notes>5</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Times New Roman</vt:lpstr>
      <vt:lpstr>Office Theme</vt:lpstr>
      <vt:lpstr>Psalms 16:10  Zechariah 9:9-10, 12:10</vt:lpstr>
      <vt:lpstr>Psalms 16:10 [NIV]</vt:lpstr>
      <vt:lpstr>Zechariah 9:9-10 [NIV]</vt:lpstr>
      <vt:lpstr>Zechariah 12:10 [NIV]</vt:lpstr>
      <vt:lpstr>The Missionaries’ Interpretation</vt:lpstr>
      <vt:lpstr>PowerPoint Presentation</vt:lpstr>
      <vt:lpstr>PowerPoint Presentation</vt:lpstr>
      <vt:lpstr>PowerPoint Presentation</vt:lpstr>
      <vt:lpstr>PowerPoint Presentation</vt:lpstr>
      <vt:lpstr>PowerPoint Presentation</vt:lpstr>
      <vt:lpstr>In 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Stephen</dc:creator>
  <cp:lastModifiedBy>Ken Samuel</cp:lastModifiedBy>
  <cp:revision>1608</cp:revision>
  <dcterms:created xsi:type="dcterms:W3CDTF">2009-09-15T09:09:42Z</dcterms:created>
  <dcterms:modified xsi:type="dcterms:W3CDTF">2024-10-11T14:09:58Z</dcterms:modified>
</cp:coreProperties>
</file>